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3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4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5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4" r:id="rId3"/>
    <p:sldId id="291" r:id="rId4"/>
    <p:sldId id="315" r:id="rId5"/>
    <p:sldId id="316" r:id="rId6"/>
    <p:sldId id="263" r:id="rId7"/>
    <p:sldId id="285" r:id="rId8"/>
    <p:sldId id="257" r:id="rId9"/>
    <p:sldId id="287" r:id="rId10"/>
    <p:sldId id="288" r:id="rId11"/>
    <p:sldId id="289" r:id="rId12"/>
    <p:sldId id="290" r:id="rId13"/>
    <p:sldId id="301" r:id="rId14"/>
    <p:sldId id="262" r:id="rId15"/>
    <p:sldId id="302" r:id="rId16"/>
    <p:sldId id="326" r:id="rId17"/>
    <p:sldId id="321" r:id="rId18"/>
    <p:sldId id="320" r:id="rId19"/>
    <p:sldId id="323" r:id="rId20"/>
    <p:sldId id="327" r:id="rId21"/>
    <p:sldId id="317" r:id="rId22"/>
    <p:sldId id="278" r:id="rId23"/>
    <p:sldId id="283" r:id="rId24"/>
    <p:sldId id="308" r:id="rId25"/>
    <p:sldId id="299" r:id="rId26"/>
    <p:sldId id="309" r:id="rId27"/>
    <p:sldId id="310" r:id="rId28"/>
    <p:sldId id="311" r:id="rId29"/>
    <p:sldId id="312" r:id="rId30"/>
    <p:sldId id="313" r:id="rId31"/>
    <p:sldId id="300" r:id="rId32"/>
    <p:sldId id="314" r:id="rId33"/>
    <p:sldId id="307" r:id="rId34"/>
    <p:sldId id="280" r:id="rId35"/>
    <p:sldId id="271" r:id="rId36"/>
    <p:sldId id="303" r:id="rId37"/>
    <p:sldId id="304" r:id="rId38"/>
    <p:sldId id="292" r:id="rId39"/>
    <p:sldId id="293" r:id="rId40"/>
    <p:sldId id="294" r:id="rId41"/>
    <p:sldId id="295" r:id="rId42"/>
    <p:sldId id="296" r:id="rId43"/>
    <p:sldId id="297" r:id="rId44"/>
    <p:sldId id="272" r:id="rId45"/>
    <p:sldId id="275" r:id="rId46"/>
    <p:sldId id="324" r:id="rId47"/>
    <p:sldId id="325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49C2514-E1FB-41E8-8D9B-BF75AA0819CF}">
          <p14:sldIdLst>
            <p14:sldId id="256"/>
            <p14:sldId id="284"/>
            <p14:sldId id="291"/>
            <p14:sldId id="315"/>
            <p14:sldId id="316"/>
            <p14:sldId id="263"/>
            <p14:sldId id="285"/>
            <p14:sldId id="257"/>
            <p14:sldId id="287"/>
            <p14:sldId id="288"/>
            <p14:sldId id="289"/>
            <p14:sldId id="290"/>
            <p14:sldId id="301"/>
            <p14:sldId id="262"/>
            <p14:sldId id="302"/>
            <p14:sldId id="326"/>
            <p14:sldId id="321"/>
            <p14:sldId id="320"/>
            <p14:sldId id="323"/>
            <p14:sldId id="327"/>
          </p14:sldIdLst>
        </p14:section>
        <p14:section name="Details" id="{4678DD17-1870-4053-A78F-C7AC80CA97E2}">
          <p14:sldIdLst>
            <p14:sldId id="317"/>
            <p14:sldId id="278"/>
            <p14:sldId id="283"/>
            <p14:sldId id="308"/>
            <p14:sldId id="299"/>
            <p14:sldId id="309"/>
            <p14:sldId id="310"/>
            <p14:sldId id="311"/>
            <p14:sldId id="312"/>
            <p14:sldId id="313"/>
            <p14:sldId id="300"/>
            <p14:sldId id="314"/>
            <p14:sldId id="307"/>
            <p14:sldId id="280"/>
            <p14:sldId id="271"/>
            <p14:sldId id="303"/>
            <p14:sldId id="304"/>
          </p14:sldIdLst>
        </p14:section>
        <p14:section name="Eval" id="{0DDA5138-1374-4A2C-81F7-90E6E88C9620}">
          <p14:sldIdLst/>
        </p14:section>
        <p14:section name="Graveyard" id="{DB2E2E31-AD04-421A-BAFA-381B9F12EDF0}">
          <p14:sldIdLst>
            <p14:sldId id="292"/>
            <p14:sldId id="293"/>
            <p14:sldId id="294"/>
            <p14:sldId id="295"/>
            <p14:sldId id="296"/>
            <p14:sldId id="297"/>
            <p14:sldId id="272"/>
            <p14:sldId id="275"/>
            <p14:sldId id="324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9" autoAdjust="0"/>
    <p:restoredTop sz="80967" autoAdjust="0"/>
  </p:normalViewPr>
  <p:slideViewPr>
    <p:cSldViewPr>
      <p:cViewPr varScale="1">
        <p:scale>
          <a:sx n="70" d="100"/>
          <a:sy n="70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0"/>
    </p:cViewPr>
  </p:sorterViewPr>
  <p:notesViewPr>
    <p:cSldViewPr>
      <p:cViewPr varScale="1">
        <p:scale>
          <a:sx n="161" d="100"/>
          <a:sy n="161" d="100"/>
        </p:scale>
        <p:origin x="-84" y="-498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ublic\Documents\RAMCloud\recovery_dist_cd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Cumulative Percent</a:t>
            </a:r>
            <a:r>
              <a:rPr lang="en-US" baseline="0" dirty="0" smtClean="0"/>
              <a:t> of Recovery Time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'recovery_dist_cdf.xlsx'!$I$1:$I$780</c:f>
              <c:numCache>
                <c:formatCode>General</c:formatCode>
                <c:ptCount val="780"/>
                <c:pt idx="0">
                  <c:v>1120.482364</c:v>
                </c:pt>
                <c:pt idx="1">
                  <c:v>1126.1265350000001</c:v>
                </c:pt>
                <c:pt idx="2">
                  <c:v>1126.5903450000001</c:v>
                </c:pt>
                <c:pt idx="3">
                  <c:v>1128.130701</c:v>
                </c:pt>
                <c:pt idx="4">
                  <c:v>1128.2676289999999</c:v>
                </c:pt>
                <c:pt idx="5">
                  <c:v>1129.009503</c:v>
                </c:pt>
                <c:pt idx="6">
                  <c:v>1132.411139</c:v>
                </c:pt>
                <c:pt idx="7">
                  <c:v>1133.9120809999999</c:v>
                </c:pt>
                <c:pt idx="8">
                  <c:v>1133.916119</c:v>
                </c:pt>
                <c:pt idx="9">
                  <c:v>1134.3316500000001</c:v>
                </c:pt>
                <c:pt idx="10">
                  <c:v>1134.4909749999999</c:v>
                </c:pt>
                <c:pt idx="11">
                  <c:v>1134.878584</c:v>
                </c:pt>
                <c:pt idx="12">
                  <c:v>1135.5882810000001</c:v>
                </c:pt>
                <c:pt idx="13">
                  <c:v>1137.2060719999999</c:v>
                </c:pt>
                <c:pt idx="14">
                  <c:v>1137.9042569999999</c:v>
                </c:pt>
                <c:pt idx="15">
                  <c:v>1138.2079550000001</c:v>
                </c:pt>
                <c:pt idx="16">
                  <c:v>1139.2128399999999</c:v>
                </c:pt>
                <c:pt idx="17">
                  <c:v>1139.270802</c:v>
                </c:pt>
                <c:pt idx="18">
                  <c:v>1139.510321</c:v>
                </c:pt>
                <c:pt idx="19">
                  <c:v>1139.9410339999999</c:v>
                </c:pt>
                <c:pt idx="20">
                  <c:v>1140.0165669999999</c:v>
                </c:pt>
                <c:pt idx="21">
                  <c:v>1140.0302380000001</c:v>
                </c:pt>
                <c:pt idx="22">
                  <c:v>1140.3603599999999</c:v>
                </c:pt>
                <c:pt idx="23">
                  <c:v>1140.388741</c:v>
                </c:pt>
                <c:pt idx="24">
                  <c:v>1140.5489970000001</c:v>
                </c:pt>
                <c:pt idx="25">
                  <c:v>1140.7787960000001</c:v>
                </c:pt>
                <c:pt idx="26">
                  <c:v>1140.929623</c:v>
                </c:pt>
                <c:pt idx="27">
                  <c:v>1140.9491009999999</c:v>
                </c:pt>
                <c:pt idx="28">
                  <c:v>1142.056795</c:v>
                </c:pt>
                <c:pt idx="29">
                  <c:v>1142.1092160000001</c:v>
                </c:pt>
                <c:pt idx="30">
                  <c:v>1142.4108630000001</c:v>
                </c:pt>
                <c:pt idx="31">
                  <c:v>1143.416655</c:v>
                </c:pt>
                <c:pt idx="32">
                  <c:v>1143.5547819999999</c:v>
                </c:pt>
                <c:pt idx="33">
                  <c:v>1143.6004989999999</c:v>
                </c:pt>
                <c:pt idx="34">
                  <c:v>1143.710703</c:v>
                </c:pt>
                <c:pt idx="35">
                  <c:v>1144.4186769999999</c:v>
                </c:pt>
                <c:pt idx="36">
                  <c:v>1144.5940029999999</c:v>
                </c:pt>
                <c:pt idx="37">
                  <c:v>1145.029826</c:v>
                </c:pt>
                <c:pt idx="38">
                  <c:v>1145.036544</c:v>
                </c:pt>
                <c:pt idx="39">
                  <c:v>1145.508638</c:v>
                </c:pt>
                <c:pt idx="40">
                  <c:v>1145.6950240000001</c:v>
                </c:pt>
                <c:pt idx="41">
                  <c:v>1145.7878679999999</c:v>
                </c:pt>
                <c:pt idx="42">
                  <c:v>1146.2991059999999</c:v>
                </c:pt>
                <c:pt idx="43">
                  <c:v>1146.4559340000001</c:v>
                </c:pt>
                <c:pt idx="44">
                  <c:v>1146.701716</c:v>
                </c:pt>
                <c:pt idx="45">
                  <c:v>1147.3039570000001</c:v>
                </c:pt>
                <c:pt idx="46">
                  <c:v>1147.3148470000001</c:v>
                </c:pt>
                <c:pt idx="47">
                  <c:v>1147.3958279999999</c:v>
                </c:pt>
                <c:pt idx="48">
                  <c:v>1147.4324590000001</c:v>
                </c:pt>
                <c:pt idx="49">
                  <c:v>1147.6451810000001</c:v>
                </c:pt>
                <c:pt idx="50">
                  <c:v>1147.6724670000001</c:v>
                </c:pt>
                <c:pt idx="51">
                  <c:v>1147.77919</c:v>
                </c:pt>
                <c:pt idx="52">
                  <c:v>1148.180507</c:v>
                </c:pt>
                <c:pt idx="53">
                  <c:v>1148.2899179999999</c:v>
                </c:pt>
                <c:pt idx="54">
                  <c:v>1148.699243</c:v>
                </c:pt>
                <c:pt idx="55">
                  <c:v>1149.003653</c:v>
                </c:pt>
                <c:pt idx="56">
                  <c:v>1149.389238</c:v>
                </c:pt>
                <c:pt idx="57">
                  <c:v>1149.535322</c:v>
                </c:pt>
                <c:pt idx="58">
                  <c:v>1149.6176310000001</c:v>
                </c:pt>
                <c:pt idx="59">
                  <c:v>1150.5358470000001</c:v>
                </c:pt>
                <c:pt idx="60">
                  <c:v>1150.8792089999999</c:v>
                </c:pt>
                <c:pt idx="61">
                  <c:v>1151.2022139999999</c:v>
                </c:pt>
                <c:pt idx="62">
                  <c:v>1151.3475719999999</c:v>
                </c:pt>
                <c:pt idx="63">
                  <c:v>1151.370322</c:v>
                </c:pt>
                <c:pt idx="64">
                  <c:v>1151.3995</c:v>
                </c:pt>
                <c:pt idx="65">
                  <c:v>1151.440366</c:v>
                </c:pt>
                <c:pt idx="66">
                  <c:v>1151.4512669999999</c:v>
                </c:pt>
                <c:pt idx="67">
                  <c:v>1151.883996</c:v>
                </c:pt>
                <c:pt idx="68">
                  <c:v>1152.2363640000001</c:v>
                </c:pt>
                <c:pt idx="69">
                  <c:v>1153.969556</c:v>
                </c:pt>
                <c:pt idx="70">
                  <c:v>1153.9741650000001</c:v>
                </c:pt>
                <c:pt idx="71">
                  <c:v>1154.05827</c:v>
                </c:pt>
                <c:pt idx="72">
                  <c:v>1154.8878119999999</c:v>
                </c:pt>
                <c:pt idx="73">
                  <c:v>1155.200728</c:v>
                </c:pt>
                <c:pt idx="74">
                  <c:v>1155.3022100000001</c:v>
                </c:pt>
                <c:pt idx="75">
                  <c:v>1155.30512</c:v>
                </c:pt>
                <c:pt idx="76">
                  <c:v>1155.476494</c:v>
                </c:pt>
                <c:pt idx="77">
                  <c:v>1155.542706</c:v>
                </c:pt>
                <c:pt idx="78">
                  <c:v>1155.855646</c:v>
                </c:pt>
                <c:pt idx="79">
                  <c:v>1156.090418</c:v>
                </c:pt>
                <c:pt idx="80">
                  <c:v>1156.098465</c:v>
                </c:pt>
                <c:pt idx="81">
                  <c:v>1156.3717770000001</c:v>
                </c:pt>
                <c:pt idx="82">
                  <c:v>1156.6136759999999</c:v>
                </c:pt>
                <c:pt idx="83">
                  <c:v>1157.236103</c:v>
                </c:pt>
                <c:pt idx="84">
                  <c:v>1157.2722389999999</c:v>
                </c:pt>
                <c:pt idx="85">
                  <c:v>1157.296096</c:v>
                </c:pt>
                <c:pt idx="86">
                  <c:v>1157.360428</c:v>
                </c:pt>
                <c:pt idx="87">
                  <c:v>1157.497969</c:v>
                </c:pt>
                <c:pt idx="88">
                  <c:v>1157.534195</c:v>
                </c:pt>
                <c:pt idx="89">
                  <c:v>1158.1245859999999</c:v>
                </c:pt>
                <c:pt idx="90">
                  <c:v>1158.3788830000001</c:v>
                </c:pt>
                <c:pt idx="91">
                  <c:v>1158.8560729999999</c:v>
                </c:pt>
                <c:pt idx="92">
                  <c:v>1159.23278</c:v>
                </c:pt>
                <c:pt idx="93">
                  <c:v>1159.4072289999999</c:v>
                </c:pt>
                <c:pt idx="94">
                  <c:v>1159.6211049999999</c:v>
                </c:pt>
                <c:pt idx="95">
                  <c:v>1159.7406599999999</c:v>
                </c:pt>
                <c:pt idx="96">
                  <c:v>1160.154959</c:v>
                </c:pt>
                <c:pt idx="97">
                  <c:v>1160.2000439999999</c:v>
                </c:pt>
                <c:pt idx="98">
                  <c:v>1161.1701169999999</c:v>
                </c:pt>
                <c:pt idx="99">
                  <c:v>1161.3054830000001</c:v>
                </c:pt>
                <c:pt idx="100">
                  <c:v>1162.592956</c:v>
                </c:pt>
                <c:pt idx="101">
                  <c:v>1162.870181</c:v>
                </c:pt>
                <c:pt idx="102">
                  <c:v>1163.5157139999999</c:v>
                </c:pt>
                <c:pt idx="103">
                  <c:v>1164.4285199999999</c:v>
                </c:pt>
                <c:pt idx="104">
                  <c:v>1167.073218</c:v>
                </c:pt>
                <c:pt idx="105">
                  <c:v>1167.152646</c:v>
                </c:pt>
                <c:pt idx="106">
                  <c:v>1167.155512</c:v>
                </c:pt>
                <c:pt idx="107">
                  <c:v>1167.8423029999999</c:v>
                </c:pt>
                <c:pt idx="108">
                  <c:v>1168.135683</c:v>
                </c:pt>
                <c:pt idx="109">
                  <c:v>1168.8476009999999</c:v>
                </c:pt>
                <c:pt idx="110">
                  <c:v>1172.2787370000001</c:v>
                </c:pt>
                <c:pt idx="111">
                  <c:v>1172.5027520000001</c:v>
                </c:pt>
                <c:pt idx="112">
                  <c:v>1173.058996</c:v>
                </c:pt>
                <c:pt idx="113">
                  <c:v>1173.119647</c:v>
                </c:pt>
                <c:pt idx="114">
                  <c:v>1173.4252349999999</c:v>
                </c:pt>
                <c:pt idx="115">
                  <c:v>1174.18452</c:v>
                </c:pt>
                <c:pt idx="116">
                  <c:v>1174.7814699999999</c:v>
                </c:pt>
                <c:pt idx="117">
                  <c:v>1176.0987130000001</c:v>
                </c:pt>
                <c:pt idx="118">
                  <c:v>1178.1068419999999</c:v>
                </c:pt>
                <c:pt idx="119">
                  <c:v>1182.3991679999999</c:v>
                </c:pt>
              </c:numCache>
            </c:numRef>
          </c:xVal>
          <c:yVal>
            <c:numRef>
              <c:f>'recovery_dist_cdf.xlsx'!$J$1:$J$780</c:f>
              <c:numCache>
                <c:formatCode>General</c:formatCode>
                <c:ptCount val="780"/>
                <c:pt idx="0">
                  <c:v>0</c:v>
                </c:pt>
                <c:pt idx="1">
                  <c:v>8.0000000000000002E-3</c:v>
                </c:pt>
                <c:pt idx="2">
                  <c:v>1.6E-2</c:v>
                </c:pt>
                <c:pt idx="3">
                  <c:v>2.5000000000000001E-2</c:v>
                </c:pt>
                <c:pt idx="4">
                  <c:v>3.3000000000000002E-2</c:v>
                </c:pt>
                <c:pt idx="5">
                  <c:v>4.2000000000000003E-2</c:v>
                </c:pt>
                <c:pt idx="6">
                  <c:v>0.05</c:v>
                </c:pt>
                <c:pt idx="7">
                  <c:v>5.8000000000000003E-2</c:v>
                </c:pt>
                <c:pt idx="8">
                  <c:v>6.7000000000000004E-2</c:v>
                </c:pt>
                <c:pt idx="9">
                  <c:v>7.4999999999999997E-2</c:v>
                </c:pt>
                <c:pt idx="10">
                  <c:v>8.4000000000000005E-2</c:v>
                </c:pt>
                <c:pt idx="11">
                  <c:v>9.1999999999999998E-2</c:v>
                </c:pt>
                <c:pt idx="12">
                  <c:v>0.1</c:v>
                </c:pt>
                <c:pt idx="13">
                  <c:v>0.109</c:v>
                </c:pt>
                <c:pt idx="14">
                  <c:v>0.11700000000000001</c:v>
                </c:pt>
                <c:pt idx="15">
                  <c:v>0.126</c:v>
                </c:pt>
                <c:pt idx="16">
                  <c:v>0.13400000000000001</c:v>
                </c:pt>
                <c:pt idx="17">
                  <c:v>0.14199999999999999</c:v>
                </c:pt>
                <c:pt idx="18">
                  <c:v>0.151</c:v>
                </c:pt>
                <c:pt idx="19">
                  <c:v>0.159</c:v>
                </c:pt>
                <c:pt idx="20">
                  <c:v>0.16800000000000001</c:v>
                </c:pt>
                <c:pt idx="21">
                  <c:v>0.17599999999999999</c:v>
                </c:pt>
                <c:pt idx="22">
                  <c:v>0.184</c:v>
                </c:pt>
                <c:pt idx="23">
                  <c:v>0.193</c:v>
                </c:pt>
                <c:pt idx="24">
                  <c:v>0.20100000000000001</c:v>
                </c:pt>
                <c:pt idx="25">
                  <c:v>0.21</c:v>
                </c:pt>
                <c:pt idx="26">
                  <c:v>0.218</c:v>
                </c:pt>
                <c:pt idx="27">
                  <c:v>0.22600000000000001</c:v>
                </c:pt>
                <c:pt idx="28">
                  <c:v>0.23499999999999999</c:v>
                </c:pt>
                <c:pt idx="29">
                  <c:v>0.24299999999999999</c:v>
                </c:pt>
                <c:pt idx="30">
                  <c:v>0.252</c:v>
                </c:pt>
                <c:pt idx="31">
                  <c:v>0.26</c:v>
                </c:pt>
                <c:pt idx="32">
                  <c:v>0.26800000000000002</c:v>
                </c:pt>
                <c:pt idx="33">
                  <c:v>0.27700000000000002</c:v>
                </c:pt>
                <c:pt idx="34">
                  <c:v>0.28499999999999998</c:v>
                </c:pt>
                <c:pt idx="35">
                  <c:v>0.29399999999999998</c:v>
                </c:pt>
                <c:pt idx="36">
                  <c:v>0.30199999999999999</c:v>
                </c:pt>
                <c:pt idx="37">
                  <c:v>0.31</c:v>
                </c:pt>
                <c:pt idx="38">
                  <c:v>0.31900000000000001</c:v>
                </c:pt>
                <c:pt idx="39">
                  <c:v>0.32700000000000001</c:v>
                </c:pt>
                <c:pt idx="40">
                  <c:v>0.33600000000000002</c:v>
                </c:pt>
                <c:pt idx="41">
                  <c:v>0.34399999999999997</c:v>
                </c:pt>
                <c:pt idx="42">
                  <c:v>0.35199999999999998</c:v>
                </c:pt>
                <c:pt idx="43">
                  <c:v>0.36099999999999999</c:v>
                </c:pt>
                <c:pt idx="44">
                  <c:v>0.36899999999999999</c:v>
                </c:pt>
                <c:pt idx="45">
                  <c:v>0.378</c:v>
                </c:pt>
                <c:pt idx="46">
                  <c:v>0.38600000000000001</c:v>
                </c:pt>
                <c:pt idx="47">
                  <c:v>0.39400000000000002</c:v>
                </c:pt>
                <c:pt idx="48">
                  <c:v>0.40300000000000002</c:v>
                </c:pt>
                <c:pt idx="49">
                  <c:v>0.41099999999999998</c:v>
                </c:pt>
                <c:pt idx="50">
                  <c:v>0.42</c:v>
                </c:pt>
                <c:pt idx="51">
                  <c:v>0.42799999999999999</c:v>
                </c:pt>
                <c:pt idx="52">
                  <c:v>0.436</c:v>
                </c:pt>
                <c:pt idx="53">
                  <c:v>0.44500000000000001</c:v>
                </c:pt>
                <c:pt idx="54">
                  <c:v>0.45300000000000001</c:v>
                </c:pt>
                <c:pt idx="55">
                  <c:v>0.46200000000000002</c:v>
                </c:pt>
                <c:pt idx="56">
                  <c:v>0.47</c:v>
                </c:pt>
                <c:pt idx="57">
                  <c:v>0.47799999999999998</c:v>
                </c:pt>
                <c:pt idx="58">
                  <c:v>0.48699999999999999</c:v>
                </c:pt>
                <c:pt idx="59">
                  <c:v>0.495</c:v>
                </c:pt>
                <c:pt idx="60">
                  <c:v>0.504</c:v>
                </c:pt>
                <c:pt idx="61">
                  <c:v>0.51200000000000001</c:v>
                </c:pt>
                <c:pt idx="62">
                  <c:v>0.52100000000000002</c:v>
                </c:pt>
                <c:pt idx="63">
                  <c:v>0.52900000000000003</c:v>
                </c:pt>
                <c:pt idx="64">
                  <c:v>0.53700000000000003</c:v>
                </c:pt>
                <c:pt idx="65">
                  <c:v>0.54600000000000004</c:v>
                </c:pt>
                <c:pt idx="66">
                  <c:v>0.55400000000000005</c:v>
                </c:pt>
                <c:pt idx="67">
                  <c:v>0.56299999999999994</c:v>
                </c:pt>
                <c:pt idx="68">
                  <c:v>0.57099999999999995</c:v>
                </c:pt>
                <c:pt idx="69">
                  <c:v>0.57899999999999996</c:v>
                </c:pt>
                <c:pt idx="70">
                  <c:v>0.58799999999999997</c:v>
                </c:pt>
                <c:pt idx="71">
                  <c:v>0.59599999999999997</c:v>
                </c:pt>
                <c:pt idx="72">
                  <c:v>0.60499999999999998</c:v>
                </c:pt>
                <c:pt idx="73">
                  <c:v>0.61299999999999999</c:v>
                </c:pt>
                <c:pt idx="74">
                  <c:v>0.621</c:v>
                </c:pt>
                <c:pt idx="75">
                  <c:v>0.63</c:v>
                </c:pt>
                <c:pt idx="76">
                  <c:v>0.63800000000000001</c:v>
                </c:pt>
                <c:pt idx="77">
                  <c:v>0.64700000000000002</c:v>
                </c:pt>
                <c:pt idx="78">
                  <c:v>0.65500000000000003</c:v>
                </c:pt>
                <c:pt idx="79">
                  <c:v>0.66300000000000003</c:v>
                </c:pt>
                <c:pt idx="80">
                  <c:v>0.67200000000000004</c:v>
                </c:pt>
                <c:pt idx="81">
                  <c:v>0.68</c:v>
                </c:pt>
                <c:pt idx="82">
                  <c:v>0.68899999999999995</c:v>
                </c:pt>
                <c:pt idx="83">
                  <c:v>0.69699999999999995</c:v>
                </c:pt>
                <c:pt idx="84">
                  <c:v>0.70499999999999996</c:v>
                </c:pt>
                <c:pt idx="85">
                  <c:v>0.71399999999999997</c:v>
                </c:pt>
                <c:pt idx="86">
                  <c:v>0.72199999999999998</c:v>
                </c:pt>
                <c:pt idx="87">
                  <c:v>0.73099999999999998</c:v>
                </c:pt>
                <c:pt idx="88">
                  <c:v>0.73899999999999999</c:v>
                </c:pt>
                <c:pt idx="89">
                  <c:v>0.747</c:v>
                </c:pt>
                <c:pt idx="90">
                  <c:v>0.75600000000000001</c:v>
                </c:pt>
                <c:pt idx="91">
                  <c:v>0.76400000000000001</c:v>
                </c:pt>
                <c:pt idx="92">
                  <c:v>0.77300000000000002</c:v>
                </c:pt>
                <c:pt idx="93">
                  <c:v>0.78100000000000003</c:v>
                </c:pt>
                <c:pt idx="94">
                  <c:v>0.78900000000000003</c:v>
                </c:pt>
                <c:pt idx="95">
                  <c:v>0.79800000000000004</c:v>
                </c:pt>
                <c:pt idx="96">
                  <c:v>0.80600000000000005</c:v>
                </c:pt>
                <c:pt idx="97">
                  <c:v>0.81499999999999995</c:v>
                </c:pt>
                <c:pt idx="98">
                  <c:v>0.82299999999999995</c:v>
                </c:pt>
                <c:pt idx="99">
                  <c:v>0.83099999999999996</c:v>
                </c:pt>
                <c:pt idx="100">
                  <c:v>0.84</c:v>
                </c:pt>
                <c:pt idx="101">
                  <c:v>0.84799999999999998</c:v>
                </c:pt>
                <c:pt idx="102">
                  <c:v>0.85699999999999998</c:v>
                </c:pt>
                <c:pt idx="103">
                  <c:v>0.86499999999999999</c:v>
                </c:pt>
                <c:pt idx="104">
                  <c:v>0.873</c:v>
                </c:pt>
                <c:pt idx="105">
                  <c:v>0.88200000000000001</c:v>
                </c:pt>
                <c:pt idx="106">
                  <c:v>0.89</c:v>
                </c:pt>
                <c:pt idx="107">
                  <c:v>0.89900000000000002</c:v>
                </c:pt>
                <c:pt idx="108">
                  <c:v>0.90700000000000003</c:v>
                </c:pt>
                <c:pt idx="109">
                  <c:v>0.91500000000000004</c:v>
                </c:pt>
                <c:pt idx="110">
                  <c:v>0.92400000000000004</c:v>
                </c:pt>
                <c:pt idx="111">
                  <c:v>0.93200000000000005</c:v>
                </c:pt>
                <c:pt idx="112">
                  <c:v>0.94099999999999995</c:v>
                </c:pt>
                <c:pt idx="113">
                  <c:v>0.94899999999999995</c:v>
                </c:pt>
                <c:pt idx="114">
                  <c:v>0.95699999999999996</c:v>
                </c:pt>
                <c:pt idx="115">
                  <c:v>0.96599999999999997</c:v>
                </c:pt>
                <c:pt idx="116">
                  <c:v>0.97399999999999998</c:v>
                </c:pt>
                <c:pt idx="117">
                  <c:v>0.98299999999999998</c:v>
                </c:pt>
                <c:pt idx="118">
                  <c:v>0.99099999999999999</c:v>
                </c:pt>
                <c:pt idx="11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907456"/>
        <c:axId val="203909376"/>
      </c:scatterChart>
      <c:valAx>
        <c:axId val="203907456"/>
        <c:scaling>
          <c:orientation val="minMax"/>
          <c:max val="2000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Recovery Time (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3909376"/>
        <c:crosses val="autoZero"/>
        <c:crossBetween val="midCat"/>
      </c:valAx>
      <c:valAx>
        <c:axId val="203909376"/>
        <c:scaling>
          <c:orientation val="minMax"/>
          <c:max val="1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Percent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3907456"/>
        <c:crosses val="autoZero"/>
        <c:crossBetween val="midCat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400" baseline="0">
          <a:latin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</cdr:x>
      <cdr:y>0.01094</cdr:y>
    </cdr:from>
    <cdr:to>
      <cdr:x>0.006</cdr:x>
      <cdr:y>0.01094</cdr:y>
    </cdr:to>
    <cdr:sp macro="" textlink="">
      <cdr:nvSpPr>
        <cdr:cNvPr id="2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US" sz="1100"/>
            <a:t>Buqnk9axTGTmThe0fur3T8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/>
          <a:lstStyle>
            <a:lvl1pPr algn="r">
              <a:defRPr sz="1300"/>
            </a:lvl1pPr>
          </a:lstStyle>
          <a:p>
            <a:fld id="{BC2F59E0-B606-450E-BBE2-C30CDE491002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 anchor="b"/>
          <a:lstStyle>
            <a:lvl1pPr algn="r">
              <a:defRPr sz="1300"/>
            </a:lvl1pPr>
          </a:lstStyle>
          <a:p>
            <a:fld id="{956C42ED-447A-46F5-9E12-3B41A902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3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/>
          <a:lstStyle>
            <a:lvl1pPr algn="r">
              <a:defRPr sz="1300"/>
            </a:lvl1pPr>
          </a:lstStyle>
          <a:p>
            <a:fld id="{9DEB577A-24FA-423D-8AAF-7D373F0A6F66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69" tIns="48984" rIns="97969" bIns="489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7969" tIns="48984" rIns="97969" bIns="489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7969" tIns="48984" rIns="97969" bIns="48984" rtlCol="0" anchor="b"/>
          <a:lstStyle>
            <a:lvl1pPr algn="r">
              <a:defRPr sz="1300"/>
            </a:lvl1pPr>
          </a:lstStyle>
          <a:p>
            <a:fld id="{B8614488-B27D-4A6F-95E3-CB55777B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4922" indent="-244922">
              <a:buAutoNum type="arabicPeriod"/>
            </a:pPr>
            <a:r>
              <a:rPr lang="en-US" baseline="0" dirty="0" smtClean="0"/>
              <a:t>Incoming data is appended to an in-memory log which is replicated among backups.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The in-memory log is broken into 8 MB pieces called “segments”.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Once a master fills a segment it is never modified again.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Backups buffer just the most recent segment, whenever the master fills a segment it notifies the backups that it is done with that segment.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The backups begin to flush that segment out to disk.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Masters then notify the backups that they would like to write another segment, the backups reserve buffer space for that segment and the process repeats.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After 3 backups have buffered the data for an update the master updates its hash table and returns “success” to the client.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At that point the client can expect, come hell or high water, that the object will be reflected on all future read requests.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This means that the backups need to guarantee updates to their buffered replica’s of the masters segment durable.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 Do provide this we expect backups to have a small amount of non-volatility they use to make this guarantee.</a:t>
            </a:r>
          </a:p>
          <a:p>
            <a:pPr marL="244922" indent="-244922">
              <a:buAutoNum type="arabicPeriod"/>
            </a:pPr>
            <a:r>
              <a:rPr lang="en-US" baseline="0" dirty="0" smtClean="0"/>
              <a:t> This allows us to have updates on the order of 2xRPC RTT (10 us) rather than 4-8 </a:t>
            </a:r>
            <a:r>
              <a:rPr lang="en-US" baseline="0" dirty="0" err="1" smtClean="0"/>
              <a:t>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RAMCloud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B8A6-A355-495E-943D-2625EB1675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tags" Target="../tags/tag16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tags" Target="../tags/tag211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42" Type="http://schemas.openxmlformats.org/officeDocument/2006/relationships/tags" Target="../tags/tag214.xml"/><Relationship Id="rId47" Type="http://schemas.openxmlformats.org/officeDocument/2006/relationships/tags" Target="../tags/tag219.xml"/><Relationship Id="rId50" Type="http://schemas.openxmlformats.org/officeDocument/2006/relationships/tags" Target="../tags/tag222.xml"/><Relationship Id="rId55" Type="http://schemas.openxmlformats.org/officeDocument/2006/relationships/tags" Target="../tags/tag227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tags" Target="../tags/tag201.xml"/><Relationship Id="rId41" Type="http://schemas.openxmlformats.org/officeDocument/2006/relationships/tags" Target="../tags/tag213.xml"/><Relationship Id="rId54" Type="http://schemas.openxmlformats.org/officeDocument/2006/relationships/tags" Target="../tags/tag226.xml"/><Relationship Id="rId62" Type="http://schemas.openxmlformats.org/officeDocument/2006/relationships/tags" Target="../tags/tag23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tags" Target="../tags/tag217.xml"/><Relationship Id="rId53" Type="http://schemas.openxmlformats.org/officeDocument/2006/relationships/tags" Target="../tags/tag225.xml"/><Relationship Id="rId58" Type="http://schemas.openxmlformats.org/officeDocument/2006/relationships/tags" Target="../tags/tag230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49" Type="http://schemas.openxmlformats.org/officeDocument/2006/relationships/tags" Target="../tags/tag221.xml"/><Relationship Id="rId57" Type="http://schemas.openxmlformats.org/officeDocument/2006/relationships/tags" Target="../tags/tag229.xml"/><Relationship Id="rId61" Type="http://schemas.openxmlformats.org/officeDocument/2006/relationships/tags" Target="../tags/tag233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tags" Target="../tags/tag216.xml"/><Relationship Id="rId52" Type="http://schemas.openxmlformats.org/officeDocument/2006/relationships/tags" Target="../tags/tag224.xml"/><Relationship Id="rId60" Type="http://schemas.openxmlformats.org/officeDocument/2006/relationships/tags" Target="../tags/tag23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tags" Target="../tags/tag215.xml"/><Relationship Id="rId48" Type="http://schemas.openxmlformats.org/officeDocument/2006/relationships/tags" Target="../tags/tag220.xml"/><Relationship Id="rId56" Type="http://schemas.openxmlformats.org/officeDocument/2006/relationships/tags" Target="../tags/tag228.xml"/><Relationship Id="rId8" Type="http://schemas.openxmlformats.org/officeDocument/2006/relationships/tags" Target="../tags/tag180.xml"/><Relationship Id="rId51" Type="http://schemas.openxmlformats.org/officeDocument/2006/relationships/tags" Target="../tags/tag223.xml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tags" Target="../tags/tag218.xml"/><Relationship Id="rId59" Type="http://schemas.openxmlformats.org/officeDocument/2006/relationships/tags" Target="../tags/tag2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2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3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tags" Target="../tags/tag350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9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tags" Target="../tags/tag403.xml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tags" Target="../tags/tag431.xml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tags" Target="../tags/tag433.xml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26" Type="http://schemas.openxmlformats.org/officeDocument/2006/relationships/tags" Target="../tags/tag459.xml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tags" Target="../tags/tag458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29" Type="http://schemas.openxmlformats.org/officeDocument/2006/relationships/tags" Target="../tags/tag462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tags" Target="../tags/tag457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28" Type="http://schemas.openxmlformats.org/officeDocument/2006/relationships/tags" Target="../tags/tag461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Relationship Id="rId27" Type="http://schemas.openxmlformats.org/officeDocument/2006/relationships/tags" Target="../tags/tag460.xml"/><Relationship Id="rId30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" Type="http://schemas.openxmlformats.org/officeDocument/2006/relationships/tags" Target="../tags/tag493.xml"/><Relationship Id="rId21" Type="http://schemas.openxmlformats.org/officeDocument/2006/relationships/tags" Target="../tags/tag511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3" Type="http://schemas.openxmlformats.org/officeDocument/2006/relationships/tags" Target="../tags/tag541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3" Type="http://schemas.openxmlformats.org/officeDocument/2006/relationships/tags" Target="../tags/tag561.xml"/><Relationship Id="rId21" Type="http://schemas.openxmlformats.org/officeDocument/2006/relationships/tags" Target="../tags/tag579.xml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tags" Target="../tags/tag578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582.xml"/><Relationship Id="rId21" Type="http://schemas.openxmlformats.org/officeDocument/2006/relationships/tags" Target="../tags/tag600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tags" Target="../tags/tag630.xml"/><Relationship Id="rId3" Type="http://schemas.openxmlformats.org/officeDocument/2006/relationships/tags" Target="../tags/tag607.xml"/><Relationship Id="rId21" Type="http://schemas.openxmlformats.org/officeDocument/2006/relationships/tags" Target="../tags/tag625.xml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tags" Target="../tags/tag629.xml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0" Type="http://schemas.openxmlformats.org/officeDocument/2006/relationships/tags" Target="../tags/tag624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24" Type="http://schemas.openxmlformats.org/officeDocument/2006/relationships/tags" Target="../tags/tag628.xml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tags" Target="../tags/tag627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tags" Target="../tags/tag656.xml"/><Relationship Id="rId39" Type="http://schemas.openxmlformats.org/officeDocument/2006/relationships/tags" Target="../tags/tag669.xml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34" Type="http://schemas.openxmlformats.org/officeDocument/2006/relationships/tags" Target="../tags/tag664.xml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29" Type="http://schemas.openxmlformats.org/officeDocument/2006/relationships/tags" Target="../tags/tag659.xml"/><Relationship Id="rId41" Type="http://schemas.openxmlformats.org/officeDocument/2006/relationships/notesSlide" Target="../notesSlides/notesSlide5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tags" Target="../tags/tag661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6.xml"/><Relationship Id="rId4" Type="http://schemas.openxmlformats.org/officeDocument/2006/relationships/tags" Target="../tags/tag68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Crash Recovery in </a:t>
            </a:r>
            <a:r>
              <a:rPr lang="en-US" dirty="0" err="1" smtClean="0"/>
              <a:t>RAMCloud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Ryan Stutsman</a:t>
            </a:r>
          </a:p>
          <a:p>
            <a:endParaRPr lang="en-US" dirty="0" smtClean="0"/>
          </a:p>
          <a:p>
            <a:r>
              <a:rPr lang="en-US" dirty="0" smtClean="0"/>
              <a:t>SEDCL Retreat</a:t>
            </a:r>
            <a:endParaRPr lang="en-US" dirty="0"/>
          </a:p>
          <a:p>
            <a:r>
              <a:rPr lang="en-US" dirty="0" smtClean="0"/>
              <a:t>June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9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"/>
    </mc:Choice>
    <mc:Fallback xmlns="">
      <p:transition spd="slow" advTm="12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A6EB875-1A3F-4778-8273-9501628D5B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Recovery, </a:t>
            </a:r>
            <a:r>
              <a:rPr lang="en-US" dirty="0" smtClean="0"/>
              <a:t>Second </a:t>
            </a:r>
            <a:r>
              <a:rPr lang="en-US" dirty="0"/>
              <a:t>Try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219200"/>
            <a:ext cx="82296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Scatter logs:</a:t>
            </a:r>
          </a:p>
          <a:p>
            <a:pPr lvl="1"/>
            <a:r>
              <a:rPr lang="en-US" dirty="0" smtClean="0"/>
              <a:t>Each log divided into 8MB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segments</a:t>
            </a:r>
          </a:p>
          <a:p>
            <a:pPr lvl="1"/>
            <a:r>
              <a:rPr lang="en-US" dirty="0" smtClean="0"/>
              <a:t>Master chooses different backups for each segment (randomly)</a:t>
            </a:r>
          </a:p>
          <a:p>
            <a:pPr lvl="1"/>
            <a:r>
              <a:rPr lang="en-US" dirty="0" smtClean="0"/>
              <a:t>Segments scattered across all servers in the cluster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Crash recovery:</a:t>
            </a:r>
          </a:p>
          <a:p>
            <a:pPr lvl="1"/>
            <a:r>
              <a:rPr lang="en-US" dirty="0" smtClean="0"/>
              <a:t>All backups read from disk in parallel</a:t>
            </a:r>
          </a:p>
          <a:p>
            <a:pPr lvl="1"/>
            <a:r>
              <a:rPr lang="en-US" dirty="0" smtClean="0"/>
              <a:t>Transmit data over network to recovery master</a:t>
            </a:r>
          </a:p>
        </p:txBody>
      </p:sp>
      <p:sp>
        <p:nvSpPr>
          <p:cNvPr id="65" name="Rounded Rectangle 64"/>
          <p:cNvSpPr/>
          <p:nvPr>
            <p:custDataLst>
              <p:tags r:id="rId5"/>
            </p:custDataLst>
          </p:nvPr>
        </p:nvSpPr>
        <p:spPr>
          <a:xfrm>
            <a:off x="4343400" y="4191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3237007" y="4146262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204B98"/>
                </a:solidFill>
              </a:rPr>
              <a:t>Recovery</a:t>
            </a:r>
            <a:br>
              <a:rPr lang="en-US" sz="1600" b="1" dirty="0" smtClean="0">
                <a:solidFill>
                  <a:srgbClr val="204B98"/>
                </a:solidFill>
              </a:rPr>
            </a:br>
            <a:r>
              <a:rPr lang="en-US" sz="1600" b="1" dirty="0" smtClean="0">
                <a:solidFill>
                  <a:srgbClr val="204B98"/>
                </a:solidFill>
              </a:rPr>
              <a:t>Master</a:t>
            </a:r>
            <a:endParaRPr lang="en-US" sz="1600" b="1" dirty="0">
              <a:solidFill>
                <a:srgbClr val="204B98"/>
              </a:solidFill>
            </a:endParaRPr>
          </a:p>
        </p:txBody>
      </p:sp>
      <p:grpSp>
        <p:nvGrpSpPr>
          <p:cNvPr id="68" name="Group 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419600" y="5943600"/>
            <a:ext cx="457200" cy="327025"/>
            <a:chOff x="3744" y="1584"/>
            <a:chExt cx="336" cy="240"/>
          </a:xfrm>
        </p:grpSpPr>
        <p:sp>
          <p:nvSpPr>
            <p:cNvPr id="71" name="Oval 40"/>
            <p:cNvSpPr>
              <a:spLocks noChangeArrowheads="1"/>
            </p:cNvSpPr>
            <p:nvPr/>
          </p:nvSpPr>
          <p:spPr bwMode="auto">
            <a:xfrm>
              <a:off x="3744" y="1728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1"/>
            <p:cNvSpPr>
              <a:spLocks noChangeArrowheads="1"/>
            </p:cNvSpPr>
            <p:nvPr/>
          </p:nvSpPr>
          <p:spPr bwMode="auto">
            <a:xfrm>
              <a:off x="3744" y="1680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2"/>
            <p:cNvSpPr>
              <a:spLocks noChangeArrowheads="1"/>
            </p:cNvSpPr>
            <p:nvPr/>
          </p:nvSpPr>
          <p:spPr bwMode="auto">
            <a:xfrm>
              <a:off x="3744" y="1632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3"/>
            <p:cNvSpPr>
              <a:spLocks noChangeArrowheads="1"/>
            </p:cNvSpPr>
            <p:nvPr/>
          </p:nvSpPr>
          <p:spPr bwMode="auto">
            <a:xfrm>
              <a:off x="3744" y="1584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ounded Rectangle 68"/>
          <p:cNvSpPr/>
          <p:nvPr>
            <p:custDataLst>
              <p:tags r:id="rId8"/>
            </p:custDataLst>
          </p:nvPr>
        </p:nvSpPr>
        <p:spPr>
          <a:xfrm>
            <a:off x="4343400" y="5329981"/>
            <a:ext cx="609600" cy="461219"/>
          </a:xfrm>
          <a:prstGeom prst="roundRect">
            <a:avLst/>
          </a:prstGeom>
          <a:solidFill>
            <a:srgbClr val="C9F7C9"/>
          </a:solidFill>
          <a:ln w="12700">
            <a:solidFill>
              <a:srgbClr val="15A7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70" name="AutoShape 4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5748203"/>
            <a:ext cx="304800" cy="276225"/>
          </a:xfrm>
          <a:prstGeom prst="upArrow">
            <a:avLst>
              <a:gd name="adj1" fmla="val 50000"/>
              <a:gd name="adj2" fmla="val 58046"/>
            </a:avLst>
          </a:prstGeom>
          <a:solidFill>
            <a:srgbClr val="F4DEC8"/>
          </a:solidFill>
          <a:ln w="12700" algn="ctr">
            <a:solidFill>
              <a:srgbClr val="9056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Box 74"/>
          <p:cNvSpPr txBox="1"/>
          <p:nvPr>
            <p:custDataLst>
              <p:tags r:id="rId10"/>
            </p:custDataLst>
          </p:nvPr>
        </p:nvSpPr>
        <p:spPr>
          <a:xfrm>
            <a:off x="791337" y="5270212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00"/>
                </a:solidFill>
              </a:rPr>
              <a:t>~1000</a:t>
            </a:r>
            <a:br>
              <a:rPr lang="en-US" sz="1600" b="1" dirty="0" smtClean="0">
                <a:solidFill>
                  <a:srgbClr val="006C00"/>
                </a:solidFill>
              </a:rPr>
            </a:br>
            <a:r>
              <a:rPr lang="en-US" sz="1600" b="1" dirty="0" smtClean="0">
                <a:solidFill>
                  <a:srgbClr val="006C00"/>
                </a:solidFill>
              </a:rPr>
              <a:t>Backups</a:t>
            </a:r>
            <a:endParaRPr lang="en-US" sz="1600" b="1" dirty="0">
              <a:solidFill>
                <a:srgbClr val="006C00"/>
              </a:solidFill>
            </a:endParaRPr>
          </a:p>
        </p:txBody>
      </p:sp>
      <p:grpSp>
        <p:nvGrpSpPr>
          <p:cNvPr id="78" name="Group 77"/>
          <p:cNvGrpSpPr/>
          <p:nvPr>
            <p:custDataLst>
              <p:tags r:id="rId11"/>
            </p:custDataLst>
          </p:nvPr>
        </p:nvGrpSpPr>
        <p:grpSpPr>
          <a:xfrm>
            <a:off x="6019800" y="5334000"/>
            <a:ext cx="609600" cy="936625"/>
            <a:chOff x="6553200" y="3581400"/>
            <a:chExt cx="609600" cy="936625"/>
          </a:xfrm>
        </p:grpSpPr>
        <p:grpSp>
          <p:nvGrpSpPr>
            <p:cNvPr id="79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Rounded Rectangle 79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81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>
            <p:custDataLst>
              <p:tags r:id="rId12"/>
            </p:custDataLst>
          </p:nvPr>
        </p:nvGrpSpPr>
        <p:grpSpPr>
          <a:xfrm>
            <a:off x="5181600" y="5334000"/>
            <a:ext cx="609600" cy="936625"/>
            <a:chOff x="6553200" y="3581400"/>
            <a:chExt cx="609600" cy="936625"/>
          </a:xfrm>
        </p:grpSpPr>
        <p:grpSp>
          <p:nvGrpSpPr>
            <p:cNvPr id="87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9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89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>
            <p:custDataLst>
              <p:tags r:id="rId13"/>
            </p:custDataLst>
          </p:nvPr>
        </p:nvGrpSpPr>
        <p:grpSpPr>
          <a:xfrm>
            <a:off x="6858000" y="5334000"/>
            <a:ext cx="609600" cy="936625"/>
            <a:chOff x="6553200" y="3581400"/>
            <a:chExt cx="609600" cy="936625"/>
          </a:xfrm>
        </p:grpSpPr>
        <p:grpSp>
          <p:nvGrpSpPr>
            <p:cNvPr id="95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98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97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>
            <p:custDataLst>
              <p:tags r:id="rId14"/>
            </p:custDataLst>
          </p:nvPr>
        </p:nvGrpSpPr>
        <p:grpSpPr>
          <a:xfrm>
            <a:off x="3505200" y="5334000"/>
            <a:ext cx="609600" cy="936625"/>
            <a:chOff x="6553200" y="3581400"/>
            <a:chExt cx="609600" cy="936625"/>
          </a:xfrm>
        </p:grpSpPr>
        <p:grpSp>
          <p:nvGrpSpPr>
            <p:cNvPr id="103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106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Rounded Rectangle 103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05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>
            <p:custDataLst>
              <p:tags r:id="rId15"/>
            </p:custDataLst>
          </p:nvPr>
        </p:nvGrpSpPr>
        <p:grpSpPr>
          <a:xfrm>
            <a:off x="2667000" y="5334000"/>
            <a:ext cx="609600" cy="936625"/>
            <a:chOff x="6553200" y="3581400"/>
            <a:chExt cx="609600" cy="936625"/>
          </a:xfrm>
        </p:grpSpPr>
        <p:grpSp>
          <p:nvGrpSpPr>
            <p:cNvPr id="111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11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13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>
            <p:custDataLst>
              <p:tags r:id="rId16"/>
            </p:custDataLst>
          </p:nvPr>
        </p:nvGrpSpPr>
        <p:grpSpPr>
          <a:xfrm>
            <a:off x="1828800" y="5334000"/>
            <a:ext cx="609600" cy="936625"/>
            <a:chOff x="6553200" y="3581400"/>
            <a:chExt cx="609600" cy="936625"/>
          </a:xfrm>
        </p:grpSpPr>
        <p:grpSp>
          <p:nvGrpSpPr>
            <p:cNvPr id="119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12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0" name="Rounded Rectangle 119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21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>
            <a:stCxn id="69" idx="0"/>
            <a:endCxn id="65" idx="2"/>
          </p:cNvCxnSpPr>
          <p:nvPr>
            <p:custDataLst>
              <p:tags r:id="rId17"/>
            </p:custDataLst>
          </p:nvPr>
        </p:nvCxnSpPr>
        <p:spPr>
          <a:xfrm flipV="1">
            <a:off x="4648200" y="4648200"/>
            <a:ext cx="0" cy="681781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>
            <p:custDataLst>
              <p:tags r:id="rId18"/>
            </p:custDataLst>
          </p:nvPr>
        </p:nvCxnSpPr>
        <p:spPr>
          <a:xfrm>
            <a:off x="5486400" y="5101025"/>
            <a:ext cx="0" cy="232975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>
            <p:custDataLst>
              <p:tags r:id="rId19"/>
            </p:custDataLst>
          </p:nvPr>
        </p:nvCxnSpPr>
        <p:spPr>
          <a:xfrm>
            <a:off x="2133600" y="4953000"/>
            <a:ext cx="0" cy="38100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0"/>
            </p:custDataLst>
          </p:nvPr>
        </p:nvCxnSpPr>
        <p:spPr>
          <a:xfrm>
            <a:off x="2133600" y="4953000"/>
            <a:ext cx="2286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>
            <p:custDataLst>
              <p:tags r:id="rId21"/>
            </p:custDataLst>
          </p:nvPr>
        </p:nvCxnSpPr>
        <p:spPr>
          <a:xfrm>
            <a:off x="2971800" y="5029200"/>
            <a:ext cx="1524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>
            <p:custDataLst>
              <p:tags r:id="rId22"/>
            </p:custDataLst>
          </p:nvPr>
        </p:nvCxnSpPr>
        <p:spPr>
          <a:xfrm>
            <a:off x="3810000" y="5105400"/>
            <a:ext cx="762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3"/>
            </p:custDataLst>
          </p:nvPr>
        </p:nvCxnSpPr>
        <p:spPr>
          <a:xfrm>
            <a:off x="6324600" y="5024825"/>
            <a:ext cx="0" cy="309175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>
            <p:custDataLst>
              <p:tags r:id="rId24"/>
            </p:custDataLst>
          </p:nvPr>
        </p:nvCxnSpPr>
        <p:spPr>
          <a:xfrm>
            <a:off x="2971800" y="5029200"/>
            <a:ext cx="0" cy="309175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>
            <p:custDataLst>
              <p:tags r:id="rId25"/>
            </p:custDataLst>
          </p:nvPr>
        </p:nvCxnSpPr>
        <p:spPr>
          <a:xfrm>
            <a:off x="3810000" y="5105400"/>
            <a:ext cx="0" cy="232975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26"/>
            </p:custDataLst>
          </p:nvPr>
        </p:nvCxnSpPr>
        <p:spPr>
          <a:xfrm>
            <a:off x="7162800" y="4953000"/>
            <a:ext cx="0" cy="38100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>
            <p:custDataLst>
              <p:tags r:id="rId27"/>
            </p:custDataLst>
          </p:nvPr>
        </p:nvCxnSpPr>
        <p:spPr>
          <a:xfrm>
            <a:off x="4724400" y="5105400"/>
            <a:ext cx="762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>
            <p:custDataLst>
              <p:tags r:id="rId28"/>
            </p:custDataLst>
          </p:nvPr>
        </p:nvCxnSpPr>
        <p:spPr>
          <a:xfrm>
            <a:off x="4800600" y="5029200"/>
            <a:ext cx="1524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>
            <p:custDataLst>
              <p:tags r:id="rId29"/>
            </p:custDataLst>
          </p:nvPr>
        </p:nvCxnSpPr>
        <p:spPr>
          <a:xfrm>
            <a:off x="4876800" y="4953000"/>
            <a:ext cx="2286000" cy="0"/>
          </a:xfrm>
          <a:prstGeom prst="line">
            <a:avLst/>
          </a:prstGeom>
          <a:ln cap="rnd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30"/>
            </p:custDataLst>
          </p:nvPr>
        </p:nvCxnSpPr>
        <p:spPr>
          <a:xfrm flipV="1">
            <a:off x="4419600" y="4648200"/>
            <a:ext cx="0" cy="304800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1"/>
            </p:custDataLst>
          </p:nvPr>
        </p:nvCxnSpPr>
        <p:spPr>
          <a:xfrm flipV="1">
            <a:off x="4495800" y="4648200"/>
            <a:ext cx="0" cy="376625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32"/>
            </p:custDataLst>
          </p:nvPr>
        </p:nvCxnSpPr>
        <p:spPr>
          <a:xfrm flipV="1">
            <a:off x="4572000" y="4648200"/>
            <a:ext cx="0" cy="448375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>
            <p:custDataLst>
              <p:tags r:id="rId33"/>
            </p:custDataLst>
          </p:nvPr>
        </p:nvCxnSpPr>
        <p:spPr>
          <a:xfrm flipV="1">
            <a:off x="4724400" y="4648200"/>
            <a:ext cx="0" cy="448375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>
            <p:custDataLst>
              <p:tags r:id="rId34"/>
            </p:custDataLst>
          </p:nvPr>
        </p:nvCxnSpPr>
        <p:spPr>
          <a:xfrm flipV="1">
            <a:off x="4800600" y="4648200"/>
            <a:ext cx="0" cy="376625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>
            <p:custDataLst>
              <p:tags r:id="rId35"/>
            </p:custDataLst>
          </p:nvPr>
        </p:nvCxnSpPr>
        <p:spPr>
          <a:xfrm flipV="1">
            <a:off x="4876800" y="4648200"/>
            <a:ext cx="0" cy="304800"/>
          </a:xfrm>
          <a:prstGeom prst="line">
            <a:avLst/>
          </a:prstGeom>
          <a:ln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3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9"/>
    </mc:Choice>
    <mc:Fallback xmlns="">
      <p:transition spd="slow" advTm="495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Disk no longer a bottleneck:</a:t>
            </a:r>
          </a:p>
          <a:p>
            <a:pPr lvl="1"/>
            <a:r>
              <a:rPr lang="en-US" dirty="0" smtClean="0"/>
              <a:t>64 GB / 8 MB/segment / 1000 backups ≈ 8 segments/backup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ms</a:t>
            </a:r>
            <a:r>
              <a:rPr lang="en-US" dirty="0" smtClean="0"/>
              <a:t>/segment to read from disk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0.8 seconds </a:t>
            </a:r>
            <a:r>
              <a:rPr lang="en-US" dirty="0" smtClean="0"/>
              <a:t>to read all segments in parallel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bottleneck: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NIC on recovery master</a:t>
            </a:r>
          </a:p>
          <a:p>
            <a:pPr lvl="1"/>
            <a:r>
              <a:rPr lang="en-US" dirty="0" smtClean="0"/>
              <a:t>64 GB / 10 </a:t>
            </a:r>
            <a:r>
              <a:rPr lang="en-US" dirty="0" err="1" smtClean="0"/>
              <a:t>Gbits</a:t>
            </a:r>
            <a:r>
              <a:rPr lang="en-US" dirty="0" smtClean="0"/>
              <a:t>/second ≈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60 seconds</a:t>
            </a:r>
          </a:p>
          <a:p>
            <a:pPr lvl="1"/>
            <a:r>
              <a:rPr lang="en-US" dirty="0" smtClean="0"/>
              <a:t>Recovery master CPU is also a bottleneck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more recovery masters</a:t>
            </a:r>
          </a:p>
          <a:p>
            <a:pPr lvl="1"/>
            <a:r>
              <a:rPr lang="en-US" dirty="0" smtClean="0"/>
              <a:t>Spread work over 100 recovery masters</a:t>
            </a:r>
          </a:p>
          <a:p>
            <a:pPr lvl="1"/>
            <a:r>
              <a:rPr lang="en-US" dirty="0" smtClean="0"/>
              <a:t>64 GB / 10 </a:t>
            </a:r>
            <a:r>
              <a:rPr lang="en-US" dirty="0" err="1" smtClean="0"/>
              <a:t>Gbits</a:t>
            </a:r>
            <a:r>
              <a:rPr lang="en-US" dirty="0" smtClean="0"/>
              <a:t>/second / 100 masters ≈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0.6 seconds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Scattered Logs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89"/>
    </mc:Choice>
    <mc:Fallback xmlns="">
      <p:transition spd="slow" advTm="875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229600" cy="1904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Divide each master’s data into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</a:p>
          <a:p>
            <a:pPr lvl="1"/>
            <a:r>
              <a:rPr lang="en-US" dirty="0" smtClean="0"/>
              <a:t>Recover each partition on a separate recovery master</a:t>
            </a:r>
          </a:p>
          <a:p>
            <a:pPr lvl="1"/>
            <a:r>
              <a:rPr lang="en-US" dirty="0" smtClean="0"/>
              <a:t>Partitions based on tables &amp; key ranges, </a:t>
            </a:r>
            <a:r>
              <a:rPr lang="en-US" i="1" dirty="0" smtClean="0"/>
              <a:t>not log segment</a:t>
            </a:r>
          </a:p>
          <a:p>
            <a:pPr lvl="1"/>
            <a:r>
              <a:rPr lang="en-US" dirty="0" smtClean="0"/>
              <a:t>Each backup divides its log data among recovery masters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Recovery, Third Try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24600" y="3365212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204B98"/>
                </a:solidFill>
              </a:rPr>
              <a:t>Recovery</a:t>
            </a:r>
            <a:br>
              <a:rPr lang="en-US" sz="1600" b="1" dirty="0" smtClean="0">
                <a:solidFill>
                  <a:srgbClr val="204B98"/>
                </a:solidFill>
              </a:rPr>
            </a:br>
            <a:r>
              <a:rPr lang="en-US" sz="1600" b="1" dirty="0" smtClean="0">
                <a:solidFill>
                  <a:srgbClr val="204B98"/>
                </a:solidFill>
              </a:rPr>
              <a:t>Masters</a:t>
            </a:r>
            <a:endParaRPr lang="en-US" sz="1600" b="1" dirty="0">
              <a:solidFill>
                <a:srgbClr val="204B98"/>
              </a:solidFill>
            </a:endParaRPr>
          </a:p>
        </p:txBody>
      </p:sp>
      <p:grpSp>
        <p:nvGrpSpPr>
          <p:cNvPr id="9" name="Group 3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038600" y="5334000"/>
            <a:ext cx="457200" cy="327025"/>
            <a:chOff x="3744" y="1584"/>
            <a:chExt cx="336" cy="240"/>
          </a:xfrm>
        </p:grpSpPr>
        <p:sp>
          <p:nvSpPr>
            <p:cNvPr id="10" name="Oval 40"/>
            <p:cNvSpPr>
              <a:spLocks noChangeArrowheads="1"/>
            </p:cNvSpPr>
            <p:nvPr/>
          </p:nvSpPr>
          <p:spPr bwMode="auto">
            <a:xfrm>
              <a:off x="3744" y="1728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3744" y="1680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3744" y="1632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3744" y="1584"/>
              <a:ext cx="336" cy="96"/>
            </a:xfrm>
            <a:prstGeom prst="ellipse">
              <a:avLst/>
            </a:prstGeom>
            <a:solidFill>
              <a:srgbClr val="C56D41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>
            <p:custDataLst>
              <p:tags r:id="rId7"/>
            </p:custDataLst>
          </p:nvPr>
        </p:nvSpPr>
        <p:spPr>
          <a:xfrm>
            <a:off x="3962400" y="4720381"/>
            <a:ext cx="609600" cy="461219"/>
          </a:xfrm>
          <a:prstGeom prst="roundRect">
            <a:avLst/>
          </a:prstGeom>
          <a:solidFill>
            <a:srgbClr val="C9F7C9"/>
          </a:solidFill>
          <a:ln w="12700">
            <a:solidFill>
              <a:srgbClr val="15A7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5" name="AutoShap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4800" y="5138603"/>
            <a:ext cx="304800" cy="276225"/>
          </a:xfrm>
          <a:prstGeom prst="upArrow">
            <a:avLst>
              <a:gd name="adj1" fmla="val 50000"/>
              <a:gd name="adj2" fmla="val 58046"/>
            </a:avLst>
          </a:prstGeom>
          <a:solidFill>
            <a:srgbClr val="F4DEC8"/>
          </a:solidFill>
          <a:ln w="12700" algn="ctr">
            <a:solidFill>
              <a:srgbClr val="9056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410337" y="4781713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00"/>
                </a:solidFill>
              </a:rPr>
              <a:t>Backups</a:t>
            </a:r>
            <a:endParaRPr lang="en-US" sz="1600" b="1" dirty="0">
              <a:solidFill>
                <a:srgbClr val="006C00"/>
              </a:solidFill>
            </a:endParaRPr>
          </a:p>
        </p:txBody>
      </p:sp>
      <p:grpSp>
        <p:nvGrpSpPr>
          <p:cNvPr id="17" name="Group 16"/>
          <p:cNvGrpSpPr/>
          <p:nvPr>
            <p:custDataLst>
              <p:tags r:id="rId10"/>
            </p:custDataLst>
          </p:nvPr>
        </p:nvGrpSpPr>
        <p:grpSpPr>
          <a:xfrm>
            <a:off x="5638800" y="4724400"/>
            <a:ext cx="609600" cy="936625"/>
            <a:chOff x="6553200" y="3581400"/>
            <a:chExt cx="609600" cy="936625"/>
          </a:xfrm>
        </p:grpSpPr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2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0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>
            <p:custDataLst>
              <p:tags r:id="rId11"/>
            </p:custDataLst>
          </p:nvPr>
        </p:nvGrpSpPr>
        <p:grpSpPr>
          <a:xfrm>
            <a:off x="4800600" y="4724400"/>
            <a:ext cx="609600" cy="936625"/>
            <a:chOff x="6553200" y="3581400"/>
            <a:chExt cx="609600" cy="936625"/>
          </a:xfrm>
        </p:grpSpPr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29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8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>
            <p:custDataLst>
              <p:tags r:id="rId12"/>
            </p:custDataLst>
          </p:nvPr>
        </p:nvGrpSpPr>
        <p:grpSpPr>
          <a:xfrm>
            <a:off x="6477000" y="4724400"/>
            <a:ext cx="609600" cy="936625"/>
            <a:chOff x="6553200" y="3581400"/>
            <a:chExt cx="609600" cy="936625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>
            <p:custDataLst>
              <p:tags r:id="rId13"/>
            </p:custDataLst>
          </p:nvPr>
        </p:nvGrpSpPr>
        <p:grpSpPr>
          <a:xfrm>
            <a:off x="3124200" y="4724400"/>
            <a:ext cx="609600" cy="936625"/>
            <a:chOff x="6553200" y="3581400"/>
            <a:chExt cx="609600" cy="936625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>
            <p:custDataLst>
              <p:tags r:id="rId14"/>
            </p:custDataLst>
          </p:nvPr>
        </p:nvGrpSpPr>
        <p:grpSpPr>
          <a:xfrm>
            <a:off x="2286000" y="4724400"/>
            <a:ext cx="609600" cy="936625"/>
            <a:chOff x="6553200" y="3581400"/>
            <a:chExt cx="609600" cy="936625"/>
          </a:xfrm>
        </p:grpSpPr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5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52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>
            <p:custDataLst>
              <p:tags r:id="rId15"/>
            </p:custDataLst>
          </p:nvPr>
        </p:nvGrpSpPr>
        <p:grpSpPr>
          <a:xfrm>
            <a:off x="1447800" y="4724400"/>
            <a:ext cx="609600" cy="936625"/>
            <a:chOff x="6553200" y="3581400"/>
            <a:chExt cx="609600" cy="936625"/>
          </a:xfrm>
        </p:grpSpPr>
        <p:grpSp>
          <p:nvGrpSpPr>
            <p:cNvPr id="58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60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Rounded Rectangle 83"/>
          <p:cNvSpPr/>
          <p:nvPr>
            <p:custDataLst>
              <p:tags r:id="rId16"/>
            </p:custDataLst>
          </p:nvPr>
        </p:nvSpPr>
        <p:spPr>
          <a:xfrm>
            <a:off x="1447800" y="3429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" name="Rounded Rectangle 84"/>
          <p:cNvSpPr/>
          <p:nvPr>
            <p:custDataLst>
              <p:tags r:id="rId17"/>
            </p:custDataLst>
          </p:nvPr>
        </p:nvSpPr>
        <p:spPr>
          <a:xfrm>
            <a:off x="1546602" y="3501971"/>
            <a:ext cx="152400" cy="117529"/>
          </a:xfrm>
          <a:prstGeom prst="roundRect">
            <a:avLst/>
          </a:prstGeom>
          <a:solidFill>
            <a:srgbClr val="FFE48F"/>
          </a:solidFill>
          <a:ln w="12700">
            <a:solidFill>
              <a:srgbClr val="F2B8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Rounded Rectangle 85"/>
          <p:cNvSpPr/>
          <p:nvPr>
            <p:custDataLst>
              <p:tags r:id="rId18"/>
            </p:custDataLst>
          </p:nvPr>
        </p:nvSpPr>
        <p:spPr>
          <a:xfrm>
            <a:off x="1806198" y="3501971"/>
            <a:ext cx="152400" cy="117529"/>
          </a:xfrm>
          <a:prstGeom prst="roundRect">
            <a:avLst/>
          </a:prstGeom>
          <a:solidFill>
            <a:srgbClr val="D5B8EA"/>
          </a:solidFill>
          <a:ln w="12700">
            <a:solidFill>
              <a:srgbClr val="9E5DC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" name="Rounded Rectangle 86"/>
          <p:cNvSpPr/>
          <p:nvPr>
            <p:custDataLst>
              <p:tags r:id="rId19"/>
            </p:custDataLst>
          </p:nvPr>
        </p:nvSpPr>
        <p:spPr>
          <a:xfrm>
            <a:off x="1546602" y="3695700"/>
            <a:ext cx="152400" cy="117529"/>
          </a:xfrm>
          <a:prstGeom prst="roundRect">
            <a:avLst/>
          </a:prstGeom>
          <a:solidFill>
            <a:srgbClr val="C9F7C9"/>
          </a:solidFill>
          <a:ln w="12700">
            <a:solidFill>
              <a:srgbClr val="15A7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rgbClr val="15A715"/>
                </a:solidFill>
              </a:ln>
              <a:solidFill>
                <a:srgbClr val="C9F7C9"/>
              </a:solidFill>
              <a:latin typeface="Arial" charset="0"/>
            </a:endParaRPr>
          </a:p>
        </p:txBody>
      </p:sp>
      <p:sp>
        <p:nvSpPr>
          <p:cNvPr id="88" name="Rounded Rectangle 87"/>
          <p:cNvSpPr/>
          <p:nvPr>
            <p:custDataLst>
              <p:tags r:id="rId20"/>
            </p:custDataLst>
          </p:nvPr>
        </p:nvSpPr>
        <p:spPr>
          <a:xfrm>
            <a:off x="1806198" y="3695700"/>
            <a:ext cx="152400" cy="117529"/>
          </a:xfrm>
          <a:prstGeom prst="roundRect">
            <a:avLst/>
          </a:prstGeom>
          <a:solidFill>
            <a:srgbClr val="FFB3B3"/>
          </a:solidFill>
          <a:ln w="12700">
            <a:solidFill>
              <a:srgbClr val="CC2E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" name="Rounded Rectangle 94"/>
          <p:cNvSpPr/>
          <p:nvPr>
            <p:custDataLst>
              <p:tags r:id="rId21"/>
            </p:custDataLst>
          </p:nvPr>
        </p:nvSpPr>
        <p:spPr>
          <a:xfrm>
            <a:off x="3124200" y="3429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6" name="Rounded Rectangle 95"/>
          <p:cNvSpPr/>
          <p:nvPr>
            <p:custDataLst>
              <p:tags r:id="rId22"/>
            </p:custDataLst>
          </p:nvPr>
        </p:nvSpPr>
        <p:spPr>
          <a:xfrm>
            <a:off x="3223002" y="3501971"/>
            <a:ext cx="152400" cy="117529"/>
          </a:xfrm>
          <a:prstGeom prst="roundRect">
            <a:avLst/>
          </a:prstGeom>
          <a:solidFill>
            <a:srgbClr val="FFE48F"/>
          </a:solidFill>
          <a:ln w="12700">
            <a:solidFill>
              <a:srgbClr val="F2B8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>
            <p:custDataLst>
              <p:tags r:id="rId23"/>
            </p:custDataLst>
          </p:nvPr>
        </p:nvSpPr>
        <p:spPr>
          <a:xfrm>
            <a:off x="3962400" y="3429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" name="Rounded Rectangle 101"/>
          <p:cNvSpPr/>
          <p:nvPr>
            <p:custDataLst>
              <p:tags r:id="rId24"/>
            </p:custDataLst>
          </p:nvPr>
        </p:nvSpPr>
        <p:spPr>
          <a:xfrm>
            <a:off x="4320798" y="3501971"/>
            <a:ext cx="152400" cy="117529"/>
          </a:xfrm>
          <a:prstGeom prst="roundRect">
            <a:avLst/>
          </a:prstGeom>
          <a:solidFill>
            <a:srgbClr val="D5B8EA"/>
          </a:solidFill>
          <a:ln w="12700">
            <a:solidFill>
              <a:srgbClr val="9E5DC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" name="Rounded Rectangle 104"/>
          <p:cNvSpPr/>
          <p:nvPr>
            <p:custDataLst>
              <p:tags r:id="rId25"/>
            </p:custDataLst>
          </p:nvPr>
        </p:nvSpPr>
        <p:spPr>
          <a:xfrm>
            <a:off x="4800600" y="3429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8" name="Rounded Rectangle 107"/>
          <p:cNvSpPr/>
          <p:nvPr>
            <p:custDataLst>
              <p:tags r:id="rId26"/>
            </p:custDataLst>
          </p:nvPr>
        </p:nvSpPr>
        <p:spPr>
          <a:xfrm>
            <a:off x="4899402" y="3695700"/>
            <a:ext cx="152400" cy="117529"/>
          </a:xfrm>
          <a:prstGeom prst="roundRect">
            <a:avLst/>
          </a:prstGeom>
          <a:solidFill>
            <a:srgbClr val="C9F7C9"/>
          </a:solidFill>
          <a:ln w="12700">
            <a:solidFill>
              <a:srgbClr val="15A7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rgbClr val="15A715"/>
                </a:solidFill>
              </a:ln>
              <a:solidFill>
                <a:srgbClr val="C9F7C9"/>
              </a:solidFill>
              <a:latin typeface="Arial" charset="0"/>
            </a:endParaRPr>
          </a:p>
        </p:txBody>
      </p:sp>
      <p:sp>
        <p:nvSpPr>
          <p:cNvPr id="110" name="Rounded Rectangle 109"/>
          <p:cNvSpPr/>
          <p:nvPr>
            <p:custDataLst>
              <p:tags r:id="rId27"/>
            </p:custDataLst>
          </p:nvPr>
        </p:nvSpPr>
        <p:spPr>
          <a:xfrm>
            <a:off x="5638800" y="3429000"/>
            <a:ext cx="609600" cy="4572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4" name="Rounded Rectangle 113"/>
          <p:cNvSpPr/>
          <p:nvPr>
            <p:custDataLst>
              <p:tags r:id="rId28"/>
            </p:custDataLst>
          </p:nvPr>
        </p:nvSpPr>
        <p:spPr>
          <a:xfrm>
            <a:off x="5997198" y="3695700"/>
            <a:ext cx="152400" cy="117529"/>
          </a:xfrm>
          <a:prstGeom prst="roundRect">
            <a:avLst/>
          </a:prstGeom>
          <a:solidFill>
            <a:srgbClr val="FFB3B3"/>
          </a:solidFill>
          <a:ln w="12700">
            <a:solidFill>
              <a:srgbClr val="CC2E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5" name="Group 114"/>
          <p:cNvGrpSpPr/>
          <p:nvPr>
            <p:custDataLst>
              <p:tags r:id="rId29"/>
            </p:custDataLst>
          </p:nvPr>
        </p:nvGrpSpPr>
        <p:grpSpPr>
          <a:xfrm>
            <a:off x="7315200" y="4724400"/>
            <a:ext cx="609600" cy="936625"/>
            <a:chOff x="6553200" y="3581400"/>
            <a:chExt cx="609600" cy="936625"/>
          </a:xfrm>
        </p:grpSpPr>
        <p:grpSp>
          <p:nvGrpSpPr>
            <p:cNvPr id="116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119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18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4" name="Straight Connector 123"/>
          <p:cNvCxnSpPr>
            <a:stCxn id="59" idx="0"/>
            <a:endCxn id="96" idx="2"/>
          </p:cNvCxnSpPr>
          <p:nvPr>
            <p:custDataLst>
              <p:tags r:id="rId30"/>
            </p:custDataLst>
          </p:nvPr>
        </p:nvCxnSpPr>
        <p:spPr>
          <a:xfrm flipV="1">
            <a:off x="1752600" y="3619500"/>
            <a:ext cx="1546602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0"/>
          </p:cNvCxnSpPr>
          <p:nvPr>
            <p:custDataLst>
              <p:tags r:id="rId31"/>
            </p:custDataLst>
          </p:nvPr>
        </p:nvCxnSpPr>
        <p:spPr>
          <a:xfrm flipV="1">
            <a:off x="2590800" y="3619500"/>
            <a:ext cx="708402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3" idx="0"/>
            <a:endCxn id="96" idx="2"/>
          </p:cNvCxnSpPr>
          <p:nvPr>
            <p:custDataLst>
              <p:tags r:id="rId32"/>
            </p:custDataLst>
          </p:nvPr>
        </p:nvCxnSpPr>
        <p:spPr>
          <a:xfrm flipH="1" flipV="1">
            <a:off x="3299202" y="3619500"/>
            <a:ext cx="129798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4" idx="0"/>
            <a:endCxn id="96" idx="2"/>
          </p:cNvCxnSpPr>
          <p:nvPr>
            <p:custDataLst>
              <p:tags r:id="rId33"/>
            </p:custDataLst>
          </p:nvPr>
        </p:nvCxnSpPr>
        <p:spPr>
          <a:xfrm flipH="1" flipV="1">
            <a:off x="3299202" y="3619500"/>
            <a:ext cx="967998" cy="1100881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27" idx="0"/>
          </p:cNvCxnSpPr>
          <p:nvPr>
            <p:custDataLst>
              <p:tags r:id="rId34"/>
            </p:custDataLst>
          </p:nvPr>
        </p:nvCxnSpPr>
        <p:spPr>
          <a:xfrm flipH="1" flipV="1">
            <a:off x="3276600" y="3619500"/>
            <a:ext cx="1828800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9" idx="0"/>
            <a:endCxn id="96" idx="2"/>
          </p:cNvCxnSpPr>
          <p:nvPr>
            <p:custDataLst>
              <p:tags r:id="rId35"/>
            </p:custDataLst>
          </p:nvPr>
        </p:nvCxnSpPr>
        <p:spPr>
          <a:xfrm flipH="1" flipV="1">
            <a:off x="3299202" y="3619500"/>
            <a:ext cx="2644398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35" idx="0"/>
            <a:endCxn id="96" idx="2"/>
          </p:cNvCxnSpPr>
          <p:nvPr>
            <p:custDataLst>
              <p:tags r:id="rId36"/>
            </p:custDataLst>
          </p:nvPr>
        </p:nvCxnSpPr>
        <p:spPr>
          <a:xfrm flipH="1" flipV="1">
            <a:off x="3299202" y="3619500"/>
            <a:ext cx="3482598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17" idx="0"/>
            <a:endCxn id="96" idx="2"/>
          </p:cNvCxnSpPr>
          <p:nvPr>
            <p:custDataLst>
              <p:tags r:id="rId37"/>
            </p:custDataLst>
          </p:nvPr>
        </p:nvCxnSpPr>
        <p:spPr>
          <a:xfrm flipH="1" flipV="1">
            <a:off x="3299202" y="3619500"/>
            <a:ext cx="4320798" cy="1104900"/>
          </a:xfrm>
          <a:prstGeom prst="line">
            <a:avLst/>
          </a:prstGeom>
          <a:ln w="19050" cap="rnd">
            <a:solidFill>
              <a:srgbClr val="F2B800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59" idx="0"/>
            <a:endCxn id="102" idx="2"/>
          </p:cNvCxnSpPr>
          <p:nvPr>
            <p:custDataLst>
              <p:tags r:id="rId38"/>
            </p:custDataLst>
          </p:nvPr>
        </p:nvCxnSpPr>
        <p:spPr>
          <a:xfrm flipV="1">
            <a:off x="1752600" y="3619500"/>
            <a:ext cx="2644398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1" idx="0"/>
            <a:endCxn id="102" idx="2"/>
          </p:cNvCxnSpPr>
          <p:nvPr>
            <p:custDataLst>
              <p:tags r:id="rId39"/>
            </p:custDataLst>
          </p:nvPr>
        </p:nvCxnSpPr>
        <p:spPr>
          <a:xfrm flipV="1">
            <a:off x="2590800" y="3619500"/>
            <a:ext cx="1806198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43" idx="0"/>
            <a:endCxn id="102" idx="2"/>
          </p:cNvCxnSpPr>
          <p:nvPr>
            <p:custDataLst>
              <p:tags r:id="rId40"/>
            </p:custDataLst>
          </p:nvPr>
        </p:nvCxnSpPr>
        <p:spPr>
          <a:xfrm flipV="1">
            <a:off x="3429000" y="3619500"/>
            <a:ext cx="967998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" idx="0"/>
            <a:endCxn id="102" idx="2"/>
          </p:cNvCxnSpPr>
          <p:nvPr>
            <p:custDataLst>
              <p:tags r:id="rId41"/>
            </p:custDataLst>
          </p:nvPr>
        </p:nvCxnSpPr>
        <p:spPr>
          <a:xfrm flipV="1">
            <a:off x="4267200" y="3619500"/>
            <a:ext cx="129798" cy="1100881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27" idx="0"/>
          </p:cNvCxnSpPr>
          <p:nvPr>
            <p:custDataLst>
              <p:tags r:id="rId42"/>
            </p:custDataLst>
          </p:nvPr>
        </p:nvCxnSpPr>
        <p:spPr>
          <a:xfrm flipH="1" flipV="1">
            <a:off x="4396998" y="3619500"/>
            <a:ext cx="708402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9" idx="0"/>
            <a:endCxn id="102" idx="2"/>
          </p:cNvCxnSpPr>
          <p:nvPr>
            <p:custDataLst>
              <p:tags r:id="rId43"/>
            </p:custDataLst>
          </p:nvPr>
        </p:nvCxnSpPr>
        <p:spPr>
          <a:xfrm flipH="1" flipV="1">
            <a:off x="4396998" y="3619500"/>
            <a:ext cx="1546602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35" idx="0"/>
            <a:endCxn id="102" idx="2"/>
          </p:cNvCxnSpPr>
          <p:nvPr>
            <p:custDataLst>
              <p:tags r:id="rId44"/>
            </p:custDataLst>
          </p:nvPr>
        </p:nvCxnSpPr>
        <p:spPr>
          <a:xfrm flipH="1" flipV="1">
            <a:off x="4396998" y="3619500"/>
            <a:ext cx="2384802" cy="1104900"/>
          </a:xfrm>
          <a:prstGeom prst="line">
            <a:avLst/>
          </a:prstGeom>
          <a:ln w="19050" cap="rnd">
            <a:solidFill>
              <a:srgbClr val="9E5DCF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59" idx="0"/>
            <a:endCxn id="108" idx="2"/>
          </p:cNvCxnSpPr>
          <p:nvPr>
            <p:custDataLst>
              <p:tags r:id="rId45"/>
            </p:custDataLst>
          </p:nvPr>
        </p:nvCxnSpPr>
        <p:spPr>
          <a:xfrm flipV="1">
            <a:off x="1752600" y="3813229"/>
            <a:ext cx="3223002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51" idx="0"/>
            <a:endCxn id="108" idx="2"/>
          </p:cNvCxnSpPr>
          <p:nvPr>
            <p:custDataLst>
              <p:tags r:id="rId46"/>
            </p:custDataLst>
          </p:nvPr>
        </p:nvCxnSpPr>
        <p:spPr>
          <a:xfrm flipV="1">
            <a:off x="2590800" y="3813229"/>
            <a:ext cx="2384802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43" idx="0"/>
            <a:endCxn id="108" idx="2"/>
          </p:cNvCxnSpPr>
          <p:nvPr>
            <p:custDataLst>
              <p:tags r:id="rId47"/>
            </p:custDataLst>
          </p:nvPr>
        </p:nvCxnSpPr>
        <p:spPr>
          <a:xfrm flipV="1">
            <a:off x="3429000" y="3813229"/>
            <a:ext cx="1546602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4" idx="0"/>
            <a:endCxn id="108" idx="2"/>
          </p:cNvCxnSpPr>
          <p:nvPr>
            <p:custDataLst>
              <p:tags r:id="rId48"/>
            </p:custDataLst>
          </p:nvPr>
        </p:nvCxnSpPr>
        <p:spPr>
          <a:xfrm flipV="1">
            <a:off x="4267200" y="3813229"/>
            <a:ext cx="708402" cy="907152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27" idx="0"/>
            <a:endCxn id="108" idx="2"/>
          </p:cNvCxnSpPr>
          <p:nvPr>
            <p:custDataLst>
              <p:tags r:id="rId49"/>
            </p:custDataLst>
          </p:nvPr>
        </p:nvCxnSpPr>
        <p:spPr>
          <a:xfrm flipH="1" flipV="1">
            <a:off x="4975602" y="3813229"/>
            <a:ext cx="129798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9" idx="0"/>
            <a:endCxn id="108" idx="2"/>
          </p:cNvCxnSpPr>
          <p:nvPr>
            <p:custDataLst>
              <p:tags r:id="rId50"/>
            </p:custDataLst>
          </p:nvPr>
        </p:nvCxnSpPr>
        <p:spPr>
          <a:xfrm flipH="1" flipV="1">
            <a:off x="4975602" y="3813229"/>
            <a:ext cx="967998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35" idx="0"/>
            <a:endCxn id="108" idx="2"/>
          </p:cNvCxnSpPr>
          <p:nvPr>
            <p:custDataLst>
              <p:tags r:id="rId51"/>
            </p:custDataLst>
          </p:nvPr>
        </p:nvCxnSpPr>
        <p:spPr>
          <a:xfrm flipH="1" flipV="1">
            <a:off x="4975602" y="3813229"/>
            <a:ext cx="1806198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17" idx="0"/>
            <a:endCxn id="108" idx="2"/>
          </p:cNvCxnSpPr>
          <p:nvPr>
            <p:custDataLst>
              <p:tags r:id="rId52"/>
            </p:custDataLst>
          </p:nvPr>
        </p:nvCxnSpPr>
        <p:spPr>
          <a:xfrm flipH="1" flipV="1">
            <a:off x="4975602" y="3813229"/>
            <a:ext cx="2644398" cy="911171"/>
          </a:xfrm>
          <a:prstGeom prst="line">
            <a:avLst/>
          </a:prstGeom>
          <a:ln w="19050" cap="rnd">
            <a:solidFill>
              <a:srgbClr val="15A715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9" idx="0"/>
            <a:endCxn id="114" idx="2"/>
          </p:cNvCxnSpPr>
          <p:nvPr>
            <p:custDataLst>
              <p:tags r:id="rId53"/>
            </p:custDataLst>
          </p:nvPr>
        </p:nvCxnSpPr>
        <p:spPr>
          <a:xfrm flipV="1">
            <a:off x="1752600" y="3813229"/>
            <a:ext cx="4320798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51" idx="0"/>
            <a:endCxn id="114" idx="2"/>
          </p:cNvCxnSpPr>
          <p:nvPr>
            <p:custDataLst>
              <p:tags r:id="rId54"/>
            </p:custDataLst>
          </p:nvPr>
        </p:nvCxnSpPr>
        <p:spPr>
          <a:xfrm flipV="1">
            <a:off x="2590800" y="3813229"/>
            <a:ext cx="3482598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43" idx="0"/>
            <a:endCxn id="114" idx="2"/>
          </p:cNvCxnSpPr>
          <p:nvPr>
            <p:custDataLst>
              <p:tags r:id="rId55"/>
            </p:custDataLst>
          </p:nvPr>
        </p:nvCxnSpPr>
        <p:spPr>
          <a:xfrm flipV="1">
            <a:off x="3429000" y="3813229"/>
            <a:ext cx="2644398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4" idx="0"/>
            <a:endCxn id="114" idx="2"/>
          </p:cNvCxnSpPr>
          <p:nvPr>
            <p:custDataLst>
              <p:tags r:id="rId56"/>
            </p:custDataLst>
          </p:nvPr>
        </p:nvCxnSpPr>
        <p:spPr>
          <a:xfrm flipV="1">
            <a:off x="4267200" y="3813229"/>
            <a:ext cx="1806198" cy="907152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7" idx="0"/>
            <a:endCxn id="114" idx="2"/>
          </p:cNvCxnSpPr>
          <p:nvPr>
            <p:custDataLst>
              <p:tags r:id="rId57"/>
            </p:custDataLst>
          </p:nvPr>
        </p:nvCxnSpPr>
        <p:spPr>
          <a:xfrm flipV="1">
            <a:off x="5105400" y="3813229"/>
            <a:ext cx="967998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9" idx="0"/>
            <a:endCxn id="114" idx="2"/>
          </p:cNvCxnSpPr>
          <p:nvPr>
            <p:custDataLst>
              <p:tags r:id="rId58"/>
            </p:custDataLst>
          </p:nvPr>
        </p:nvCxnSpPr>
        <p:spPr>
          <a:xfrm flipV="1">
            <a:off x="5943600" y="3813229"/>
            <a:ext cx="129798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35" idx="0"/>
            <a:endCxn id="114" idx="2"/>
          </p:cNvCxnSpPr>
          <p:nvPr>
            <p:custDataLst>
              <p:tags r:id="rId59"/>
            </p:custDataLst>
          </p:nvPr>
        </p:nvCxnSpPr>
        <p:spPr>
          <a:xfrm flipH="1" flipV="1">
            <a:off x="6073398" y="3813229"/>
            <a:ext cx="708402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7" idx="0"/>
            <a:endCxn id="114" idx="2"/>
          </p:cNvCxnSpPr>
          <p:nvPr>
            <p:custDataLst>
              <p:tags r:id="rId60"/>
            </p:custDataLst>
          </p:nvPr>
        </p:nvCxnSpPr>
        <p:spPr>
          <a:xfrm flipH="1" flipV="1">
            <a:off x="6073398" y="3813229"/>
            <a:ext cx="1546602" cy="911171"/>
          </a:xfrm>
          <a:prstGeom prst="line">
            <a:avLst/>
          </a:prstGeom>
          <a:ln w="19050" cap="rnd">
            <a:solidFill>
              <a:srgbClr val="CC2E2E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>
            <p:custDataLst>
              <p:tags r:id="rId61"/>
            </p:custDataLst>
          </p:nvPr>
        </p:nvSpPr>
        <p:spPr>
          <a:xfrm>
            <a:off x="601093" y="3365211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204B98"/>
                </a:solidFill>
              </a:rPr>
              <a:t>Dead</a:t>
            </a:r>
            <a:br>
              <a:rPr lang="en-US" sz="1600" b="1" dirty="0" smtClean="0">
                <a:solidFill>
                  <a:srgbClr val="204B98"/>
                </a:solidFill>
              </a:rPr>
            </a:br>
            <a:r>
              <a:rPr lang="en-US" sz="1600" b="1" dirty="0" smtClean="0">
                <a:solidFill>
                  <a:srgbClr val="204B98"/>
                </a:solidFill>
              </a:rPr>
              <a:t>Master</a:t>
            </a:r>
            <a:endParaRPr lang="en-US" sz="1600" b="1" dirty="0">
              <a:solidFill>
                <a:srgbClr val="204B98"/>
              </a:solidFill>
            </a:endParaRPr>
          </a:p>
        </p:txBody>
      </p:sp>
      <p:sp>
        <p:nvSpPr>
          <p:cNvPr id="225" name="Rectangle 224"/>
          <p:cNvSpPr/>
          <p:nvPr>
            <p:custDataLst>
              <p:tags r:id="rId62"/>
            </p:custDataLst>
          </p:nvPr>
        </p:nvSpPr>
        <p:spPr>
          <a:xfrm>
            <a:off x="601093" y="3276600"/>
            <a:ext cx="1608707" cy="762000"/>
          </a:xfrm>
          <a:prstGeom prst="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7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3"/>
    </mc:Choice>
    <mc:Fallback xmlns="">
      <p:transition spd="slow" advTm="972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Start </a:t>
            </a:r>
            <a:r>
              <a:rPr lang="en-US" dirty="0" smtClean="0"/>
              <a:t>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Coordinator C gets “M is down” report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verifies M is down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broadcasts to cluster:</a:t>
            </a:r>
            <a:br>
              <a:rPr lang="en-US" dirty="0" smtClean="0"/>
            </a:br>
            <a:r>
              <a:rPr lang="en-US" dirty="0" smtClean="0"/>
              <a:t>“which segments do you have for M?”</a:t>
            </a:r>
            <a:br>
              <a:rPr lang="en-US" dirty="0" smtClean="0"/>
            </a:br>
            <a:r>
              <a:rPr lang="en-US" dirty="0" smtClean="0"/>
              <a:t>“begin reading and partitioning them”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verifies no segments are missing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notifies selected recovery masters:</a:t>
            </a:r>
            <a:br>
              <a:rPr lang="en-US" dirty="0" smtClean="0"/>
            </a:br>
            <a:r>
              <a:rPr lang="en-US" dirty="0" smtClean="0"/>
              <a:t>“recover this partition of M from these locations”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6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39"/>
    </mc:Choice>
    <mc:Fallback xmlns="">
      <p:transition spd="slow" advTm="12663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6" y="1219200"/>
            <a:ext cx="7204407" cy="4906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41"/>
    </mc:Choice>
    <mc:Fallback xmlns="">
      <p:transition spd="slow" advTm="1881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Parallelism During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Tightly overlapped and pipelined</a:t>
            </a:r>
          </a:p>
          <a:p>
            <a:pPr lvl="1"/>
            <a:r>
              <a:rPr lang="en-US" dirty="0" smtClean="0"/>
              <a:t>Each recovery master can recover</a:t>
            </a:r>
            <a:br>
              <a:rPr lang="en-US" dirty="0" smtClean="0"/>
            </a:br>
            <a:r>
              <a:rPr lang="en-US" dirty="0" smtClean="0"/>
              <a:t>400-800 MB of log per second</a:t>
            </a:r>
          </a:p>
          <a:p>
            <a:pPr lvl="1"/>
            <a:r>
              <a:rPr lang="en-US" dirty="0" smtClean="0"/>
              <a:t>All steps are all being performed by all hosts simultaneously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Segments can be replayed in any order</a:t>
            </a:r>
          </a:p>
          <a:p>
            <a:pPr lvl="1"/>
            <a:r>
              <a:rPr lang="en-US" dirty="0" smtClean="0"/>
              <a:t>Possible due to version number on objects</a:t>
            </a:r>
          </a:p>
          <a:p>
            <a:pPr lvl="1"/>
            <a:r>
              <a:rPr lang="en-US" dirty="0" smtClean="0"/>
              <a:t>Recovery masters can work independently and distribute load over backups</a:t>
            </a:r>
          </a:p>
          <a:p>
            <a:pPr lvl="1"/>
            <a:r>
              <a:rPr lang="en-US" dirty="0" smtClean="0"/>
              <a:t>Recovery masters can replay any data when it becomes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4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7"/>
    </mc:Choice>
    <mc:Fallback xmlns="">
      <p:transition spd="slow" advTm="723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6302"/>
            <a:ext cx="6172200" cy="442109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304800" y="1524000"/>
            <a:ext cx="123623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1 master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 backups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 disks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600 MB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6"/>
            </p:custDataLst>
          </p:nvPr>
        </p:nvSpPr>
        <p:spPr>
          <a:xfrm>
            <a:off x="2903349" y="2354451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  <a:endCxn id="2" idx="3"/>
          </p:cNvCxnSpPr>
          <p:nvPr>
            <p:custDataLst>
              <p:tags r:id="rId7"/>
            </p:custDataLst>
          </p:nvPr>
        </p:nvCxnSpPr>
        <p:spPr>
          <a:xfrm flipH="1" flipV="1">
            <a:off x="1541036" y="2124165"/>
            <a:ext cx="1362313" cy="306486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>
            <p:custDataLst>
              <p:tags r:id="rId8"/>
            </p:custDataLst>
          </p:nvPr>
        </p:nvSpPr>
        <p:spPr>
          <a:xfrm>
            <a:off x="7291953" y="2118102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2" idx="0"/>
            <a:endCxn id="16" idx="5"/>
          </p:cNvCxnSpPr>
          <p:nvPr>
            <p:custDataLst>
              <p:tags r:id="rId9"/>
            </p:custDataLst>
          </p:nvPr>
        </p:nvCxnSpPr>
        <p:spPr>
          <a:xfrm flipH="1" flipV="1">
            <a:off x="7422035" y="2248184"/>
            <a:ext cx="880203" cy="876016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7620000" y="3124200"/>
            <a:ext cx="136447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11 masters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66 backups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66 disks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6.6 GB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7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01"/>
    </mc:Choice>
    <mc:Fallback xmlns="">
      <p:transition spd="slow" advTm="1022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Restoring locality</a:t>
            </a:r>
          </a:p>
          <a:p>
            <a:r>
              <a:rPr lang="en-US" dirty="0" smtClean="0"/>
              <a:t>Recovering Backups</a:t>
            </a:r>
          </a:p>
          <a:p>
            <a:r>
              <a:rPr lang="en-US" dirty="0" smtClean="0"/>
              <a:t>Cold boot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1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05"/>
    </mc:Choice>
    <mc:Fallback xmlns="">
      <p:transition spd="slow" advTm="7560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Recovering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parallel with master recovery</a:t>
            </a:r>
          </a:p>
          <a:p>
            <a:endParaRPr lang="en-US" dirty="0" smtClean="0"/>
          </a:p>
          <a:p>
            <a:r>
              <a:rPr lang="en-US" dirty="0" smtClean="0"/>
              <a:t>Each master recreates any segments it has stored on that backup elsewhere</a:t>
            </a:r>
          </a:p>
          <a:p>
            <a:endParaRPr lang="en-US" dirty="0" smtClean="0"/>
          </a:p>
          <a:p>
            <a:r>
              <a:rPr lang="en-US" dirty="0" smtClean="0"/>
              <a:t>Expect to re-replicate 8 segments</a:t>
            </a:r>
          </a:p>
          <a:p>
            <a:pPr lvl="1"/>
            <a:r>
              <a:rPr lang="en-US" dirty="0" smtClean="0"/>
              <a:t>1,000 machines, 64 GB per master</a:t>
            </a:r>
          </a:p>
          <a:p>
            <a:pPr lvl="1"/>
            <a:r>
              <a:rPr lang="en-US" dirty="0" smtClean="0"/>
              <a:t>Just need to buffer on a new backup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compared to master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5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47"/>
    </mc:Choice>
    <mc:Fallback xmlns="">
      <p:transition spd="slow" advTm="4274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Recovery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Before Crash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Scatter log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Balance partitions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Steve’s talk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On Crash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Detect failure</a:t>
            </a:r>
          </a:p>
          <a:p>
            <a:r>
              <a:rPr lang="en-US" dirty="0" smtClean="0"/>
              <a:t>Find log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Check log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ntegrity</a:t>
            </a:r>
          </a:p>
          <a:p>
            <a:r>
              <a:rPr lang="en-US" dirty="0" smtClean="0"/>
              <a:t>Select </a:t>
            </a:r>
            <a:r>
              <a:rPr lang="en-US" dirty="0"/>
              <a:t>n</a:t>
            </a:r>
            <a:r>
              <a:rPr lang="en-US" dirty="0" smtClean="0"/>
              <a:t>ew masters</a:t>
            </a:r>
          </a:p>
          <a:p>
            <a:r>
              <a:rPr lang="en-US" dirty="0" smtClean="0"/>
              <a:t>Replay </a:t>
            </a:r>
            <a:r>
              <a:rPr lang="en-US" dirty="0"/>
              <a:t>l</a:t>
            </a:r>
            <a:r>
              <a:rPr lang="en-US" dirty="0" smtClean="0"/>
              <a:t>og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endParaRPr lang="en-US" dirty="0"/>
          </a:p>
          <a:p>
            <a:r>
              <a:rPr lang="en-US" dirty="0" smtClean="0"/>
              <a:t>Recreate backups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7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"/>
    </mc:Choice>
    <mc:Fallback xmlns="">
      <p:transition spd="slow" advTm="40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No impact on performance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Minimum cost, energy</a:t>
            </a:r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r>
              <a:rPr lang="en-US" dirty="0" smtClean="0"/>
              <a:t>Replicate in DRAM of other masters?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3x system cost, energy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Still have to handle power failures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Replicas unnecessary for performance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Durability and Availability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3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72"/>
    </mc:Choice>
    <mc:Fallback xmlns="">
      <p:transition spd="slow" advTm="1007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1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Recovery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Before Crash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Scatter log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Balance master load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Steve’s talk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On Crash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Detect failure</a:t>
            </a:r>
          </a:p>
          <a:p>
            <a:r>
              <a:rPr lang="en-US" dirty="0" smtClean="0"/>
              <a:t>Find log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Check log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ntegrity</a:t>
            </a:r>
          </a:p>
          <a:p>
            <a:r>
              <a:rPr lang="en-US" dirty="0" smtClean="0"/>
              <a:t>Select </a:t>
            </a:r>
            <a:r>
              <a:rPr lang="en-US" dirty="0"/>
              <a:t>n</a:t>
            </a:r>
            <a:r>
              <a:rPr lang="en-US" dirty="0" smtClean="0"/>
              <a:t>ew masters</a:t>
            </a:r>
          </a:p>
          <a:p>
            <a:r>
              <a:rPr lang="en-US" dirty="0" smtClean="0"/>
              <a:t>Replay </a:t>
            </a:r>
            <a:r>
              <a:rPr lang="en-US" dirty="0"/>
              <a:t>l</a:t>
            </a:r>
            <a:r>
              <a:rPr lang="en-US" dirty="0" smtClean="0"/>
              <a:t>og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endParaRPr lang="en-US" dirty="0"/>
          </a:p>
          <a:p>
            <a:r>
              <a:rPr lang="en-US" dirty="0" smtClean="0"/>
              <a:t>Recreate backups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1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"/>
    </mc:Choice>
    <mc:Fallback xmlns="">
      <p:transition spd="slow" advTm="47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Distribute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different failure domains</a:t>
            </a:r>
          </a:p>
          <a:p>
            <a:pPr lvl="1"/>
            <a:r>
              <a:rPr lang="en-US" dirty="0" smtClean="0"/>
              <a:t>Each segment should be in a different rack</a:t>
            </a:r>
          </a:p>
          <a:p>
            <a:pPr lvl="1"/>
            <a:endParaRPr lang="en-US" dirty="0"/>
          </a:p>
          <a:p>
            <a:r>
              <a:rPr lang="en-US" dirty="0" smtClean="0"/>
              <a:t>“Evenly” for fast recovery</a:t>
            </a:r>
          </a:p>
          <a:p>
            <a:pPr lvl="1"/>
            <a:r>
              <a:rPr lang="en-US" dirty="0" smtClean="0"/>
              <a:t>Lower-bound is the time for all disks to read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 err="1" smtClean="0"/>
              <a:t>overruning</a:t>
            </a:r>
            <a:r>
              <a:rPr lang="en-US" dirty="0" smtClean="0"/>
              <a:t> non-volatile buffers</a:t>
            </a:r>
          </a:p>
          <a:p>
            <a:pPr lvl="1"/>
            <a:r>
              <a:rPr lang="en-US" dirty="0" smtClean="0"/>
              <a:t>Need to balance rate as well as total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Without centralized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3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"/>
    </mc:Choice>
    <mc:Fallback xmlns="">
      <p:transition spd="slow" advTm="132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Doesn’t handle failure domain constraints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Somewhat evens data for fast recovery</a:t>
            </a:r>
          </a:p>
          <a:p>
            <a:pPr lvl="1"/>
            <a:r>
              <a:rPr lang="en-US" dirty="0" smtClean="0"/>
              <a:t>Place balls randomly into bins; max expected in any one bin?  Not great.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(log n / log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log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Somewhat evens non-volatile buffers load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centralized coordination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1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21"/>
    </mc:Choice>
    <mc:Fallback xmlns="">
      <p:transition spd="slow" advTm="9162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Random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56388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62484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6858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7467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9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21"/>
            </p:custDataLst>
          </p:nvPr>
        </p:nvSpPr>
        <p:spPr>
          <a:xfrm>
            <a:off x="7467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22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25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6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27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28"/>
            </p:custDataLst>
          </p:nvPr>
        </p:nvSpPr>
        <p:spPr>
          <a:xfrm>
            <a:off x="381000" y="1765300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 Case Read Time: (20 / 4) *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=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500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ms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Expected Read Time: max(7,7,2,4) *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=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700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Time Over Optimal: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200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Minimizing variance between backup is important.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4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2"/>
    </mc:Choice>
    <mc:Fallback xmlns="">
      <p:transition spd="slow" advTm="4613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“segment open”</a:t>
            </a:r>
          </a:p>
          <a:p>
            <a:pPr lvl="1"/>
            <a:r>
              <a:rPr lang="en-US" dirty="0" smtClean="0"/>
              <a:t>Choose 5 candidate backups that meet placement constraints</a:t>
            </a:r>
          </a:p>
          <a:p>
            <a:pPr lvl="1"/>
            <a:r>
              <a:rPr lang="en-US" dirty="0" smtClean="0"/>
              <a:t>Select the one with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Either, the fewest segments from this master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Or, the one expected to spend the least amount of time loading recovery data if this master crashed</a:t>
            </a:r>
            <a:br>
              <a:rPr lang="en-US" dirty="0" smtClean="0"/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(important when backup performance is heterogeneous)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1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6"/>
    </mc:Choice>
    <mc:Fallback xmlns="">
      <p:transition spd="slow" advTm="2934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26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3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0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4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5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9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0"/>
    </mc:Choice>
    <mc:Fallback xmlns="">
      <p:transition spd="slow" advTm="796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27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3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0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4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5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>
            <p:custDataLst>
              <p:tags r:id="rId26"/>
            </p:custDataLst>
          </p:nvPr>
        </p:nvSpPr>
        <p:spPr>
          <a:xfrm>
            <a:off x="2667000" y="284734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>
            <p:custDataLst>
              <p:tags r:id="rId27"/>
            </p:custDataLst>
          </p:nvPr>
        </p:nvSpPr>
        <p:spPr>
          <a:xfrm>
            <a:off x="2667000" y="400050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5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1"/>
    </mc:Choice>
    <mc:Fallback xmlns="">
      <p:transition spd="slow" advTm="1151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28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3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0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4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5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>
            <p:custDataLst>
              <p:tags r:id="rId26"/>
            </p:custDataLst>
          </p:nvPr>
        </p:nvSpPr>
        <p:spPr>
          <a:xfrm>
            <a:off x="2667000" y="284734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>
            <p:custDataLst>
              <p:tags r:id="rId27"/>
            </p:custDataLst>
          </p:nvPr>
        </p:nvSpPr>
        <p:spPr>
          <a:xfrm>
            <a:off x="2667000" y="4000500"/>
            <a:ext cx="990600" cy="736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8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4"/>
    </mc:Choice>
    <mc:Fallback xmlns="">
      <p:transition spd="slow" advTm="404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29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3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0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4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5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>
            <p:custDataLst>
              <p:tags r:id="rId26"/>
            </p:custDataLst>
          </p:nvPr>
        </p:nvSpPr>
        <p:spPr>
          <a:xfrm>
            <a:off x="2651760" y="513080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7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>
            <p:custDataLst>
              <p:tags r:id="rId28"/>
            </p:custDataLst>
          </p:nvPr>
        </p:nvSpPr>
        <p:spPr>
          <a:xfrm>
            <a:off x="2655570" y="177800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2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"/>
    </mc:Choice>
    <mc:Fallback xmlns="">
      <p:transition spd="slow" advTm="299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RAMCloud</a:t>
            </a:r>
            <a:r>
              <a:rPr lang="en-US" dirty="0" smtClean="0"/>
              <a:t> approach: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1 copy in DRAM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Backup copies on disk/flash: durability ~ free!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Durability and Availability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3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9"/>
    </mc:Choice>
    <mc:Fallback xmlns="">
      <p:transition spd="slow" advTm="1618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30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2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3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0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4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5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>
            <p:custDataLst>
              <p:tags r:id="rId26"/>
            </p:custDataLst>
          </p:nvPr>
        </p:nvSpPr>
        <p:spPr>
          <a:xfrm>
            <a:off x="2655570" y="1778000"/>
            <a:ext cx="990600" cy="736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>
            <p:custDataLst>
              <p:tags r:id="rId27"/>
            </p:custDataLst>
          </p:nvPr>
        </p:nvSpPr>
        <p:spPr>
          <a:xfrm>
            <a:off x="2655570" y="5130800"/>
            <a:ext cx="990600" cy="736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8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9"/>
            </p:custDataLst>
          </p:nvPr>
        </p:nvSpPr>
        <p:spPr>
          <a:xfrm>
            <a:off x="5638800" y="19272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"/>
    </mc:Choice>
    <mc:Fallback xmlns="">
      <p:transition spd="slow" advTm="296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31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44196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50292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1"/>
            </p:custDataLst>
          </p:nvPr>
        </p:nvSpPr>
        <p:spPr>
          <a:xfrm>
            <a:off x="5638800" y="193611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3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4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5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6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8"/>
            </p:custDataLst>
          </p:nvPr>
        </p:nvSpPr>
        <p:spPr>
          <a:xfrm>
            <a:off x="38100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9"/>
            </p:custDataLst>
          </p:nvPr>
        </p:nvSpPr>
        <p:spPr>
          <a:xfrm>
            <a:off x="44196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20"/>
            </p:custDataLst>
          </p:nvPr>
        </p:nvSpPr>
        <p:spPr>
          <a:xfrm>
            <a:off x="50292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21"/>
            </p:custDataLst>
          </p:nvPr>
        </p:nvSpPr>
        <p:spPr>
          <a:xfrm>
            <a:off x="5638800" y="52800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3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5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6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7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28"/>
            </p:custDataLst>
          </p:nvPr>
        </p:nvSpPr>
        <p:spPr>
          <a:xfrm>
            <a:off x="381000" y="17653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 Case Read Time: (20 / 4) *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=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500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ms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Expected Read Time: max(4,6,6,4) *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=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600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Time Over Optimal: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00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ms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"/>
    </mc:Choice>
    <mc:Fallback xmlns="">
      <p:transition spd="slow" advTm="60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Adjust for Disk 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32</a:t>
            </a:fld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3657600" y="28829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657600" y="17653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3657600" y="40005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657600" y="5118100"/>
            <a:ext cx="441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>
          <a:xfrm>
            <a:off x="3810000" y="1936115"/>
            <a:ext cx="6096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9"/>
            </p:custDataLst>
          </p:nvPr>
        </p:nvSpPr>
        <p:spPr>
          <a:xfrm>
            <a:off x="3810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44196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50292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2"/>
            </p:custDataLst>
          </p:nvPr>
        </p:nvSpPr>
        <p:spPr>
          <a:xfrm>
            <a:off x="56388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3"/>
            </p:custDataLst>
          </p:nvPr>
        </p:nvSpPr>
        <p:spPr>
          <a:xfrm>
            <a:off x="62484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4"/>
            </p:custDataLst>
          </p:nvPr>
        </p:nvSpPr>
        <p:spPr>
          <a:xfrm>
            <a:off x="6858000" y="30448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5"/>
            </p:custDataLst>
          </p:nvPr>
        </p:nvSpPr>
        <p:spPr>
          <a:xfrm>
            <a:off x="5181600" y="5281295"/>
            <a:ext cx="1219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16"/>
            </p:custDataLst>
          </p:nvPr>
        </p:nvSpPr>
        <p:spPr>
          <a:xfrm>
            <a:off x="3810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17"/>
            </p:custDataLst>
          </p:nvPr>
        </p:nvSpPr>
        <p:spPr>
          <a:xfrm>
            <a:off x="44196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>
          <a:xfrm>
            <a:off x="50292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9"/>
            </p:custDataLst>
          </p:nvPr>
        </p:nvSpPr>
        <p:spPr>
          <a:xfrm>
            <a:off x="56388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0"/>
            </p:custDataLst>
          </p:nvPr>
        </p:nvSpPr>
        <p:spPr>
          <a:xfrm>
            <a:off x="62484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1"/>
            </p:custDataLst>
          </p:nvPr>
        </p:nvSpPr>
        <p:spPr>
          <a:xfrm>
            <a:off x="6858000" y="4162425"/>
            <a:ext cx="457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22"/>
            </p:custDataLst>
          </p:nvPr>
        </p:nvSpPr>
        <p:spPr>
          <a:xfrm>
            <a:off x="381000" y="17653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 speed varies</a:t>
            </a:r>
          </a:p>
          <a:p>
            <a:endParaRPr lang="en-US" sz="2000" dirty="0"/>
          </a:p>
          <a:p>
            <a:r>
              <a:rPr lang="en-US" sz="2000" dirty="0" smtClean="0"/>
              <a:t>When choosing between backups in the random selection choose the host with the least expected time needed to load during recovery</a:t>
            </a:r>
          </a:p>
        </p:txBody>
      </p:sp>
      <p:sp>
        <p:nvSpPr>
          <p:cNvPr id="31" name="Rectangle 30"/>
          <p:cNvSpPr/>
          <p:nvPr>
            <p:custDataLst>
              <p:tags r:id="rId23"/>
            </p:custDataLst>
          </p:nvPr>
        </p:nvSpPr>
        <p:spPr>
          <a:xfrm>
            <a:off x="4572000" y="1936115"/>
            <a:ext cx="6096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4"/>
            </p:custDataLst>
          </p:nvPr>
        </p:nvSpPr>
        <p:spPr>
          <a:xfrm>
            <a:off x="5334000" y="1936115"/>
            <a:ext cx="6096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>
          <a:xfrm>
            <a:off x="6096000" y="1936115"/>
            <a:ext cx="6096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26"/>
            </p:custDataLst>
          </p:nvPr>
        </p:nvSpPr>
        <p:spPr>
          <a:xfrm>
            <a:off x="3821430" y="5281295"/>
            <a:ext cx="1219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7"/>
            </p:custDataLst>
          </p:nvPr>
        </p:nvSpPr>
        <p:spPr>
          <a:xfrm>
            <a:off x="6858000" y="1936115"/>
            <a:ext cx="6096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8"/>
            </p:custDataLst>
          </p:nvPr>
        </p:nvSpPr>
        <p:spPr>
          <a:xfrm>
            <a:off x="6545580" y="5281295"/>
            <a:ext cx="1219200" cy="438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5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21"/>
    </mc:Choice>
    <mc:Fallback xmlns="">
      <p:transition spd="slow" advTm="4492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Random With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Handles failure domain constraints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vens data for fast recovery</a:t>
            </a:r>
          </a:p>
          <a:p>
            <a:pPr lvl="1"/>
            <a:r>
              <a:rPr lang="en-US" dirty="0" smtClean="0"/>
              <a:t>Place balls randomly with refinement into bins what is the maximum expected in any one bin?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 / log 5)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Somewhat evens non-volatile buffers load</a:t>
            </a:r>
          </a:p>
          <a:p>
            <a:pPr lvl="1"/>
            <a:r>
              <a:rPr lang="en-US" dirty="0" smtClean="0"/>
              <a:t>Hard on “fresh” backups</a:t>
            </a:r>
          </a:p>
          <a:p>
            <a:pPr lvl="1"/>
            <a:r>
              <a:rPr lang="en-US" dirty="0" smtClean="0"/>
              <a:t>Can do something about this if it matters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centralized coordination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5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8"/>
    </mc:Choice>
    <mc:Fallback xmlns="">
      <p:transition spd="slow" advTm="3033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Scattering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1" y="1219200"/>
            <a:ext cx="8054358" cy="4906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6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"/>
    </mc:Choice>
    <mc:Fallback xmlns="">
      <p:transition spd="slow" advTm="31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Detecting Incomplete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Problem: Segments may be lost</a:t>
            </a:r>
          </a:p>
          <a:p>
            <a:pPr lvl="1"/>
            <a:r>
              <a:rPr lang="en-US" dirty="0" smtClean="0"/>
              <a:t>With high probability the list is complete</a:t>
            </a:r>
          </a:p>
          <a:p>
            <a:pPr lvl="1"/>
            <a:r>
              <a:rPr lang="en-US" dirty="0" smtClean="0"/>
              <a:t>But, when 3 or more hosts have crashed before segments could be re-replicated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Coordinator checks when receiving segment backup locations</a:t>
            </a:r>
          </a:p>
          <a:p>
            <a:endParaRPr lang="en-US" dirty="0"/>
          </a:p>
          <a:p>
            <a:r>
              <a:rPr lang="en-US" dirty="0" smtClean="0"/>
              <a:t>No centralized list of log segments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 Self-describing log</a:t>
            </a:r>
          </a:p>
          <a:p>
            <a:pPr lvl="1"/>
            <a:r>
              <a:rPr lang="en-US" dirty="0" smtClean="0"/>
              <a:t>Check using information in the backup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8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0"/>
    </mc:Choice>
    <mc:Fallback xmlns="">
      <p:transition spd="slow" advTm="1518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Log Digests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segment includes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log digest</a:t>
            </a:r>
          </a:p>
          <a:p>
            <a:pPr lvl="1"/>
            <a:r>
              <a:rPr lang="en-US" dirty="0" smtClean="0"/>
              <a:t>List of the segment ids that make up the log when the segment was created</a:t>
            </a:r>
          </a:p>
          <a:p>
            <a:pPr lvl="1"/>
            <a:endParaRPr lang="en-US" dirty="0"/>
          </a:p>
          <a:p>
            <a:r>
              <a:rPr lang="en-US" dirty="0" smtClean="0"/>
              <a:t>After broadcast the coordinator</a:t>
            </a:r>
          </a:p>
          <a:p>
            <a:pPr lvl="1"/>
            <a:r>
              <a:rPr lang="en-US" dirty="0" smtClean="0"/>
              <a:t>Tracks the log digest from the segment with the highest segment id</a:t>
            </a:r>
          </a:p>
          <a:p>
            <a:pPr lvl="1"/>
            <a:r>
              <a:rPr lang="en-US" dirty="0" smtClean="0"/>
              <a:t>Checks to make sure all listed segments have been found among backups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4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Finding the Head of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Problem: What if the newest segment was lost?</a:t>
            </a:r>
          </a:p>
          <a:p>
            <a:pPr lvl="1"/>
            <a:r>
              <a:rPr lang="en-US" dirty="0" smtClean="0"/>
              <a:t>Otherwise we might have a stale log digest</a:t>
            </a:r>
          </a:p>
          <a:p>
            <a:endParaRPr lang="en-US" dirty="0"/>
          </a:p>
          <a:p>
            <a:r>
              <a:rPr lang="en-US" dirty="0" smtClean="0"/>
              <a:t>Segments have a “head” flag which is cleared when the master is done writing to it</a:t>
            </a:r>
          </a:p>
          <a:p>
            <a:endParaRPr lang="en-US" dirty="0"/>
          </a:p>
          <a:p>
            <a:r>
              <a:rPr lang="en-US" dirty="0" smtClean="0"/>
              <a:t>Masters use an “open-before-close” policy</a:t>
            </a:r>
          </a:p>
          <a:p>
            <a:pPr lvl="1"/>
            <a:r>
              <a:rPr lang="en-US" dirty="0" smtClean="0"/>
              <a:t>Prevents the a race between close of a head and open of a new 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the segment with the highest id is not a “head” then assume data is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Recovery: </a:t>
            </a:r>
            <a:r>
              <a:rPr lang="en-US" dirty="0" err="1" smtClean="0"/>
              <a:t>Strawman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Load 64 GB from 3 backups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486400" y="2057400"/>
            <a:ext cx="2464842" cy="3237490"/>
            <a:chOff x="5107924" y="1676400"/>
            <a:chExt cx="3081052" cy="4046862"/>
          </a:xfrm>
        </p:grpSpPr>
        <p:sp>
          <p:nvSpPr>
            <p:cNvPr id="6" name="Rounded Rectangle 5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107924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6186659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265394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5178156" y="5037462"/>
              <a:ext cx="773935" cy="685800"/>
              <a:chOff x="6019800" y="4419600"/>
              <a:chExt cx="773935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6256891" y="5037462"/>
              <a:ext cx="773935" cy="685800"/>
              <a:chOff x="6019800" y="4419600"/>
              <a:chExt cx="773935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335626" y="5037462"/>
              <a:ext cx="773935" cy="685800"/>
              <a:chOff x="6019800" y="4419600"/>
              <a:chExt cx="773935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 rot="16200000">
              <a:off x="5260324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 rot="16200000">
              <a:off x="6339059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 rot="16200000">
              <a:off x="7417794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6186658" y="1676400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5117106" y="2971800"/>
              <a:ext cx="3071870" cy="12192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cxnSpLocks noChangeAspect="1"/>
              <a:stCxn id="6" idx="0"/>
            </p:cNvCxnSpPr>
            <p:nvPr>
              <p:custDataLst>
                <p:tags r:id="rId17"/>
              </p:custDataLst>
            </p:nvPr>
          </p:nvCxnSpPr>
          <p:spPr>
            <a:xfrm flipH="1" flipV="1">
              <a:off x="5565123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 noChangeAspect="1"/>
            </p:cNvCxnSpPr>
            <p:nvPr>
              <p:custDataLst>
                <p:tags r:id="rId18"/>
              </p:custDataLst>
            </p:nvPr>
          </p:nvCxnSpPr>
          <p:spPr>
            <a:xfrm flipH="1" flipV="1">
              <a:off x="6643857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 noChangeAspect="1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7722591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 noChangeAspect="1"/>
              <a:endCxn id="24" idx="2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6643858" y="2590800"/>
              <a:ext cx="9183" cy="516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Recovery: </a:t>
            </a:r>
            <a:r>
              <a:rPr lang="en-US" dirty="0" err="1" smtClean="0"/>
              <a:t>Strawman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Load 64 GB from 3 backups</a:t>
            </a:r>
          </a:p>
          <a:p>
            <a:endParaRPr lang="en-US" dirty="0"/>
          </a:p>
          <a:p>
            <a:r>
              <a:rPr lang="en-US" dirty="0" smtClean="0"/>
              <a:t>64 GB /</a:t>
            </a:r>
            <a:br>
              <a:rPr lang="en-US" dirty="0" smtClean="0"/>
            </a:br>
            <a:r>
              <a:rPr lang="en-US" dirty="0" smtClean="0"/>
              <a:t>3 disks /</a:t>
            </a:r>
            <a:br>
              <a:rPr lang="en-US" dirty="0" smtClean="0"/>
            </a:br>
            <a:r>
              <a:rPr lang="en-US" dirty="0" smtClean="0"/>
              <a:t>100 MB/s / disk =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3.5 minutes</a:t>
            </a:r>
          </a:p>
        </p:txBody>
      </p:sp>
      <p:grpSp>
        <p:nvGrpSpPr>
          <p:cNvPr id="25" name="Group 24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486400" y="2057400"/>
            <a:ext cx="2464842" cy="3237490"/>
            <a:chOff x="5107924" y="1676400"/>
            <a:chExt cx="3081052" cy="4046862"/>
          </a:xfrm>
        </p:grpSpPr>
        <p:sp>
          <p:nvSpPr>
            <p:cNvPr id="6" name="Rounded Rectangle 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5107924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6186659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265394" y="4309431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5178156" y="5037462"/>
              <a:ext cx="773935" cy="685800"/>
              <a:chOff x="6019800" y="4419600"/>
              <a:chExt cx="773935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6256891" y="5037462"/>
              <a:ext cx="773935" cy="685800"/>
              <a:chOff x="6019800" y="4419600"/>
              <a:chExt cx="773935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335626" y="5037462"/>
              <a:ext cx="773935" cy="685800"/>
              <a:chOff x="6019800" y="4419600"/>
              <a:chExt cx="773935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 rot="16200000">
              <a:off x="5260324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 rot="16200000">
              <a:off x="6339059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 rot="16200000">
              <a:off x="7417794" y="4690432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6186658" y="1676400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5117106" y="2971800"/>
              <a:ext cx="3071870" cy="12192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cxnSpLocks noChangeAspect="1"/>
              <a:stCxn id="6" idx="0"/>
            </p:cNvCxnSpPr>
            <p:nvPr>
              <p:custDataLst>
                <p:tags r:id="rId18"/>
              </p:custDataLst>
            </p:nvPr>
          </p:nvCxnSpPr>
          <p:spPr>
            <a:xfrm flipH="1" flipV="1">
              <a:off x="5565123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 noChangeAspect="1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6643857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 noChangeAspect="1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7722591" y="3733800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 noChangeAspect="1"/>
              <a:endCxn id="24" idx="2"/>
            </p:cNvCxnSpPr>
            <p:nvPr>
              <p:custDataLst>
                <p:tags r:id="rId21"/>
              </p:custDataLst>
            </p:nvPr>
          </p:nvCxnSpPr>
          <p:spPr>
            <a:xfrm flipH="1" flipV="1">
              <a:off x="6643858" y="2590800"/>
              <a:ext cx="9183" cy="516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>
            <p:custDataLst>
              <p:tags r:id="rId5"/>
            </p:custDataLst>
          </p:nvPr>
        </p:nvSpPr>
        <p:spPr>
          <a:xfrm>
            <a:off x="5257800" y="4343401"/>
            <a:ext cx="2971800" cy="82957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Synchronous disk I/O’s </a:t>
            </a:r>
            <a:r>
              <a:rPr lang="en-US" dirty="0" smtClean="0"/>
              <a:t>during writes?</a:t>
            </a:r>
          </a:p>
          <a:p>
            <a:pPr lvl="1">
              <a:spcBef>
                <a:spcPts val="300"/>
              </a:spcBef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Buffered logging</a:t>
            </a:r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Data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unavailable</a:t>
            </a:r>
            <a:r>
              <a:rPr lang="en-US" dirty="0" smtClean="0"/>
              <a:t> after crashes?</a:t>
            </a:r>
          </a:p>
          <a:p>
            <a:pPr lvl="1">
              <a:spcBef>
                <a:spcPts val="300"/>
              </a:spcBef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Fast recovery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63"/>
    </mc:Choice>
    <mc:Fallback xmlns="">
      <p:transition spd="slow" advTm="6896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Recovery: </a:t>
            </a:r>
            <a:r>
              <a:rPr lang="en-US" dirty="0" err="1" smtClean="0"/>
              <a:t>Strawman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Scatter</a:t>
            </a:r>
            <a:r>
              <a:rPr lang="en-US" dirty="0" smtClean="0"/>
              <a:t> and load from all (1000) backups</a:t>
            </a:r>
          </a:p>
          <a:p>
            <a:endParaRPr lang="en-US" dirty="0"/>
          </a:p>
          <a:p>
            <a:r>
              <a:rPr lang="en-US" dirty="0" smtClean="0"/>
              <a:t>64 GB /</a:t>
            </a:r>
            <a:br>
              <a:rPr lang="en-US" dirty="0" smtClean="0"/>
            </a:br>
            <a:r>
              <a:rPr lang="en-US" dirty="0" smtClean="0"/>
              <a:t>1000 disks /</a:t>
            </a:r>
            <a:br>
              <a:rPr lang="en-US" dirty="0" smtClean="0"/>
            </a:br>
            <a:r>
              <a:rPr lang="en-US" dirty="0" smtClean="0"/>
              <a:t>100 MB/s / disk =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0.6 s</a:t>
            </a: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800600" y="2057400"/>
            <a:ext cx="3779520" cy="3210314"/>
            <a:chOff x="4267200" y="1676400"/>
            <a:chExt cx="4724400" cy="4012893"/>
          </a:xfrm>
        </p:grpSpPr>
        <p:sp>
          <p:nvSpPr>
            <p:cNvPr id="24" name="Rounded Rectangle 23"/>
            <p:cNvSpPr/>
            <p:nvPr>
              <p:custDataLst>
                <p:tags r:id="rId6"/>
              </p:custDataLst>
            </p:nvPr>
          </p:nvSpPr>
          <p:spPr>
            <a:xfrm>
              <a:off x="6186658" y="1676400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/>
            <p:nvPr>
              <p:custDataLst>
                <p:tags r:id="rId7"/>
              </p:custDataLst>
            </p:nvPr>
          </p:nvSpPr>
          <p:spPr>
            <a:xfrm>
              <a:off x="4267200" y="2971800"/>
              <a:ext cx="4724400" cy="12192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24" idx="2"/>
            </p:cNvCxnSpPr>
            <p:nvPr>
              <p:custDataLst>
                <p:tags r:id="rId8"/>
              </p:custDataLst>
            </p:nvPr>
          </p:nvCxnSpPr>
          <p:spPr>
            <a:xfrm flipH="1" flipV="1">
              <a:off x="6643858" y="2590800"/>
              <a:ext cx="9183" cy="516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>
              <p:custDataLst>
                <p:tags r:id="rId9"/>
              </p:custDataLst>
            </p:nvPr>
          </p:nvSpPr>
          <p:spPr>
            <a:xfrm>
              <a:off x="426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>
              <p:custDataLst>
                <p:tags r:id="rId10"/>
              </p:custDataLst>
            </p:nvPr>
          </p:nvSpPr>
          <p:spPr>
            <a:xfrm>
              <a:off x="5345935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>
              <p:custDataLst>
                <p:tags r:id="rId11"/>
              </p:custDataLst>
            </p:nvPr>
          </p:nvSpPr>
          <p:spPr>
            <a:xfrm>
              <a:off x="70104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>
              <p:custDataLst>
                <p:tags r:id="rId12"/>
              </p:custDataLst>
            </p:nvPr>
          </p:nvGrpSpPr>
          <p:grpSpPr>
            <a:xfrm>
              <a:off x="4337432" y="5003493"/>
              <a:ext cx="773935" cy="685800"/>
              <a:chOff x="6019800" y="4419600"/>
              <a:chExt cx="773935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>
              <p:custDataLst>
                <p:tags r:id="rId13"/>
              </p:custDataLst>
            </p:nvPr>
          </p:nvGrpSpPr>
          <p:grpSpPr>
            <a:xfrm>
              <a:off x="5416167" y="5003493"/>
              <a:ext cx="773935" cy="685800"/>
              <a:chOff x="6019800" y="4419600"/>
              <a:chExt cx="773935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>
              <p:custDataLst>
                <p:tags r:id="rId14"/>
              </p:custDataLst>
            </p:nvPr>
          </p:nvGrpSpPr>
          <p:grpSpPr>
            <a:xfrm>
              <a:off x="7080632" y="5003493"/>
              <a:ext cx="773935" cy="685800"/>
              <a:chOff x="6019800" y="4419600"/>
              <a:chExt cx="773935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>
              <p:custDataLst>
                <p:tags r:id="rId15"/>
              </p:custDataLst>
            </p:nvPr>
          </p:nvSpPr>
          <p:spPr>
            <a:xfrm rot="16200000">
              <a:off x="441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>
              <p:custDataLst>
                <p:tags r:id="rId16"/>
              </p:custDataLst>
            </p:nvPr>
          </p:nvSpPr>
          <p:spPr>
            <a:xfrm rot="16200000">
              <a:off x="5498335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>
              <p:custDataLst>
                <p:tags r:id="rId17"/>
              </p:custDataLst>
            </p:nvPr>
          </p:nvSpPr>
          <p:spPr>
            <a:xfrm rot="16200000">
              <a:off x="71628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6" idx="0"/>
            </p:cNvCxnSpPr>
            <p:nvPr>
              <p:custDataLst>
                <p:tags r:id="rId18"/>
              </p:custDataLst>
            </p:nvPr>
          </p:nvCxnSpPr>
          <p:spPr>
            <a:xfrm flipH="1" flipV="1">
              <a:off x="4724399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5803133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74675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>
              <p:custDataLst>
                <p:tags r:id="rId21"/>
              </p:custDataLst>
            </p:nvPr>
          </p:nvSpPr>
          <p:spPr>
            <a:xfrm>
              <a:off x="807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>
              <p:custDataLst>
                <p:tags r:id="rId22"/>
              </p:custDataLst>
            </p:nvPr>
          </p:nvGrpSpPr>
          <p:grpSpPr>
            <a:xfrm>
              <a:off x="8147432" y="5003493"/>
              <a:ext cx="773935" cy="685800"/>
              <a:chOff x="6019800" y="4419600"/>
              <a:chExt cx="773935" cy="685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>
              <p:custDataLst>
                <p:tags r:id="rId23"/>
              </p:custDataLst>
            </p:nvPr>
          </p:nvSpPr>
          <p:spPr>
            <a:xfrm rot="16200000">
              <a:off x="822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85343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>
              <p:custDataLst>
                <p:tags r:id="rId25"/>
              </p:custDataLst>
            </p:nvPr>
          </p:nvSpPr>
          <p:spPr>
            <a:xfrm>
              <a:off x="6172200" y="434794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…</a:t>
              </a:r>
              <a:endParaRPr lang="en-US" sz="4400" b="1" dirty="0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2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Recovery: </a:t>
            </a:r>
            <a:r>
              <a:rPr lang="en-US" dirty="0" err="1" smtClean="0"/>
              <a:t>Strawman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Scatter</a:t>
            </a:r>
            <a:r>
              <a:rPr lang="en-US" dirty="0"/>
              <a:t> and load from all (1000) backups</a:t>
            </a:r>
          </a:p>
          <a:p>
            <a:endParaRPr lang="en-US" dirty="0"/>
          </a:p>
          <a:p>
            <a:r>
              <a:rPr lang="en-US" dirty="0" smtClean="0"/>
              <a:t>64 GB /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Gbps</a:t>
            </a:r>
            <a:r>
              <a:rPr lang="en-US" dirty="0" smtClean="0"/>
              <a:t> =</a:t>
            </a:r>
            <a:br>
              <a:rPr lang="en-US" dirty="0" smtClean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minute</a:t>
            </a: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800600" y="2057400"/>
            <a:ext cx="3779520" cy="3210314"/>
            <a:chOff x="4267200" y="1676400"/>
            <a:chExt cx="4724400" cy="4012893"/>
          </a:xfrm>
        </p:grpSpPr>
        <p:sp>
          <p:nvSpPr>
            <p:cNvPr id="24" name="Rounded Rectangle 23"/>
            <p:cNvSpPr/>
            <p:nvPr>
              <p:custDataLst>
                <p:tags r:id="rId7"/>
              </p:custDataLst>
            </p:nvPr>
          </p:nvSpPr>
          <p:spPr>
            <a:xfrm>
              <a:off x="6186658" y="1676400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/>
            <p:nvPr>
              <p:custDataLst>
                <p:tags r:id="rId8"/>
              </p:custDataLst>
            </p:nvPr>
          </p:nvSpPr>
          <p:spPr>
            <a:xfrm>
              <a:off x="4267200" y="2971800"/>
              <a:ext cx="4724400" cy="12192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24" idx="2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6643858" y="2590800"/>
              <a:ext cx="9183" cy="5164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426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>
              <p:custDataLst>
                <p:tags r:id="rId11"/>
              </p:custDataLst>
            </p:nvPr>
          </p:nvSpPr>
          <p:spPr>
            <a:xfrm>
              <a:off x="5345935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>
              <p:custDataLst>
                <p:tags r:id="rId12"/>
              </p:custDataLst>
            </p:nvPr>
          </p:nvSpPr>
          <p:spPr>
            <a:xfrm>
              <a:off x="70104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>
              <p:custDataLst>
                <p:tags r:id="rId13"/>
              </p:custDataLst>
            </p:nvPr>
          </p:nvGrpSpPr>
          <p:grpSpPr>
            <a:xfrm>
              <a:off x="4337432" y="5003493"/>
              <a:ext cx="773935" cy="685800"/>
              <a:chOff x="6019800" y="4419600"/>
              <a:chExt cx="773935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>
              <p:custDataLst>
                <p:tags r:id="rId14"/>
              </p:custDataLst>
            </p:nvPr>
          </p:nvGrpSpPr>
          <p:grpSpPr>
            <a:xfrm>
              <a:off x="5416167" y="5003493"/>
              <a:ext cx="773935" cy="685800"/>
              <a:chOff x="6019800" y="4419600"/>
              <a:chExt cx="773935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>
              <p:custDataLst>
                <p:tags r:id="rId15"/>
              </p:custDataLst>
            </p:nvPr>
          </p:nvGrpSpPr>
          <p:grpSpPr>
            <a:xfrm>
              <a:off x="7080632" y="5003493"/>
              <a:ext cx="773935" cy="685800"/>
              <a:chOff x="6019800" y="4419600"/>
              <a:chExt cx="773935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>
              <p:custDataLst>
                <p:tags r:id="rId16"/>
              </p:custDataLst>
            </p:nvPr>
          </p:nvSpPr>
          <p:spPr>
            <a:xfrm rot="16200000">
              <a:off x="441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>
              <p:custDataLst>
                <p:tags r:id="rId17"/>
              </p:custDataLst>
            </p:nvPr>
          </p:nvSpPr>
          <p:spPr>
            <a:xfrm rot="16200000">
              <a:off x="5498335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>
              <p:custDataLst>
                <p:tags r:id="rId18"/>
              </p:custDataLst>
            </p:nvPr>
          </p:nvSpPr>
          <p:spPr>
            <a:xfrm rot="16200000">
              <a:off x="71628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6" idx="0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4724399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5803133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74675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>
              <p:custDataLst>
                <p:tags r:id="rId22"/>
              </p:custDataLst>
            </p:nvPr>
          </p:nvSpPr>
          <p:spPr>
            <a:xfrm>
              <a:off x="807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>
              <p:custDataLst>
                <p:tags r:id="rId23"/>
              </p:custDataLst>
            </p:nvPr>
          </p:nvGrpSpPr>
          <p:grpSpPr>
            <a:xfrm>
              <a:off x="8147432" y="5003493"/>
              <a:ext cx="773935" cy="685800"/>
              <a:chOff x="6019800" y="4419600"/>
              <a:chExt cx="773935" cy="685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>
              <p:custDataLst>
                <p:tags r:id="rId24"/>
              </p:custDataLst>
            </p:nvPr>
          </p:nvSpPr>
          <p:spPr>
            <a:xfrm rot="16200000">
              <a:off x="822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85343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>
              <p:custDataLst>
                <p:tags r:id="rId26"/>
              </p:custDataLst>
            </p:nvPr>
          </p:nvSpPr>
          <p:spPr>
            <a:xfrm>
              <a:off x="6172200" y="434794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…</a:t>
              </a:r>
              <a:endParaRPr lang="en-US" sz="4400" b="1" dirty="0"/>
            </a:p>
          </p:txBody>
        </p:sp>
      </p:grpSp>
      <p:sp>
        <p:nvSpPr>
          <p:cNvPr id="38" name="Oval 37"/>
          <p:cNvSpPr/>
          <p:nvPr>
            <p:custDataLst>
              <p:tags r:id="rId5"/>
            </p:custDataLst>
          </p:nvPr>
        </p:nvSpPr>
        <p:spPr>
          <a:xfrm>
            <a:off x="6309283" y="2580701"/>
            <a:ext cx="767692" cy="82957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Scatter</a:t>
            </a:r>
            <a:r>
              <a:rPr lang="en-US" dirty="0"/>
              <a:t> and load from all </a:t>
            </a:r>
            <a:r>
              <a:rPr lang="en-US" dirty="0" smtClean="0"/>
              <a:t>(~1000) backups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</a:t>
            </a:r>
            <a:r>
              <a:rPr lang="en-US" dirty="0" smtClean="0"/>
              <a:t> data among many (~100) replacements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0.6 s by using many disks/NICs</a:t>
            </a: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800600" y="898871"/>
            <a:ext cx="3779520" cy="4368554"/>
            <a:chOff x="4267200" y="228600"/>
            <a:chExt cx="4724400" cy="5460693"/>
          </a:xfrm>
        </p:grpSpPr>
        <p:sp>
          <p:nvSpPr>
            <p:cNvPr id="37" name="Cloud 36"/>
            <p:cNvSpPr/>
            <p:nvPr>
              <p:custDataLst>
                <p:tags r:id="rId6"/>
              </p:custDataLst>
            </p:nvPr>
          </p:nvSpPr>
          <p:spPr>
            <a:xfrm>
              <a:off x="4267200" y="2971800"/>
              <a:ext cx="4724400" cy="12192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>
              <p:custDataLst>
                <p:tags r:id="rId7"/>
              </p:custDataLst>
            </p:nvPr>
          </p:nvSpPr>
          <p:spPr>
            <a:xfrm>
              <a:off x="426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>
              <p:custDataLst>
                <p:tags r:id="rId8"/>
              </p:custDataLst>
            </p:nvPr>
          </p:nvSpPr>
          <p:spPr>
            <a:xfrm>
              <a:off x="5345935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>
              <p:custDataLst>
                <p:tags r:id="rId9"/>
              </p:custDataLst>
            </p:nvPr>
          </p:nvSpPr>
          <p:spPr>
            <a:xfrm>
              <a:off x="70104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>
              <p:custDataLst>
                <p:tags r:id="rId10"/>
              </p:custDataLst>
            </p:nvPr>
          </p:nvGrpSpPr>
          <p:grpSpPr>
            <a:xfrm>
              <a:off x="4337432" y="5003493"/>
              <a:ext cx="773935" cy="685800"/>
              <a:chOff x="6019800" y="4419600"/>
              <a:chExt cx="773935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>
              <p:custDataLst>
                <p:tags r:id="rId11"/>
              </p:custDataLst>
            </p:nvPr>
          </p:nvGrpSpPr>
          <p:grpSpPr>
            <a:xfrm>
              <a:off x="5416167" y="5003493"/>
              <a:ext cx="773935" cy="685800"/>
              <a:chOff x="6019800" y="4419600"/>
              <a:chExt cx="773935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>
              <p:custDataLst>
                <p:tags r:id="rId12"/>
              </p:custDataLst>
            </p:nvPr>
          </p:nvGrpSpPr>
          <p:grpSpPr>
            <a:xfrm>
              <a:off x="7080632" y="5003493"/>
              <a:ext cx="773935" cy="685800"/>
              <a:chOff x="6019800" y="4419600"/>
              <a:chExt cx="773935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>
              <p:custDataLst>
                <p:tags r:id="rId13"/>
              </p:custDataLst>
            </p:nvPr>
          </p:nvSpPr>
          <p:spPr>
            <a:xfrm rot="16200000">
              <a:off x="441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>
              <p:custDataLst>
                <p:tags r:id="rId14"/>
              </p:custDataLst>
            </p:nvPr>
          </p:nvSpPr>
          <p:spPr>
            <a:xfrm rot="16200000">
              <a:off x="5498335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>
              <p:custDataLst>
                <p:tags r:id="rId15"/>
              </p:custDataLst>
            </p:nvPr>
          </p:nvSpPr>
          <p:spPr>
            <a:xfrm rot="16200000">
              <a:off x="71628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6" idx="0"/>
            </p:cNvCxnSpPr>
            <p:nvPr>
              <p:custDataLst>
                <p:tags r:id="rId16"/>
              </p:custDataLst>
            </p:nvPr>
          </p:nvCxnSpPr>
          <p:spPr>
            <a:xfrm flipH="1" flipV="1">
              <a:off x="4724399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5803133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74675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>
              <p:custDataLst>
                <p:tags r:id="rId19"/>
              </p:custDataLst>
            </p:nvPr>
          </p:nvSpPr>
          <p:spPr>
            <a:xfrm>
              <a:off x="8077200" y="4275462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>
              <p:custDataLst>
                <p:tags r:id="rId20"/>
              </p:custDataLst>
            </p:nvPr>
          </p:nvGrpSpPr>
          <p:grpSpPr>
            <a:xfrm>
              <a:off x="8147432" y="5003493"/>
              <a:ext cx="773935" cy="685800"/>
              <a:chOff x="6019800" y="4419600"/>
              <a:chExt cx="773935" cy="685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019800" y="47244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9800" y="45720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19800" y="4419600"/>
                <a:ext cx="773935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ight Arrow 32"/>
            <p:cNvSpPr/>
            <p:nvPr>
              <p:custDataLst>
                <p:tags r:id="rId21"/>
              </p:custDataLst>
            </p:nvPr>
          </p:nvSpPr>
          <p:spPr>
            <a:xfrm rot="16200000">
              <a:off x="8229600" y="4656463"/>
              <a:ext cx="6096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8534397" y="3699831"/>
              <a:ext cx="1" cy="575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>
              <p:custDataLst>
                <p:tags r:id="rId23"/>
              </p:custDataLst>
            </p:nvPr>
          </p:nvSpPr>
          <p:spPr>
            <a:xfrm>
              <a:off x="6172200" y="434794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…</a:t>
              </a:r>
              <a:endParaRPr lang="en-US" sz="4400" b="1" dirty="0"/>
            </a:p>
          </p:txBody>
        </p:sp>
        <p:grpSp>
          <p:nvGrpSpPr>
            <p:cNvPr id="25" name="Group 24"/>
            <p:cNvGrpSpPr/>
            <p:nvPr>
              <p:custDataLst>
                <p:tags r:id="rId24"/>
              </p:custDataLst>
            </p:nvPr>
          </p:nvGrpSpPr>
          <p:grpSpPr>
            <a:xfrm>
              <a:off x="4572000" y="1676400"/>
              <a:ext cx="4114800" cy="1430815"/>
              <a:chOff x="4572000" y="1676400"/>
              <a:chExt cx="4114800" cy="1430815"/>
            </a:xfrm>
          </p:grpSpPr>
          <p:sp>
            <p:nvSpPr>
              <p:cNvPr id="24" name="Rounded Rectangle 23"/>
              <p:cNvSpPr/>
              <p:nvPr>
                <p:custDataLst>
                  <p:tags r:id="rId36"/>
                </p:custDataLst>
              </p:nvPr>
            </p:nvSpPr>
            <p:spPr>
              <a:xfrm>
                <a:off x="4572000" y="167640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endCxn id="24" idx="2"/>
              </p:cNvCxnSpPr>
              <p:nvPr/>
            </p:nvCxnSpPr>
            <p:spPr>
              <a:xfrm flipH="1" flipV="1">
                <a:off x="5029200" y="2590800"/>
                <a:ext cx="9183" cy="516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4" name="Rounded Rectangle 43"/>
              <p:cNvSpPr/>
              <p:nvPr>
                <p:custDataLst>
                  <p:tags r:id="rId37"/>
                </p:custDataLst>
              </p:nvPr>
            </p:nvSpPr>
            <p:spPr>
              <a:xfrm>
                <a:off x="5638800" y="167640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endCxn id="44" idx="2"/>
              </p:cNvCxnSpPr>
              <p:nvPr/>
            </p:nvCxnSpPr>
            <p:spPr>
              <a:xfrm flipH="1" flipV="1">
                <a:off x="6096000" y="2590800"/>
                <a:ext cx="9183" cy="516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>
                <p:custDataLst>
                  <p:tags r:id="rId38"/>
                </p:custDataLst>
              </p:nvPr>
            </p:nvSpPr>
            <p:spPr>
              <a:xfrm>
                <a:off x="6705600" y="167640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endCxn id="46" idx="2"/>
              </p:cNvCxnSpPr>
              <p:nvPr/>
            </p:nvCxnSpPr>
            <p:spPr>
              <a:xfrm flipH="1" flipV="1">
                <a:off x="7162800" y="2590800"/>
                <a:ext cx="9183" cy="516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/>
              <p:cNvSpPr/>
              <p:nvPr>
                <p:custDataLst>
                  <p:tags r:id="rId39"/>
                </p:custDataLst>
              </p:nvPr>
            </p:nvSpPr>
            <p:spPr>
              <a:xfrm>
                <a:off x="7772400" y="167640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>
                <a:endCxn id="48" idx="2"/>
              </p:cNvCxnSpPr>
              <p:nvPr/>
            </p:nvCxnSpPr>
            <p:spPr>
              <a:xfrm flipH="1" flipV="1">
                <a:off x="8229600" y="2590800"/>
                <a:ext cx="9183" cy="516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>
              <p:custDataLst>
                <p:tags r:id="rId25"/>
              </p:custDataLst>
            </p:nvPr>
          </p:nvGrpSpPr>
          <p:grpSpPr>
            <a:xfrm>
              <a:off x="6198018" y="228600"/>
              <a:ext cx="914400" cy="914400"/>
              <a:chOff x="6198018" y="228600"/>
              <a:chExt cx="914400" cy="914400"/>
            </a:xfrm>
          </p:grpSpPr>
          <p:sp>
            <p:nvSpPr>
              <p:cNvPr id="50" name="Rounded Rectangle 49"/>
              <p:cNvSpPr/>
              <p:nvPr>
                <p:custDataLst>
                  <p:tags r:id="rId31"/>
                </p:custDataLst>
              </p:nvPr>
            </p:nvSpPr>
            <p:spPr>
              <a:xfrm>
                <a:off x="6198018" y="228600"/>
                <a:ext cx="914400" cy="9144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314210" y="350704"/>
                <a:ext cx="682015" cy="670192"/>
                <a:chOff x="6278003" y="352540"/>
                <a:chExt cx="682015" cy="670192"/>
              </a:xfrm>
            </p:grpSpPr>
            <p:sp>
              <p:nvSpPr>
                <p:cNvPr id="51" name="Rounded Rectangle 50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6278921" y="352540"/>
                  <a:ext cx="304800" cy="3048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6655218" y="352540"/>
                  <a:ext cx="304800" cy="3048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6278003" y="717932"/>
                  <a:ext cx="304800" cy="3048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ounded Rectangle 53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6655218" y="717932"/>
                  <a:ext cx="304800" cy="3048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5" name="Rounded Rectangle 54"/>
            <p:cNvSpPr/>
            <p:nvPr>
              <p:custDataLst>
                <p:tags r:id="rId26"/>
              </p:custDataLst>
            </p:nvPr>
          </p:nvSpPr>
          <p:spPr>
            <a:xfrm>
              <a:off x="4680332" y="1782896"/>
              <a:ext cx="304800" cy="304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>
              <p:custDataLst>
                <p:tags r:id="rId27"/>
              </p:custDataLst>
            </p:nvPr>
          </p:nvSpPr>
          <p:spPr>
            <a:xfrm>
              <a:off x="5725098" y="1782896"/>
              <a:ext cx="304800" cy="30480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>
              <p:custDataLst>
                <p:tags r:id="rId28"/>
              </p:custDataLst>
            </p:nvPr>
          </p:nvSpPr>
          <p:spPr>
            <a:xfrm>
              <a:off x="6811637" y="1782896"/>
              <a:ext cx="304800" cy="3048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>
              <p:custDataLst>
                <p:tags r:id="rId29"/>
              </p:custDataLst>
            </p:nvPr>
          </p:nvSpPr>
          <p:spPr>
            <a:xfrm>
              <a:off x="7859617" y="1752600"/>
              <a:ext cx="304800" cy="3048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>
              <p:custDataLst>
                <p:tags r:id="rId30"/>
              </p:custDataLst>
            </p:nvPr>
          </p:nvSpPr>
          <p:spPr>
            <a:xfrm>
              <a:off x="7211000" y="268430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Crashed</a:t>
              </a:r>
            </a:p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Recovery Time Variance</a:t>
            </a:r>
            <a:endParaRPr lang="en-US" dirty="0"/>
          </a:p>
        </p:txBody>
      </p:sp>
      <p:graphicFrame>
        <p:nvGraphicFramePr>
          <p:cNvPr id="7" name="Content Placeholder 6" title="Cumulative Distribution of Recovery Times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9686954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Partitioning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Coordinator divides up &lt;table, object id&gt; ranges among recovery masters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Minimizing recovery time is difficult</a:t>
            </a:r>
          </a:p>
          <a:p>
            <a:pPr lvl="1"/>
            <a:r>
              <a:rPr lang="en-US" dirty="0" smtClean="0"/>
              <a:t>Must “balance” work among recovery masters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master leaves 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will</a:t>
            </a:r>
            <a:r>
              <a:rPr lang="en-US" dirty="0" smtClean="0"/>
              <a:t> behind with the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Overheads at Scale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4" y="1828800"/>
            <a:ext cx="7755210" cy="3581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3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Will &amp;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46</a:t>
            </a:fld>
            <a:endParaRPr lang="en-US"/>
          </a:p>
        </p:txBody>
      </p: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1085850" y="4190999"/>
            <a:ext cx="6972300" cy="685801"/>
            <a:chOff x="1276350" y="1143000"/>
            <a:chExt cx="6972300" cy="685800"/>
          </a:xfrm>
        </p:grpSpPr>
        <p:sp>
          <p:nvSpPr>
            <p:cNvPr id="6" name="Rectangle 5"/>
            <p:cNvSpPr/>
            <p:nvPr/>
          </p:nvSpPr>
          <p:spPr>
            <a:xfrm>
              <a:off x="1276350" y="1143000"/>
              <a:ext cx="69723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90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1, 192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3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1, 382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76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, 18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19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, 993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2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1, 11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05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r>
                <a:rPr lang="en-US" dirty="0" smtClean="0"/>
                <a:t>, 99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5536563"/>
              </p:ext>
            </p:extLst>
          </p:nvPr>
        </p:nvGraphicFramePr>
        <p:xfrm>
          <a:off x="923925" y="1572769"/>
          <a:ext cx="7296151" cy="186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38"/>
                <a:gridCol w="1824038"/>
                <a:gridCol w="2514692"/>
                <a:gridCol w="1133383"/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Object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Object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78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0"/>
    </mc:Choice>
    <mc:Fallback xmlns="">
      <p:transition spd="slow" advTm="4251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Will &amp;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47</a:t>
            </a:fld>
            <a:endParaRPr lang="en-US"/>
          </a:p>
        </p:txBody>
      </p: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1085850" y="4190999"/>
            <a:ext cx="6972300" cy="685801"/>
            <a:chOff x="1276350" y="1143000"/>
            <a:chExt cx="6972300" cy="685800"/>
          </a:xfrm>
        </p:grpSpPr>
        <p:sp>
          <p:nvSpPr>
            <p:cNvPr id="6" name="Rectangle 5"/>
            <p:cNvSpPr/>
            <p:nvPr/>
          </p:nvSpPr>
          <p:spPr>
            <a:xfrm>
              <a:off x="1276350" y="1143000"/>
              <a:ext cx="69723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90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1, 192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3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1, 382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76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, 18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19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r>
                <a:rPr lang="en-US" dirty="0" smtClean="0"/>
                <a:t>, 993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2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1, 11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05650" y="1295400"/>
              <a:ext cx="9906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r>
                <a:rPr lang="en-US" dirty="0" smtClean="0"/>
                <a:t>, 99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56677081"/>
              </p:ext>
            </p:extLst>
          </p:nvPr>
        </p:nvGraphicFramePr>
        <p:xfrm>
          <a:off x="923925" y="1572769"/>
          <a:ext cx="7296151" cy="225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38"/>
                <a:gridCol w="1824038"/>
                <a:gridCol w="2514692"/>
                <a:gridCol w="1133383"/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Object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Object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944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57200" y="5075237"/>
            <a:ext cx="8229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Repartitioning of segments can happen “after the fact”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64"/>
    </mc:Choice>
    <mc:Fallback xmlns="">
      <p:transition spd="slow" advTm="463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grpSp>
        <p:nvGrpSpPr>
          <p:cNvPr id="10" name="Group 9"/>
          <p:cNvGrpSpPr/>
          <p:nvPr>
            <p:custDataLst>
              <p:tags r:id="rId4"/>
            </p:custDataLst>
          </p:nvPr>
        </p:nvGrpSpPr>
        <p:grpSpPr>
          <a:xfrm>
            <a:off x="565150" y="1676400"/>
            <a:ext cx="6521450" cy="4229473"/>
            <a:chOff x="1039091" y="1676400"/>
            <a:chExt cx="7114309" cy="4613970"/>
          </a:xfrm>
        </p:grpSpPr>
        <p:cxnSp>
          <p:nvCxnSpPr>
            <p:cNvPr id="126" name="Straight Connector 125"/>
            <p:cNvCxnSpPr>
              <a:stCxn id="125" idx="1"/>
            </p:cNvCxnSpPr>
            <p:nvPr>
              <p:custDataLst>
                <p:tags r:id="rId7"/>
              </p:custDataLst>
            </p:nvPr>
          </p:nvCxnSpPr>
          <p:spPr>
            <a:xfrm flipH="1">
              <a:off x="5496732" y="3695700"/>
              <a:ext cx="980268" cy="0"/>
            </a:xfrm>
            <a:prstGeom prst="line">
              <a:avLst/>
            </a:prstGeom>
            <a:ln w="25400" cap="rnd">
              <a:solidFill>
                <a:srgbClr val="3447B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37" idx="0"/>
            </p:cNvCxnSpPr>
            <p:nvPr>
              <p:custDataLst>
                <p:tags r:id="rId8"/>
              </p:custDataLst>
            </p:nvPr>
          </p:nvCxnSpPr>
          <p:spPr>
            <a:xfrm>
              <a:off x="2992465" y="4114800"/>
              <a:ext cx="0" cy="53340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endCxn id="47" idx="0"/>
            </p:cNvCxnSpPr>
            <p:nvPr>
              <p:custDataLst>
                <p:tags r:id="rId9"/>
              </p:custDataLst>
            </p:nvPr>
          </p:nvCxnSpPr>
          <p:spPr>
            <a:xfrm>
              <a:off x="4170336" y="4191000"/>
              <a:ext cx="0" cy="45720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endCxn id="58" idx="0"/>
            </p:cNvCxnSpPr>
            <p:nvPr>
              <p:custDataLst>
                <p:tags r:id="rId10"/>
              </p:custDataLst>
            </p:nvPr>
          </p:nvCxnSpPr>
          <p:spPr>
            <a:xfrm>
              <a:off x="5029200" y="4114800"/>
              <a:ext cx="935065" cy="53340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endCxn id="7" idx="0"/>
            </p:cNvCxnSpPr>
            <p:nvPr>
              <p:custDataLst>
                <p:tags r:id="rId11"/>
              </p:custDataLst>
            </p:nvPr>
          </p:nvCxnSpPr>
          <p:spPr>
            <a:xfrm flipH="1">
              <a:off x="1808136" y="4114800"/>
              <a:ext cx="668364" cy="53340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0" idx="2"/>
            </p:cNvCxnSpPr>
            <p:nvPr>
              <p:custDataLst>
                <p:tags r:id="rId12"/>
              </p:custDataLst>
            </p:nvPr>
          </p:nvCxnSpPr>
          <p:spPr>
            <a:xfrm flipH="1">
              <a:off x="2992464" y="2590800"/>
              <a:ext cx="1" cy="5334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5" idx="2"/>
            </p:cNvCxnSpPr>
            <p:nvPr>
              <p:custDataLst>
                <p:tags r:id="rId13"/>
              </p:custDataLst>
            </p:nvPr>
          </p:nvCxnSpPr>
          <p:spPr>
            <a:xfrm flipH="1">
              <a:off x="4170335" y="2590800"/>
              <a:ext cx="1" cy="5334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0" idx="2"/>
            </p:cNvCxnSpPr>
            <p:nvPr>
              <p:custDataLst>
                <p:tags r:id="rId14"/>
              </p:custDataLst>
            </p:nvPr>
          </p:nvCxnSpPr>
          <p:spPr>
            <a:xfrm flipH="1">
              <a:off x="5029200" y="2590800"/>
              <a:ext cx="935065" cy="6858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69" idx="2"/>
            </p:cNvCxnSpPr>
            <p:nvPr>
              <p:custDataLst>
                <p:tags r:id="rId15"/>
              </p:custDataLst>
            </p:nvPr>
          </p:nvCxnSpPr>
          <p:spPr>
            <a:xfrm>
              <a:off x="1808136" y="2590800"/>
              <a:ext cx="747793" cy="60442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>
              <p:custDataLst>
                <p:tags r:id="rId16"/>
              </p:custDataLst>
            </p:nvPr>
          </p:nvGrpSpPr>
          <p:grpSpPr>
            <a:xfrm>
              <a:off x="1371600" y="4648200"/>
              <a:ext cx="873071" cy="1034415"/>
              <a:chOff x="1905000" y="3429000"/>
              <a:chExt cx="873071" cy="103441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05000" y="3429000"/>
                <a:ext cx="873071" cy="914400"/>
              </a:xfrm>
              <a:prstGeom prst="roundRect">
                <a:avLst/>
              </a:prstGeom>
              <a:solidFill>
                <a:srgbClr val="E3EAF9"/>
              </a:solidFill>
              <a:ln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05000" y="3519101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Master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05000" y="3976301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Backup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>
                <a:stCxn id="7" idx="1"/>
                <a:endCxn id="7" idx="3"/>
              </p:cNvCxnSpPr>
              <p:nvPr/>
            </p:nvCxnSpPr>
            <p:spPr>
              <a:xfrm>
                <a:off x="1905000" y="3886200"/>
                <a:ext cx="873071" cy="0"/>
              </a:xfrm>
              <a:prstGeom prst="line">
                <a:avLst/>
              </a:prstGeom>
              <a:ln w="2540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2204375" y="4267200"/>
                <a:ext cx="274320" cy="196215"/>
                <a:chOff x="3744" y="1584"/>
                <a:chExt cx="336" cy="240"/>
              </a:xfrm>
            </p:grpSpPr>
            <p:sp>
              <p:nvSpPr>
                <p:cNvPr id="31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2555929" y="4648200"/>
              <a:ext cx="873071" cy="1034415"/>
              <a:chOff x="1905000" y="3429000"/>
              <a:chExt cx="873071" cy="103441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905000" y="3429000"/>
                <a:ext cx="873071" cy="914400"/>
              </a:xfrm>
              <a:prstGeom prst="roundRect">
                <a:avLst/>
              </a:prstGeom>
              <a:solidFill>
                <a:srgbClr val="E3EAF9"/>
              </a:solidFill>
              <a:ln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05000" y="3519101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Master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05000" y="3976301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Backup</a:t>
                </a:r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37" idx="1"/>
                <a:endCxn id="37" idx="3"/>
              </p:cNvCxnSpPr>
              <p:nvPr/>
            </p:nvCxnSpPr>
            <p:spPr>
              <a:xfrm>
                <a:off x="1905000" y="3886200"/>
                <a:ext cx="873071" cy="0"/>
              </a:xfrm>
              <a:prstGeom prst="line">
                <a:avLst/>
              </a:prstGeom>
              <a:ln w="2540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54"/>
              <p:cNvGrpSpPr>
                <a:grpSpLocks/>
              </p:cNvGrpSpPr>
              <p:nvPr/>
            </p:nvGrpSpPr>
            <p:grpSpPr bwMode="auto">
              <a:xfrm>
                <a:off x="2204375" y="4267200"/>
                <a:ext cx="274320" cy="196215"/>
                <a:chOff x="3744" y="1584"/>
                <a:chExt cx="336" cy="240"/>
              </a:xfrm>
            </p:grpSpPr>
            <p:sp>
              <p:nvSpPr>
                <p:cNvPr id="4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/>
            <p:cNvGrpSpPr/>
            <p:nvPr>
              <p:custDataLst>
                <p:tags r:id="rId18"/>
              </p:custDataLst>
            </p:nvPr>
          </p:nvGrpSpPr>
          <p:grpSpPr>
            <a:xfrm>
              <a:off x="3733800" y="4648200"/>
              <a:ext cx="873071" cy="1034415"/>
              <a:chOff x="1905000" y="3429000"/>
              <a:chExt cx="873071" cy="103441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905000" y="3429000"/>
                <a:ext cx="873071" cy="914400"/>
              </a:xfrm>
              <a:prstGeom prst="roundRect">
                <a:avLst/>
              </a:prstGeom>
              <a:solidFill>
                <a:srgbClr val="E3EAF9"/>
              </a:solidFill>
              <a:ln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905000" y="3519101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Master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05000" y="3976301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Backup</a:t>
                </a:r>
                <a:endParaRPr lang="en-US" dirty="0"/>
              </a:p>
            </p:txBody>
          </p:sp>
          <p:cxnSp>
            <p:nvCxnSpPr>
              <p:cNvPr id="50" name="Straight Connector 49"/>
              <p:cNvCxnSpPr>
                <a:stCxn id="47" idx="1"/>
                <a:endCxn id="47" idx="3"/>
              </p:cNvCxnSpPr>
              <p:nvPr/>
            </p:nvCxnSpPr>
            <p:spPr>
              <a:xfrm>
                <a:off x="1905000" y="3886200"/>
                <a:ext cx="873071" cy="0"/>
              </a:xfrm>
              <a:prstGeom prst="line">
                <a:avLst/>
              </a:prstGeom>
              <a:ln w="2540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Group 54"/>
              <p:cNvGrpSpPr>
                <a:grpSpLocks/>
              </p:cNvGrpSpPr>
              <p:nvPr/>
            </p:nvGrpSpPr>
            <p:grpSpPr bwMode="auto">
              <a:xfrm>
                <a:off x="2204375" y="4267200"/>
                <a:ext cx="274320" cy="196215"/>
                <a:chOff x="3744" y="1584"/>
                <a:chExt cx="336" cy="240"/>
              </a:xfrm>
            </p:grpSpPr>
            <p:sp>
              <p:nvSpPr>
                <p:cNvPr id="5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/>
            <p:cNvGrpSpPr/>
            <p:nvPr>
              <p:custDataLst>
                <p:tags r:id="rId19"/>
              </p:custDataLst>
            </p:nvPr>
          </p:nvGrpSpPr>
          <p:grpSpPr>
            <a:xfrm>
              <a:off x="5527729" y="4648200"/>
              <a:ext cx="873071" cy="1034415"/>
              <a:chOff x="1905000" y="3429000"/>
              <a:chExt cx="873071" cy="1034415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905000" y="3429000"/>
                <a:ext cx="873071" cy="914400"/>
              </a:xfrm>
              <a:prstGeom prst="roundRect">
                <a:avLst/>
              </a:prstGeom>
              <a:solidFill>
                <a:srgbClr val="E3EAF9"/>
              </a:solidFill>
              <a:ln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05000" y="3519101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Master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05000" y="3976301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Backup</a:t>
                </a:r>
                <a:endParaRPr lang="en-US" dirty="0"/>
              </a:p>
            </p:txBody>
          </p:sp>
          <p:cxnSp>
            <p:nvCxnSpPr>
              <p:cNvPr id="61" name="Straight Connector 60"/>
              <p:cNvCxnSpPr>
                <a:stCxn id="58" idx="1"/>
                <a:endCxn id="58" idx="3"/>
              </p:cNvCxnSpPr>
              <p:nvPr/>
            </p:nvCxnSpPr>
            <p:spPr>
              <a:xfrm>
                <a:off x="1905000" y="3886200"/>
                <a:ext cx="873071" cy="0"/>
              </a:xfrm>
              <a:prstGeom prst="line">
                <a:avLst/>
              </a:prstGeom>
              <a:ln w="2540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Group 54"/>
              <p:cNvGrpSpPr>
                <a:grpSpLocks/>
              </p:cNvGrpSpPr>
              <p:nvPr/>
            </p:nvGrpSpPr>
            <p:grpSpPr bwMode="auto">
              <a:xfrm>
                <a:off x="2204375" y="4267200"/>
                <a:ext cx="274320" cy="196215"/>
                <a:chOff x="3744" y="1584"/>
                <a:chExt cx="336" cy="240"/>
              </a:xfrm>
            </p:grpSpPr>
            <p:sp>
              <p:nvSpPr>
                <p:cNvPr id="63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12700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" name="TextBox 66"/>
            <p:cNvSpPr txBox="1"/>
            <p:nvPr>
              <p:custDataLst>
                <p:tags r:id="rId20"/>
              </p:custDataLst>
            </p:nvPr>
          </p:nvSpPr>
          <p:spPr>
            <a:xfrm>
              <a:off x="4784169" y="470402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4974CB"/>
                  </a:solidFill>
                </a:rPr>
                <a:t>…</a:t>
              </a:r>
              <a:endParaRPr lang="en-US" sz="3200" b="1" dirty="0">
                <a:solidFill>
                  <a:srgbClr val="4974CB"/>
                </a:solidFill>
              </a:endParaRPr>
            </a:p>
          </p:txBody>
        </p:sp>
        <p:grpSp>
          <p:nvGrpSpPr>
            <p:cNvPr id="78" name="Group 77"/>
            <p:cNvGrpSpPr/>
            <p:nvPr>
              <p:custDataLst>
                <p:tags r:id="rId21"/>
              </p:custDataLst>
            </p:nvPr>
          </p:nvGrpSpPr>
          <p:grpSpPr>
            <a:xfrm>
              <a:off x="1371600" y="1676400"/>
              <a:ext cx="873071" cy="914400"/>
              <a:chOff x="2022529" y="2335078"/>
              <a:chExt cx="873071" cy="9144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2022529" y="2335078"/>
                <a:ext cx="873071" cy="914400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022529" y="2425179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Appl.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022529" y="2882379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Library</a:t>
                </a:r>
                <a:endParaRPr lang="en-US" dirty="0"/>
              </a:p>
            </p:txBody>
          </p: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2022529" y="2792278"/>
                <a:ext cx="873071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>
              <p:custDataLst>
                <p:tags r:id="rId22"/>
              </p:custDataLst>
            </p:nvPr>
          </p:nvGrpSpPr>
          <p:grpSpPr>
            <a:xfrm>
              <a:off x="2555929" y="1676400"/>
              <a:ext cx="873071" cy="914400"/>
              <a:chOff x="2022529" y="2335078"/>
              <a:chExt cx="873071" cy="9144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022529" y="2335078"/>
                <a:ext cx="873071" cy="914400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22529" y="2425179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Appl.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022529" y="2882379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Library</a:t>
                </a:r>
                <a:endParaRPr lang="en-US" dirty="0"/>
              </a:p>
            </p:txBody>
          </p:sp>
          <p:cxnSp>
            <p:nvCxnSpPr>
              <p:cNvPr id="83" name="Straight Connector 82"/>
              <p:cNvCxnSpPr>
                <a:stCxn id="80" idx="1"/>
                <a:endCxn id="80" idx="3"/>
              </p:cNvCxnSpPr>
              <p:nvPr/>
            </p:nvCxnSpPr>
            <p:spPr>
              <a:xfrm>
                <a:off x="2022529" y="2792278"/>
                <a:ext cx="873071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>
              <p:custDataLst>
                <p:tags r:id="rId23"/>
              </p:custDataLst>
            </p:nvPr>
          </p:nvGrpSpPr>
          <p:grpSpPr>
            <a:xfrm>
              <a:off x="3733800" y="1676400"/>
              <a:ext cx="873071" cy="914400"/>
              <a:chOff x="2022529" y="2335078"/>
              <a:chExt cx="873071" cy="914400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2022529" y="2335078"/>
                <a:ext cx="873071" cy="914400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022529" y="2425179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Appl.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022529" y="2882379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Library</a:t>
                </a:r>
                <a:endParaRPr lang="en-US" dirty="0"/>
              </a:p>
            </p:txBody>
          </p:sp>
          <p:cxnSp>
            <p:nvCxnSpPr>
              <p:cNvPr id="88" name="Straight Connector 87"/>
              <p:cNvCxnSpPr>
                <a:stCxn id="85" idx="1"/>
                <a:endCxn id="85" idx="3"/>
              </p:cNvCxnSpPr>
              <p:nvPr/>
            </p:nvCxnSpPr>
            <p:spPr>
              <a:xfrm>
                <a:off x="2022529" y="2792278"/>
                <a:ext cx="873071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>
              <p:custDataLst>
                <p:tags r:id="rId24"/>
              </p:custDataLst>
            </p:nvPr>
          </p:nvGrpSpPr>
          <p:grpSpPr>
            <a:xfrm>
              <a:off x="5527729" y="1676400"/>
              <a:ext cx="873071" cy="914400"/>
              <a:chOff x="2022529" y="2335078"/>
              <a:chExt cx="873071" cy="91440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2022529" y="2335078"/>
                <a:ext cx="873071" cy="914400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022529" y="2425179"/>
                <a:ext cx="87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Appl.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022529" y="2882379"/>
                <a:ext cx="8730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Library</a:t>
                </a:r>
                <a:endParaRPr lang="en-US" dirty="0"/>
              </a:p>
            </p:txBody>
          </p:sp>
          <p:cxnSp>
            <p:nvCxnSpPr>
              <p:cNvPr id="93" name="Straight Connector 92"/>
              <p:cNvCxnSpPr>
                <a:stCxn id="90" idx="1"/>
                <a:endCxn id="90" idx="3"/>
              </p:cNvCxnSpPr>
              <p:nvPr/>
            </p:nvCxnSpPr>
            <p:spPr>
              <a:xfrm>
                <a:off x="2022529" y="2792278"/>
                <a:ext cx="873071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>
              <p:custDataLst>
                <p:tags r:id="rId25"/>
              </p:custDataLst>
            </p:nvPr>
          </p:nvSpPr>
          <p:spPr>
            <a:xfrm>
              <a:off x="4785102" y="172935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/>
                  </a:solidFill>
                </a:rPr>
                <a:t>…</a:t>
              </a:r>
              <a:endParaRPr lang="en-US" sz="3200" b="1" dirty="0">
                <a:solidFill>
                  <a:schemeClr val="accent6"/>
                </a:solidFill>
              </a:endParaRPr>
            </a:p>
          </p:txBody>
        </p:sp>
        <p:sp>
          <p:nvSpPr>
            <p:cNvPr id="95" name="Cloud 94"/>
            <p:cNvSpPr/>
            <p:nvPr>
              <p:custDataLst>
                <p:tags r:id="rId26"/>
              </p:custDataLst>
            </p:nvPr>
          </p:nvSpPr>
          <p:spPr>
            <a:xfrm rot="21480000" flipV="1">
              <a:off x="1774021" y="2963019"/>
              <a:ext cx="3886200" cy="1295400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>
              <p:custDataLst>
                <p:tags r:id="rId27"/>
              </p:custDataLst>
            </p:nvPr>
          </p:nvSpPr>
          <p:spPr>
            <a:xfrm>
              <a:off x="2724325" y="3195220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Datacenter</a:t>
              </a:r>
              <a:br>
                <a:rPr lang="en-US" sz="2400" dirty="0" smtClean="0"/>
              </a:br>
              <a:r>
                <a:rPr lang="en-US" sz="2400" dirty="0" smtClean="0"/>
                <a:t>Network</a:t>
              </a:r>
              <a:endParaRPr lang="en-US" sz="2400" dirty="0"/>
            </a:p>
          </p:txBody>
        </p:sp>
        <p:sp>
          <p:nvSpPr>
            <p:cNvPr id="125" name="Rounded Rectangle 124"/>
            <p:cNvSpPr/>
            <p:nvPr>
              <p:custDataLst>
                <p:tags r:id="rId28"/>
              </p:custDataLst>
            </p:nvPr>
          </p:nvSpPr>
          <p:spPr>
            <a:xfrm>
              <a:off x="6477000" y="3276600"/>
              <a:ext cx="1676400" cy="838200"/>
            </a:xfrm>
            <a:prstGeom prst="roundRect">
              <a:avLst/>
            </a:prstGeom>
            <a:solidFill>
              <a:srgbClr val="D2D7F6"/>
            </a:solidFill>
            <a:ln>
              <a:solidFill>
                <a:srgbClr val="3447B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Coordinator</a:t>
              </a:r>
            </a:p>
          </p:txBody>
        </p:sp>
        <p:sp>
          <p:nvSpPr>
            <p:cNvPr id="130" name="TextBox 129"/>
            <p:cNvSpPr txBox="1"/>
            <p:nvPr>
              <p:custDataLst>
                <p:tags r:id="rId29"/>
              </p:custDataLst>
            </p:nvPr>
          </p:nvSpPr>
          <p:spPr>
            <a:xfrm>
              <a:off x="1039091" y="5786736"/>
              <a:ext cx="5735781" cy="50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1,000 – 10,000 Storage Servers</a:t>
              </a:r>
              <a:endParaRPr lang="en-US" sz="2400" b="1" dirty="0"/>
            </a:p>
          </p:txBody>
        </p:sp>
      </p:grpSp>
      <p:sp>
        <p:nvSpPr>
          <p:cNvPr id="131" name="TextBox 130"/>
          <p:cNvSpPr txBox="1"/>
          <p:nvPr>
            <p:custDataLst>
              <p:tags r:id="rId5"/>
            </p:custDataLst>
          </p:nvPr>
        </p:nvSpPr>
        <p:spPr>
          <a:xfrm>
            <a:off x="717550" y="1107539"/>
            <a:ext cx="533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1,000 – 100,000 Application Servers</a:t>
            </a:r>
            <a:endParaRPr lang="en-US" sz="2400" b="1" dirty="0"/>
          </a:p>
        </p:txBody>
      </p:sp>
      <p:sp>
        <p:nvSpPr>
          <p:cNvPr id="97" name="TextBox 96"/>
          <p:cNvSpPr txBox="1"/>
          <p:nvPr>
            <p:custDataLst>
              <p:tags r:id="rId6"/>
            </p:custDataLst>
          </p:nvPr>
        </p:nvSpPr>
        <p:spPr>
          <a:xfrm>
            <a:off x="5715000" y="4610101"/>
            <a:ext cx="318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Storage Servers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act as both a Master and a Backup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5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7"/>
    </mc:Choice>
    <mc:Fallback xmlns="">
      <p:transition spd="slow" advTm="242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Buffered 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9946"/>
            <a:ext cx="7975583" cy="51246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00"/>
    </mc:Choice>
    <mc:Fallback xmlns="">
      <p:transition spd="slow" advTm="1774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Buffered Logging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No disk I/O during write requests</a:t>
            </a:r>
          </a:p>
          <a:p>
            <a:pPr lvl="1"/>
            <a:r>
              <a:rPr lang="en-US" dirty="0" smtClean="0"/>
              <a:t>But must guarantee buffered data durability:</a:t>
            </a:r>
          </a:p>
          <a:p>
            <a:pPr lvl="2"/>
            <a:r>
              <a:rPr lang="en-US" dirty="0" smtClean="0"/>
              <a:t>DIMMs with built-in flash backup?</a:t>
            </a:r>
          </a:p>
          <a:p>
            <a:pPr lvl="2"/>
            <a:r>
              <a:rPr lang="en-US" dirty="0" smtClean="0"/>
              <a:t>Caches on enterprise disk controllers?</a:t>
            </a:r>
          </a:p>
          <a:p>
            <a:pPr lvl="2"/>
            <a:r>
              <a:rPr lang="en-US" dirty="0" smtClean="0"/>
              <a:t>Per-server battery backups?</a:t>
            </a:r>
          </a:p>
          <a:p>
            <a:pPr lvl="2"/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8 MB I/</a:t>
            </a:r>
            <a:r>
              <a:rPr lang="en-US" dirty="0" err="1" smtClean="0"/>
              <a:t>Os</a:t>
            </a:r>
            <a:r>
              <a:rPr lang="en-US" dirty="0" smtClean="0"/>
              <a:t> minimize disk latency overhead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Achieves 90% disk bandwidth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Helpful for reading during fast recovery as well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Master’s memory also log-structured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Log cleaning ~ generational garbage collection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22"/>
    </mc:Choice>
    <mc:Fallback xmlns="">
      <p:transition spd="slow" advTm="1531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b="1" dirty="0" smtClean="0"/>
              <a:t>Problem</a:t>
            </a:r>
            <a:r>
              <a:rPr lang="en-US" dirty="0" smtClean="0"/>
              <a:t>: </a:t>
            </a:r>
            <a:r>
              <a:rPr lang="en-US" dirty="0"/>
              <a:t>Data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unavailable</a:t>
            </a:r>
            <a:r>
              <a:rPr lang="en-US" dirty="0"/>
              <a:t> </a:t>
            </a:r>
            <a:r>
              <a:rPr lang="en-US" dirty="0" smtClean="0"/>
              <a:t>after a master crash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Goal: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– 2 second recovery</a:t>
            </a:r>
          </a:p>
          <a:p>
            <a:pPr lvl="1"/>
            <a:r>
              <a:rPr lang="en-US" dirty="0" smtClean="0"/>
              <a:t>Applications just see “hiccups”</a:t>
            </a:r>
          </a:p>
          <a:p>
            <a:pPr lvl="1"/>
            <a:r>
              <a:rPr lang="en-US" dirty="0" smtClean="0"/>
              <a:t>Good enough for “continuous availability?”</a:t>
            </a:r>
          </a:p>
          <a:p>
            <a:endParaRPr lang="en-US" dirty="0"/>
          </a:p>
          <a:p>
            <a:r>
              <a:rPr lang="en-US" dirty="0" smtClean="0"/>
              <a:t>Solution: Harness system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7A5B8A6-A355-495E-943D-2625EB1675EB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0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7"/>
    </mc:Choice>
    <mc:Fallback xmlns="">
      <p:transition spd="slow" advTm="621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Master chooses backups statically</a:t>
            </a:r>
          </a:p>
          <a:p>
            <a:pPr lvl="1"/>
            <a:r>
              <a:rPr lang="en-US" dirty="0" smtClean="0"/>
              <a:t>Each backup stores entire log for master</a:t>
            </a:r>
          </a:p>
          <a:p>
            <a:pPr lvl="1"/>
            <a:endParaRPr lang="en-US" dirty="0"/>
          </a:p>
          <a:p>
            <a:r>
              <a:rPr lang="en-US" dirty="0" smtClean="0"/>
              <a:t>Crash recovery:</a:t>
            </a:r>
          </a:p>
          <a:p>
            <a:pPr lvl="1"/>
            <a:r>
              <a:rPr lang="en-US" dirty="0" smtClean="0"/>
              <a:t>Choose recovery master</a:t>
            </a:r>
          </a:p>
          <a:p>
            <a:pPr lvl="1"/>
            <a:r>
              <a:rPr lang="en-US" dirty="0" smtClean="0"/>
              <a:t>Backups read log info from disk</a:t>
            </a:r>
          </a:p>
          <a:p>
            <a:pPr lvl="1"/>
            <a:r>
              <a:rPr lang="en-US" dirty="0" smtClean="0"/>
              <a:t>Transfer logs to recovery master</a:t>
            </a:r>
          </a:p>
          <a:p>
            <a:pPr lvl="1"/>
            <a:r>
              <a:rPr lang="en-US" dirty="0" smtClean="0"/>
              <a:t>Recovery master replays log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bottleneck: disk bandwidth:</a:t>
            </a:r>
          </a:p>
          <a:p>
            <a:pPr lvl="1"/>
            <a:r>
              <a:rPr lang="en-US" dirty="0" smtClean="0"/>
              <a:t>64 GB / 3 backups / 100 MB/sec/disk</a:t>
            </a:r>
            <a:br>
              <a:rPr lang="en-US" dirty="0" smtClean="0"/>
            </a:br>
            <a:r>
              <a:rPr lang="en-US" dirty="0" smtClean="0"/>
              <a:t>≈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210 seconds</a:t>
            </a:r>
          </a:p>
          <a:p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more disks</a:t>
            </a:r>
            <a:r>
              <a:rPr lang="en-US" dirty="0" smtClean="0"/>
              <a:t> (more backups)</a:t>
            </a:r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A6EB875-1A3F-4778-8273-9501628D5B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Recovery, First Try</a:t>
            </a:r>
          </a:p>
        </p:txBody>
      </p:sp>
      <p:sp>
        <p:nvSpPr>
          <p:cNvPr id="2" name="Rounded Rectangle 1"/>
          <p:cNvSpPr/>
          <p:nvPr>
            <p:custDataLst>
              <p:tags r:id="rId5"/>
            </p:custDataLst>
          </p:nvPr>
        </p:nvSpPr>
        <p:spPr>
          <a:xfrm>
            <a:off x="7162800" y="2209800"/>
            <a:ext cx="609600" cy="495300"/>
          </a:xfrm>
          <a:prstGeom prst="round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6914404" y="16002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04B98"/>
                </a:solidFill>
              </a:rPr>
              <a:t>Recovery</a:t>
            </a:r>
            <a:br>
              <a:rPr lang="en-US" sz="1600" b="1" dirty="0" smtClean="0">
                <a:solidFill>
                  <a:srgbClr val="204B98"/>
                </a:solidFill>
              </a:rPr>
            </a:br>
            <a:r>
              <a:rPr lang="en-US" sz="1600" b="1" dirty="0" smtClean="0">
                <a:solidFill>
                  <a:srgbClr val="204B98"/>
                </a:solidFill>
              </a:rPr>
              <a:t>Master</a:t>
            </a:r>
            <a:endParaRPr lang="en-US" sz="1600" b="1" dirty="0">
              <a:solidFill>
                <a:srgbClr val="204B98"/>
              </a:solidFill>
            </a:endParaRPr>
          </a:p>
        </p:txBody>
      </p:sp>
      <p:grpSp>
        <p:nvGrpSpPr>
          <p:cNvPr id="14" name="Group 13"/>
          <p:cNvGrpSpPr/>
          <p:nvPr>
            <p:custDataLst>
              <p:tags r:id="rId7"/>
            </p:custDataLst>
          </p:nvPr>
        </p:nvGrpSpPr>
        <p:grpSpPr>
          <a:xfrm>
            <a:off x="6324600" y="3352800"/>
            <a:ext cx="609600" cy="936625"/>
            <a:chOff x="6553200" y="3581400"/>
            <a:chExt cx="609600" cy="936625"/>
          </a:xfrm>
        </p:grpSpPr>
        <p:grpSp>
          <p:nvGrpSpPr>
            <p:cNvPr id="225319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22532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25324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6958935" y="43434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C00"/>
                </a:solidFill>
              </a:rPr>
              <a:t>Backups</a:t>
            </a:r>
            <a:endParaRPr lang="en-US" sz="1600" b="1" dirty="0">
              <a:solidFill>
                <a:srgbClr val="006C00"/>
              </a:solidFill>
            </a:endParaRPr>
          </a:p>
        </p:txBody>
      </p:sp>
      <p:sp>
        <p:nvSpPr>
          <p:cNvPr id="11" name="Freeform 10"/>
          <p:cNvSpPr/>
          <p:nvPr>
            <p:custDataLst>
              <p:tags r:id="rId9"/>
            </p:custDataLst>
          </p:nvPr>
        </p:nvSpPr>
        <p:spPr>
          <a:xfrm>
            <a:off x="6629401" y="2705100"/>
            <a:ext cx="702590" cy="647700"/>
          </a:xfrm>
          <a:custGeom>
            <a:avLst/>
            <a:gdLst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395207"/>
              <a:gd name="connsiteY0" fmla="*/ 643180 h 643180"/>
              <a:gd name="connsiteX1" fmla="*/ 395207 w 395207"/>
              <a:gd name="connsiteY1" fmla="*/ 0 h 643180"/>
              <a:gd name="connsiteX0" fmla="*/ 0 w 395207"/>
              <a:gd name="connsiteY0" fmla="*/ 643180 h 643180"/>
              <a:gd name="connsiteX1" fmla="*/ 395207 w 395207"/>
              <a:gd name="connsiteY1" fmla="*/ 0 h 6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07" h="643180">
                <a:moveTo>
                  <a:pt x="0" y="643180"/>
                </a:moveTo>
                <a:cubicBezTo>
                  <a:pt x="1937" y="136901"/>
                  <a:pt x="391333" y="397790"/>
                  <a:pt x="395207" y="0"/>
                </a:cubicBezTo>
              </a:path>
            </a:pathLst>
          </a:custGeom>
          <a:ln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>
            <p:custDataLst>
              <p:tags r:id="rId10"/>
            </p:custDataLst>
          </p:nvPr>
        </p:nvSpPr>
        <p:spPr>
          <a:xfrm flipH="1">
            <a:off x="7605792" y="2705100"/>
            <a:ext cx="700007" cy="647700"/>
          </a:xfrm>
          <a:custGeom>
            <a:avLst/>
            <a:gdLst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402956"/>
              <a:gd name="connsiteY0" fmla="*/ 619933 h 619933"/>
              <a:gd name="connsiteX1" fmla="*/ 402956 w 402956"/>
              <a:gd name="connsiteY1" fmla="*/ 0 h 619933"/>
              <a:gd name="connsiteX0" fmla="*/ 0 w 395207"/>
              <a:gd name="connsiteY0" fmla="*/ 643180 h 643180"/>
              <a:gd name="connsiteX1" fmla="*/ 395207 w 395207"/>
              <a:gd name="connsiteY1" fmla="*/ 0 h 643180"/>
              <a:gd name="connsiteX0" fmla="*/ 0 w 395207"/>
              <a:gd name="connsiteY0" fmla="*/ 643180 h 643180"/>
              <a:gd name="connsiteX1" fmla="*/ 395207 w 395207"/>
              <a:gd name="connsiteY1" fmla="*/ 0 h 6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07" h="643180">
                <a:moveTo>
                  <a:pt x="0" y="643180"/>
                </a:moveTo>
                <a:cubicBezTo>
                  <a:pt x="1937" y="136901"/>
                  <a:pt x="391333" y="397790"/>
                  <a:pt x="395207" y="0"/>
                </a:cubicBezTo>
              </a:path>
            </a:pathLst>
          </a:custGeom>
          <a:ln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>
            <p:custDataLst>
              <p:tags r:id="rId11"/>
            </p:custDataLst>
          </p:nvPr>
        </p:nvGrpSpPr>
        <p:grpSpPr>
          <a:xfrm>
            <a:off x="7162800" y="3352800"/>
            <a:ext cx="609600" cy="936625"/>
            <a:chOff x="6553200" y="3581400"/>
            <a:chExt cx="609600" cy="936625"/>
          </a:xfrm>
        </p:grpSpPr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9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93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>
            <p:custDataLst>
              <p:tags r:id="rId12"/>
            </p:custDataLst>
          </p:nvPr>
        </p:nvGrpSpPr>
        <p:grpSpPr>
          <a:xfrm>
            <a:off x="8001000" y="3352800"/>
            <a:ext cx="609600" cy="936625"/>
            <a:chOff x="6553200" y="3581400"/>
            <a:chExt cx="609600" cy="936625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6629400" y="4191000"/>
              <a:ext cx="457200" cy="327025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553200" y="3581400"/>
              <a:ext cx="609600" cy="457200"/>
            </a:xfrm>
            <a:prstGeom prst="roundRect">
              <a:avLst/>
            </a:prstGeom>
            <a:solidFill>
              <a:srgbClr val="C9F7C9"/>
            </a:solidFill>
            <a:ln w="12700">
              <a:solidFill>
                <a:srgbClr val="15A71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>
              <a:off x="6705600" y="3995603"/>
              <a:ext cx="304800" cy="276225"/>
            </a:xfrm>
            <a:prstGeom prst="upArrow">
              <a:avLst>
                <a:gd name="adj1" fmla="val 50000"/>
                <a:gd name="adj2" fmla="val 58046"/>
              </a:avLst>
            </a:prstGeom>
            <a:solidFill>
              <a:srgbClr val="F4DEC8"/>
            </a:solidFill>
            <a:ln w="12700" algn="ctr">
              <a:solidFill>
                <a:srgbClr val="90561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>
            <a:stCxn id="92" idx="0"/>
            <a:endCxn id="2" idx="2"/>
          </p:cNvCxnSpPr>
          <p:nvPr>
            <p:custDataLst>
              <p:tags r:id="rId13"/>
            </p:custDataLst>
          </p:nvPr>
        </p:nvCxnSpPr>
        <p:spPr>
          <a:xfrm flipV="1">
            <a:off x="7467600" y="2705100"/>
            <a:ext cx="0" cy="647700"/>
          </a:xfrm>
          <a:prstGeom prst="line">
            <a:avLst/>
          </a:prstGeom>
          <a:ln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63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6"/>
    </mc:Choice>
    <mc:Fallback xmlns="">
      <p:transition spd="slow" advTm="495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v2xRhvXlfFKw8DXqsSA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KiLOl7XdAOn3pbBSC8gJ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9ga1Gy4P9Wnwor4AKxd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O9fnmGwvldXKrwsSdY7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T6n1gZm4QILgr0Licoj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yE0y8RjfvGIFf80kqw8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Yb4r6ULJfxyKyI1HRvL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xMKDiSYMukMjFPuGLp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6vAhiIFDvL1TDiGtBTL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Xe3cdbKl6rDmFf21zf6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hMbcZhNA0Y8Ryle6vuT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CepTwGXFRPXU8OkMlnQw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WfNur3drpDlGEbToaLV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0cOosSs2GV0PtWkXdcE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khUucxGHG1A2sCxoaVuF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ZwsH48HYj9zJtHhjGNIJ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JkuFw98tU5L5N1kDy0du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va9TU1AyVbvA33SIT9f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aWUmeppXzaOjJ9DiJWT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7E12YW19i2TW0dYxMb9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vgQYPPQV5lxdL1Tdgasq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0WkGyeb7n7nL2hGfNEOy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NGJ7Mix66V4XndvGRez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SRO1MukL2OfYmv0QFU0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TeDnVD0oyp61ppUb3IDZ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1yu1ddnVQ1aKTO3NfuokZ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LJjI5ApigMhnOflcqsW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qN9qkbaI9ibMThIgRqJ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ECoJczLG1atZjwyEge8y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b2m3taAvGS0j8w1AYAX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iTYcHdauQdtGqlm95B6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Z0n2DFgxAaHbJt4hsnkb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Ps5GePvmmLwIUYOFzuej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YfBT4O8IbiycaVWWrq2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HJwpYeYuNKj9nWGqhJ7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E1z6sNNQWI9wtQ4lLGd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9HNTIC3Ohov2AzkXlkU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3Er5S6Fl0amqRRiz4aM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0rfu0NkTIfSkD8rDKX9V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73Fzp5HDuFDHE3eRrRca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FaIsEMfKycnhD0Qo5R0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xxda7rqPZwoGL5My9yDY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WmvrMmRhUfTyCaeuEOj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TXeKBxIsusqSAREGE4X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NctBjETPEYs5txc2Kkz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qGPnnj61Pkn8a5umv6N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8KAmPY9fKvfJa2g0d4yF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puo7uCjD89om4J1XOUF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QJnaLK7uT4CGk5YIuxV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kNXxYgfE0oetEFKjQzv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JnpWY6q8t5zJozceMQff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sQqjYaGmBJR13A82h8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TVga7BNEo0fwVyvF8fr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SnvC6Jz61cijXv2N35z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LxEzwB0YqOE32TFvv35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dBA0Dlcmxxv1BXXwdX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Ec84afDh1L8biPzAQEo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FUs87yzvR3RJk3YwYFM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x0hHxYP7aWgKVGxudEM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aSDUxHZrgHcymrQp0AF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sz7iYts8her5Qp4Dr87J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xnk6ENDcmVzfp3MfJwZ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6hAqlm9xC8eT2KYSPEu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vB00RbpAKy9zh2vdsh2P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0v12hQHkDj5zLZqkvX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KstVnBcc32e5AvZOUy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uHhvM7L4Hg2kKzzmt58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MfMAWUd0P3vV1Dfi9Rnx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lGpVlG3z8XLUYLDRP4q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2fKpfx4NhtzrmA5RM5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yQBNICg30hHnEaaVqvvk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lwp2MXilWePXGUOsPsx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JYWVHQEvBNogu4oFPiK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yGtf6YG3NrP3Mq5QgsG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yqpK39CetOWgqgsrJGPy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qrhYzZ2iYTQv83QmUwr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6wZPoPI0C42AZYs5ACb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CQppvkvU1JyrqmDOhed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ZYNENUf99ezGpTiziJ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pV7oAmLi7q0pkLZJBdz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tx3SUPWOnLb364HZemfj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AADH6Q1YCSLDrAkIsVm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6b9Zyn3x7O1au2J0GbjZ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dhEU1BZdIXPQWtecJ5Np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jhtC7EvTjWEAmnl2bOpYp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NBERtgcgvC5TZbiUXuj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gz6T9xhoqK8tF0tN1D7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htlRSTru5MMCk4KA6EZ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Lwwhr9sGgl1jiDxiEn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FmOVkyuxpnGbfNNh6jL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G2Go2qwtG2LWIPlBsi2p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B1L73OZCafGoPtB2719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xlVHW3UETfQfrEDUnIt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gj0RZpa0fIMBupclRWH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xA2XpcErjB815BH53vt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7sPadH2Qxlk9PLpO20Yl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ssjBDLSc3sqq7cNcuCA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SgQhg0uvxcIgnHT6o4E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olhCfOtJdDWEA3LlvSHy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HRP5iodv76xaSuZEKG1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mlem0AyDuhFUjrQSzHEB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kJ7Ql3zMqHN9DqMav5wH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6paglQ71x5fCx6Ys29V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nJQzSAbWihzuCHF4HJEp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T1TGc22mLa9g2rpMYxP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22tgNXscGgFGPPGbo8U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lmFdFVL7zATUZRcVf4Uz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AmBA5M8HGRtCH6Aziwry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MVPOYsTP1WVrMjC4PYY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rm96kGMn7UdvzGLgNGO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HfkhXdGsANbJtsFS7c3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G5UsK6NzYzADbGzU118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ZeDvM1DKffan0tHYxUZ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dgJVjyai42cUFUL3JyH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jPciBVyBNbIG13x1U7hh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xzNK63tvW9GOWTI1WfK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cZSIwHDAn3FbiDvQOu8h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0d7DiTa2whSwmNSowL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9LA4w6rfkXLCZEBTpKp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iMhHYpXmqTNn4l2em4A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OdNDm6Wp5LsONP71h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OBAfRanlKfqn1xSKCkZj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ijTdqxWzZYnTUdDyMb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vktmreJ41isalZIuNx0K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k4MgWnoXYeUqihmDKQp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08CE64xNAmIsYOraAyb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ZuUmc9rSbuzS4EDihkp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HQixbAfQZerR88JKSomH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S6JMwihQCPurM43EXRC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rcvvywr1OWmtXcOo3Xz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nHmFGequ4PKwFwh0JKo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4i6RPyNFMlJPPO9TPdAj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Irwh72eOJ1BPC3yPoSHp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NQGtRPVb0HFxzFkyqKq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KWqnaB9KC3jAIj2pzo1b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dZb6k0PICsukDGAEboSy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a5tTuQrWY4M4CHhLvUli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2f1EXMz253IjO6CrvZg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yz4TmqSXcHPY2dSPSEmV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miSb84pm1nHCHsA4p99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0uP3oyG6BkyqPcL0bhOyP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hqwpfOfdLSRmO28JvJg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cRgO3eRly0k1yDS9qhm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XPXX3yiPzfp7dF9qL1l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2MuuRmiY3VmETqR5aj2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VQ7Hg36sK8m5AwV437Uh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CqpcZ0wlLme6NatyGWx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LzLJyGQ1nApYa34EmhsI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pMCGBBC5bQR8FQrgrPv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HP0qt1Af7ujL9Y6S4eoh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61ned5QDdp1M5NGa8AvV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vGYXe7Qq9fULVTsihIlqV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GF19TRxWoW2jZXEIYE0K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nLtCyX5sN66VjUnJSiX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5FGL5wZtlwaZhgFgiAQ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aDvOkEWQgRuSkG0Hhk2Gz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QKhprnXCJQcR1Aftl5D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Ta1AX0H2hIFaSxuYFVmY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frtIqO2Iw8IdnJsCzF0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j7JRZG8gOYosfDNUKCl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nYZApSM9u14x8ZGIKfX7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d3EKleLHNN2MFNWNRysj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LkD63B0meJrasC7lbLH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WuASkuIitPaDik6ebaH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eUZEwo6OWF4WyWMN73t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HET8vZBvVztRdD2Ddrr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rRTPyJFMUJ09clLoS6d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eCJvuulTgWcwZmpQBIu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tHI8LuQ2j94Ec1eGqSP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Q4qGSOykQzjXoc6pXbW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5y8J9cFlBBPJQEI4B1tY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fC1z1UEcMjZYSy8FmEv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7FmsHSzUosyBcT68DEq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qRFQwtm7jNvD7XF6k15h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nFE1wI051i4fvMQm5y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VqxbnvYFP3YLdkYsYV3Yh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HfmRAM8fJcp4LfnB1V9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6XN8a4Fc0ijCQfyqyb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TIvkOAMODu5FwFGWTsh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uXaSnYsAaDR1mzEeugtY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VpO2oUfADRRlauwwE7TS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lrNSwj57DaFPP6Q8GcdC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GxvUi9Ya6eISiIXCx1B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I8Uid7fuMKXsowXSCIek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2UCojPpNji52paHAhj7i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Iv5C8yHt6mxdmcJFPe6C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8cWiqwKBWgIpgEVhBeQ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lLQU6uGT4gR0mTGQ8aIv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vXW4JyCRLH7xRbrwqfU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FuBT3uuUGbMHI0Z9GK6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ygi2BL6Ge5a4fSY1L8gc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SO1uoCJsAn54oFMHXRL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gPkqMf0pfcoEkTdNH1Aih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4ZiTuUxBxnrgb9zG5a8H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T9BhJjkbhgfcdg1KbW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zN0fIARVpAbpxpJTCNhc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0WXlq4pXLDcVjmA21Is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3MFRhRy8NfkpM3imaNv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cB5niAMyKWilTaFyMyoC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KPRua7g9dFJWhPU8AQPs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rjQKaFP1RyWE30JVxikJ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Iv5C8yHt6mxdmcJFPe6C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8cWiqwKBWgIpgEVhBe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lLQU6uGT4gR0mTGQ8aIv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vXW4JyCRLH7xRbrwqfU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ygi2BL6Ge5a4fSY1L8gc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SO1uoCJsAn54oFMHXRL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xJy1LxwpBNHbT3u2WmkU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iTqOKPawbfvAfIhVjYRx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nUGzcd5hrqgMg8lILzqh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otfkFq0VhJ2svv8aDXr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TOWFWJMwJ8WX3h2ijP5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H7plFQWDMgfsf1WbWw2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fhcb3T1MxrPF3UwaJp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cctSqUi5K2fGwyIBQSEj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cQ5RJqMGtC93msWOLRyF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L4XZqKdO7zTwq1NvI5fk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eFqotwTbkZWbSFscMcw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m2R32qAPydZOfjF4zrA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S0hCQqWTY7hBjoxpttAv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c4q8wID4dwquaRMpzaSF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H5XrSeYuEaAF3SHXj2jU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PmT2c2KyoIycKmyk2x7H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5LrWIH6PQXe093Xed2q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0VbI19Iftdahg7Agj2ry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3wR1uO6ZoZpXmR1ZRZQC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g17fI3M80TEGLj07TyjV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Ekx8XXIIetZTWsakuYiKj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fhcb3T1MxrPF3UwaJp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nfhtZqnCVEeUbdeCmmBr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WLYVNLMd1TNk2rzRJ9o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f5vPVjaj4oskz63z1lcb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flx4h8zBWD9Pke8B99QC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mKDjvL7YMVtwMMIEMDyp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xVYMYioa4B9oYMrXDOtY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lOsmTvmc4aTldHlJMOzC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nnNVdP0JWZajzajCpTN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92PAp0fHegXlvSpXPt2H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16bglkqSj0MM5x5z6PuJ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SHRtOa83sADKVtZlUa4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neAa93vJ8fFKa8JVc5zb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X6Je3rBfGcLAsECquRe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82boAPj5CWjeW1ra6X4z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CjIIQMBQ2RxzYG3FQMW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gdHBZkLhEP5ZqSGSYwu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Gn2K6r6iDHyN2u1fNh4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uDyJBU1Eodmtq4yXixbk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aU7bp9pFPYlnTamtd6Ih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x8M79srIoqnoeaiJ43b2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IKWWXuySDsfGkCTD04xI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5biRBYYZNYnZwPdd51a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ScWHHz3JBRv5xElL85F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BzquKiR1RYNHKDg9199X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sNwPzGZoxHC5BngcOLS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WusgRxRy8fLhS4nSnmN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vuO62y4uD5WkFLD6SA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iPUIvY4wK9ge7DXUIa2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5E1TTOln5XmVvHVRb1k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PmfDfT3Hxy6cJfHC5gam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uYgbYYNp6OVPxkyedka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rCPcQIJcH8eYT3tVs8u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7p8HxNfLXDoGz2tebYqAC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jk63pMZwxaKSFO3vWpUj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3b9szY8AmYyeau0Y8hv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27q2ZPHJ2GT5mPjjHr5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eiayLAw8GSm8gQf7y6m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DpIFFBugrm9sS8Sr46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Idyt4zSZHq2xFLQ5VVEp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YNX6f71fVDGCGu6cxUn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zN5P3nDuJlV1gUTXd0oX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pls6AZbgfAzHfKvXkKX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Sb8gZRZ07o9COEDfzrk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PiXFayV3Rzowu4uYUbH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oGiUhnKqxxYj0mYsUEsCs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krDyvXhCOdJiCmmKVKWS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j9e54a4uJAWNtEbuSGc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XiDsfWLdAnzPc5zGhlpx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mZmUibeVnR0KZ56D2O9p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1m6e6i2BLTxsCfYMgpoz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0KpX7mq3l97fX0N44WS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6dxsREfxJ0ThFmlO8aFbI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lnhYYcksG4gTxSugHavC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osNWDTX0cVf7pZkwXoG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Q34lYIoJ2YlfnBE8w24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iXixAs4D0Wx78ukqS6yj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3ZflGzACvdd1vp2e0sS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pDGEGZnOywwXsAVCc8fhO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mOSIzqSgF7FBRgMxACq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5D9rigfui0adQ3dkJdz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Z6t2YukxROb9hiCJ6u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eFqotwTbkZWbSFscMcw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flvG9sN5ydd9BuFRTDKK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XJdvnOk5gmQuKwK0GX7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QRMPEWIoZ8JpYrvwLTVo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rLn3vjmurg7WTlIyanmS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A4FzlLo1RJHu85gdcV7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7E59RE5OdUIF8BK7G8Lb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3o3z24Gjs9VVW1ubTKV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MsWEt4fZfwUQAG6hB08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JcFJDve1fGLgCACnBB4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15qN5B8VUBkdIKZKrJK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rxD4DlwVToylywcShqsz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kIGpH1TacA0LTbEiiSfz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0xAgfQSdCKAL1roDwS1w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YJWQFTpJC0wV8P9fxLL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oTvYHqqdgUbPu8u4Ccki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0DAMHC6xtFmdl2kHbZjp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Jjk0Lt8z0H7HTSoVJO7J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shNrKV0lZdWpThrGQCoT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DZhx9Y7yHq9OdcIUef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u8k7Xcghc1I1UAptzePU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oHFiRIJMlPJQUY35OszC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bOeFD3TpCLtkwM9eau6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303ydRgDplXMra3SvUd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GtGpyF3LNNMtLdB5Q29Y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mKkYbiYbSODokzSNiAAD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ZYpQgq4aZ5jz7W5AuKNB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Lkyju9bdF443q1rAro2v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ALQ9uQaOtGG10ws4VwT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wii7984x7Y3ksXcLFeNb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RaaiNpyWsgDxfyQmG1JV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XG4vR9QE4cc8q8WQlFZ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AfV8F0mjiGQ08VpltNc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HUHEVixMsUO9cudixp5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k77HqQF4WpcbZaNddy6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5j4vFdpxOZFkbziQpCTk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WoSSoQ9kIF8NZ6IzWUv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ynzprBk8kWrWnGDMPynt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cnzc7QFYOplBQuiZoy0z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jgWrC37z4HAgzAwdRH6o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m2J2V95X0j4xbbPftts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W1u3ukbxGUF2NRLZdBW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G7ki1Gs4R62Z4q4Higi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BICdPbCZZV7A7pmJ3Ip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i0NAI3A8CkOoOVeuNd1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fhcb3T1MxrPF3UwaJp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NwECT3Ww6LGpxivRwf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YMjpxdtzzYugvd30IeL7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AhD890FaWNCSh3WqPyN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BfC6T6LvPdJHZ8aGa5zs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Y3ZtgByQHyA4Fow37zo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Ovhr5Xa2lBNohJnT1xVy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ZhK6ipGoe3FwqqpcK5pZ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TPKPo8el2ph34ojab3U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ZTP7GtYMqdKSDcvrbbHi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kRvBgNJ7z6fBnVls1y9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CZPkNfWzxWiOE95x1OdV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ZhK6ipGoe3FwqqpcK5pZ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TPKPo8el2ph34ojab3UO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kRvBgNJ7z6fBnVls1y9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3LTWXJ0TbMC3IvuZTgq7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ZhK6ipGoe3FwqqpcK5pZ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TPKPo8el2ph34ojab3UO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kRvBgNJ7z6fBnVls1y9T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r1JlsKwT1nYEYdOdH83Ez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SyOZYKKuH1ayJInHu80d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IR48p8Soroaxvx9H3bC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nzPudwZwWULf0toC7L9Y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f34sEhWy0n0v7nk64pfp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06g4hyChktBOqPrDSLy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FiGxqZtWzWauujVUlpV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LfwFjr3RXQ17L9bxYyw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jQZUjcQNyCMyU39S7xq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9mJ9JmnQo0hyWGGp8Q0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kde8o6rZ1SAdHDa9suqI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m6sbIoz5sNK1vUBXgpp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PfL9dCxdkfm41hjGue1V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XJZ2eZovIzayWS1WUJA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pWCFeRw9jOOQont8upbz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zsz2A1mFOwCPj2qyKwZz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2mjrZjcMPCZNC4XRL6zo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cQzb48PZkGflUTop1BW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1c8x7cvd9B2vasROf3XP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yh94tl5YrR07Pn2w1Cu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ipJVxdmS8GMIDRn2J97b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NVg1ZoeV7EgePlbujrTo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H4tM3uGyhspYJzeOw8Xt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IR48p8Soroaxvx9H3bC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nzPudwZwWULf0toC7L9Y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f34sEhWy0n0v7nk64pfp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JS7Ram7Hbpz4dx7QlsM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pBZ4JqQSr9RnnoXqnfaD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FiGxqZtWzWauujVUlpV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LfwFjr3RXQ17L9bxYyw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jQZUjcQNyCMyU39S7xq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9mJ9JmnQo0hyWGGp8Q0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kde8o6rZ1SAdHDa9suq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cFH6nOEMcAn6xGGqy2x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m6sbIoz5sNK1vUBXgpp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XJZ2eZovIzayWS1WUJA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pWCFeRw9jOOQont8upbz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zsz2A1mFOwCPj2qyKwZz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2mjrZjcMPCZNC4XRL6zo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cQzb48PZkGflUTop1BW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1c8x7cvd9B2vasROf3XP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yh94tl5YrR07Pn2w1Cu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ipJVxdmS8GMIDRn2J97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E2xKsGITY21LSO5W6SUv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Yp2JEiDRrdxPVg90WZpG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IR48p8Soroaxvx9H3bC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nzPudwZwWULf0toC7L9Y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S9tVrhV4pHZEyZjrBiHj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fmBUv1p6gHy6svR5DGRi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v2DtLI2klbMVYKlxOSCz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k7Ja8ZTlZlt7TGh3rDQN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FiGxqZtWzWauujVUlpV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LfwFjr3RXQ17L9bxYyw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BD1x85zUWWYi0FzDlY3i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jQZUjcQNyCMyU39S7xq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9mJ9JmnQo0hyWGGp8Q0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kde8o6rZ1SAdHDa9suqI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m6sbIoz5sNK1vUBXgpp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XJZ2eZovIzayWS1WUJAs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pWCFeRw9jOOQont8upbz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zsz2A1mFOwCPj2qyKwZz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VITDGclfyAsbHwJBz2r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rQRFfKrYJVZJb1hviH0K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FIYLkQ4Nlkpvg2L1WA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i4ASqStcSo4Y0kVJAFh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5MOSlCWFQrCPrUIVyCk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IRDlradFVXxFFX5ju0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x2CG5O4TTYjkO2m6UjeI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bYlJDrHyBKsqaO0Fml9M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cYlIj3KK0rDyb8GuqAUV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jFKeKgKpVc18w0pBw02B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2Y2dzB7uxPSUQzWGdTf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IR48p8Soroaxvx9H3bC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nzPudwZwWULf0toC7L9Y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9Zp9j0PsXwDmbUYIQECV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cQ9JTV4x6sjdmCtOV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NzNpntwWsYcfyfJfKXYh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PgVryiBtLZeP9LKM7u1J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ekRVIczGlMUrREllaDc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SnRx6fWSzK3cJ0SIIuYU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FiGxqZtWzWauujVUlpV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LfwFjr3RXQ17L9bxYyw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jQZUjcQNyCMyU39S7xq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9mJ9JmnQo0hyWGGp8Q0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kde8o6rZ1SAdHDa9suqI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m6sbIoz5sNK1vUBXgpp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GbeFUqqrYyg0Ze5Vfs8T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XJZ2eZovIzayWS1WUJAs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pWCFeRw9jOOQont8upbz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zsz2A1mFOwCPj2qyKwZz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wJXmk0bwzHBFsu3a6kKt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oEUktsUImtbcQ8zJUVH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B4yoExnDaVsnkjs0xJB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phhCesVewBOew97k5vqN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2yftk4qjvX6r3wZFFV2d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FlLACBVHVmzMeImL8RNc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gDVBnqOLaX32QL5Nnk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CbmtciRn5OYgTCbIz6w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JtNghUnYrk0uAiKJW0d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flXfHQ0U8SlH0ZLC44gkJ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IR48p8Soroaxvx9H3bC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nzPudwZwWULf0toC7L9Y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vtOlNCOWIN1U0uwiYUf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Me9fCOL2PCw21TNrmLVC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746AlqQvKuPDSUHJrPoO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FiGxqZtWzWauujVUlpV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LfwFjr3RXQ17L9bxYyws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jQZUjcQNyCMyU39S7xq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AQnGL68NclPz8bJBGDeB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9mJ9JmnQo0hyWGGp8Q0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kde8o6rZ1SAdHDa9suqI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m6sbIoz5sNK1vUBXgpp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XJZ2eZovIzayWS1WUJAs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pWCFeRw9jOOQont8upbz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zsz2A1mFOwCPj2qyKwZz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ShhgjUMbqBjOeHu1guR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WBPs4opXNgPncOi46VIz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j4G0fqyUXB7NlGqRQnLs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ykfqkCOocvPolnY8eCv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2oFR5a4hjPL4zxHVhiR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pptoRzXvgeQLsmG7gEdZ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dtQ015uvwZ6VQWWKeq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ZQuGIcnVI20IhLM39Zp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fpsCDf5kNBqh5PvyHmw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NDoF5MdM3UJKA5d5y8Pn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h0GWxBh2nhlaBPeYaj6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xAVCs6mQNxmz4gU1zWqM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LmrQajUZynBJFSVozY7F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JlMG1JFufsTdOzaBV2W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lnaPnqtLbhhSNA9YLL0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Qr4mdX24JVsKnr5ZDt7N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5tEtLebgdobm95bhuN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Aj450Opyrv3PTwg4ybpO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05V4I1CSx3YJ0hor7gSBZ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mhK0Tcgzj8RVVA6fAT0y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sE9Lv3lGYAen4bXqUPsX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l5HzxInItS2fMoNk6Hw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GcEDtDmq1LwjNkB6HCVCY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eml0TATm4e8ovTkNSqBU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Ot0nOI2lEms4C8ffU9dd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1sZqs8eGJh7p3yS0vLakI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9dhtS1BOmaiNJL8J82gu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183pAi69CsUvVnGMcFf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T64I7PJ8NgOMDh3xRWW4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Ybujf3bpqpFPsezP4kXN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jKBFs9qB2P6xcWgbiyi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7vndTh8P5AtALNgcOce6O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4XNvQBWEuhf05s0IJODZ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vMaKOtuhbYBDjBhpMWgt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eOGHMsKCXElGvVAxQchu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rBoX6uiqB8aB1NKJOQLJ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hYuEnTCC3l2pW4FmRwMY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4XNvQBWEuhf05s0IJODZ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vMaKOtuhbYBDjBhpMWg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rw4KhemxmI3AmTaUejTj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AgL5qDCleV2in5iPmgjx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wTTMM6oqJSJE08b03EOf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nLtCyX5sN66VjUnJSiX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zR9MsTNysbsAQgx4LoN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1rc2d3cSH2IvuNP3jOx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9s0QHlfSYuT9uCxe0j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Y6COuO2UWdp3vEfpXWrn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1RQpn4b05MRSgiK2mlRD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Bkidv5NdEVK7A9rkg4S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hekNbEYuQcXDf45RFUi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BwNFrStvsA5sqMriDbR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1RQpn4b05MRSgiK2mlRD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Bkidv5NdEVK7A9rkg4S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hekNbEYuQcXDf45RFUi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WVA5xPE9DDQxvIJEqzpj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HTxR2E28YNtV74p0yNV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hFKYFCNkM9EV9gAUh8H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5I8d8DFDajXLSwy3fhd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9gczUe6uFZS04cphhX6y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ggCrqAjvmbqWXh00bsy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hMbcZhNA0Y8Ryle6vuT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YQeuSYX5eA8xTZwJnwAB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RTPsdZiFkR8ewN8oKE6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OwMnkMpraxm4YlFqKXMy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oEsIAYMWu7624jFQFwf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wpuFcvTT33BfUecnmXU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SsPNJjU9tfyx77UBcqF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YWglLTiginzNM0TNft2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twbxW3jPdtyEuTwnx0Q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YklTIobbbHA7sKaeXfW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e8w0gRV1urUiyQb2lVD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J9ZiTKkPcWOoA2QruaF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Xon4leTp18xqZYePJUi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1XuVwcNM3PcFocBVPo6W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R92RdFrKQEeVqT9P16DY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LBMCUTwcok6hDLtlz7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</TotalTime>
  <Words>1554</Words>
  <Application>Microsoft Office PowerPoint</Application>
  <PresentationFormat>On-screen Show (4:3)</PresentationFormat>
  <Paragraphs>420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Fast Crash Recovery in RAMCloud</vt:lpstr>
      <vt:lpstr>Durability and Availability</vt:lpstr>
      <vt:lpstr>Durability and Availability</vt:lpstr>
      <vt:lpstr>Problems</vt:lpstr>
      <vt:lpstr>RAMCloud Architecture</vt:lpstr>
      <vt:lpstr>Buffered Logging</vt:lpstr>
      <vt:lpstr>Buffered Logging</vt:lpstr>
      <vt:lpstr>Master Crash Recovery</vt:lpstr>
      <vt:lpstr>Recovery, First Try</vt:lpstr>
      <vt:lpstr>Recovery, Second Try</vt:lpstr>
      <vt:lpstr>Scattered Logs</vt:lpstr>
      <vt:lpstr>Recovery, Third Try</vt:lpstr>
      <vt:lpstr>Start of Recovery</vt:lpstr>
      <vt:lpstr>Recovery</vt:lpstr>
      <vt:lpstr>Parallelism During Recovery</vt:lpstr>
      <vt:lpstr>Recovery Scalability</vt:lpstr>
      <vt:lpstr>TODO</vt:lpstr>
      <vt:lpstr>Recovering Backups</vt:lpstr>
      <vt:lpstr>Recovery Summary</vt:lpstr>
      <vt:lpstr>PowerPoint Presentation</vt:lpstr>
      <vt:lpstr>Recovery Summary</vt:lpstr>
      <vt:lpstr>Distribute Segments</vt:lpstr>
      <vt:lpstr>Random Placement</vt:lpstr>
      <vt:lpstr>Random Placement</vt:lpstr>
      <vt:lpstr>Random With Refinement</vt:lpstr>
      <vt:lpstr>Random With Refinement</vt:lpstr>
      <vt:lpstr>Random With Refinement</vt:lpstr>
      <vt:lpstr>Random With Refinement</vt:lpstr>
      <vt:lpstr>Random With Refinement</vt:lpstr>
      <vt:lpstr>Random With Refinement</vt:lpstr>
      <vt:lpstr>Random With Refinement</vt:lpstr>
      <vt:lpstr>Adjust for Disk Speeds</vt:lpstr>
      <vt:lpstr>Random With Refinement</vt:lpstr>
      <vt:lpstr>Scattering Results</vt:lpstr>
      <vt:lpstr>Detecting Incomplete Logs</vt:lpstr>
      <vt:lpstr>Log Digests</vt:lpstr>
      <vt:lpstr>Finding the Head of the Log</vt:lpstr>
      <vt:lpstr>Fast Recovery: Strawman #1</vt:lpstr>
      <vt:lpstr>Fast Recovery: Strawman #1</vt:lpstr>
      <vt:lpstr>Fast Recovery: Strawman #2</vt:lpstr>
      <vt:lpstr>Fast Recovery: Strawman #2</vt:lpstr>
      <vt:lpstr>Fast Recovery</vt:lpstr>
      <vt:lpstr>Recovery Time Variance</vt:lpstr>
      <vt:lpstr>Partitioning Recovery</vt:lpstr>
      <vt:lpstr>Message Overheads at Scale</vt:lpstr>
      <vt:lpstr>The Will &amp; Partitions</vt:lpstr>
      <vt:lpstr>The Will &amp; Partitions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Crash Recovery in RAMCloud</dc:title>
  <dc:creator>stutsman</dc:creator>
  <cp:lastModifiedBy>stutsman</cp:lastModifiedBy>
  <cp:revision>104</cp:revision>
  <cp:lastPrinted>2011-06-02T04:44:08Z</cp:lastPrinted>
  <dcterms:created xsi:type="dcterms:W3CDTF">2011-05-21T23:07:39Z</dcterms:created>
  <dcterms:modified xsi:type="dcterms:W3CDTF">2011-06-02T04:45:44Z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1mtLahi9lBEpxDob_j2-JIXz3Y4GHQfRB2BwWm9R6kzs</vt:lpwstr>
  </property>
  <property fmtid="{D5CDD505-2E9C-101B-9397-08002B2CF9AE}" pid="4" name="Google.Documents.RevisionId">
    <vt:lpwstr>07663333280731587725</vt:lpwstr>
  </property>
  <property fmtid="{D5CDD505-2E9C-101B-9397-08002B2CF9AE}" pid="5" name="Google.Documents.PreviousRevisionId">
    <vt:lpwstr>14613577353940448329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