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3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4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5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6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7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8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9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notesSlides/notesSlide10.xml" ContentType="application/vnd.openxmlformats-officedocument.presentationml.notesSlide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8.xml" ContentType="application/vnd.openxmlformats-officedocument.presentationml.notesSlide+xml"/>
  <Override PartName="/ppt/embeddings/oleObject3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notesSlides/notesSlide21.xml" ContentType="application/vnd.openxmlformats-officedocument.presentationml.notesSlide+xml"/>
  <Override PartName="/ppt/embeddings/oleObject6.bin" ContentType="application/vnd.openxmlformats-officedocument.oleObject"/>
  <Override PartName="/ppt/notesSlides/notesSlide22.xml" ContentType="application/vnd.openxmlformats-officedocument.presentationml.notesSlide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6" r:id="rId3"/>
    <p:sldId id="257" r:id="rId4"/>
    <p:sldId id="258" r:id="rId5"/>
    <p:sldId id="290" r:id="rId6"/>
    <p:sldId id="340" r:id="rId7"/>
    <p:sldId id="272" r:id="rId8"/>
    <p:sldId id="265" r:id="rId9"/>
    <p:sldId id="341" r:id="rId10"/>
    <p:sldId id="324" r:id="rId11"/>
    <p:sldId id="322" r:id="rId12"/>
    <p:sldId id="325" r:id="rId13"/>
    <p:sldId id="326" r:id="rId14"/>
    <p:sldId id="327" r:id="rId15"/>
    <p:sldId id="323" r:id="rId16"/>
    <p:sldId id="342" r:id="rId17"/>
    <p:sldId id="350" r:id="rId18"/>
    <p:sldId id="351" r:id="rId19"/>
    <p:sldId id="275" r:id="rId20"/>
    <p:sldId id="366" r:id="rId21"/>
    <p:sldId id="368" r:id="rId22"/>
    <p:sldId id="369" r:id="rId23"/>
    <p:sldId id="370" r:id="rId24"/>
    <p:sldId id="367" r:id="rId25"/>
    <p:sldId id="371" r:id="rId26"/>
    <p:sldId id="373" r:id="rId27"/>
    <p:sldId id="383" r:id="rId28"/>
    <p:sldId id="347" r:id="rId29"/>
    <p:sldId id="334" r:id="rId30"/>
    <p:sldId id="349" r:id="rId31"/>
    <p:sldId id="339" r:id="rId32"/>
    <p:sldId id="337" r:id="rId33"/>
    <p:sldId id="335" r:id="rId34"/>
    <p:sldId id="338" r:id="rId35"/>
    <p:sldId id="320" r:id="rId36"/>
    <p:sldId id="346" r:id="rId37"/>
    <p:sldId id="308" r:id="rId38"/>
    <p:sldId id="310" r:id="rId39"/>
    <p:sldId id="311" r:id="rId40"/>
    <p:sldId id="317" r:id="rId41"/>
    <p:sldId id="375" r:id="rId42"/>
    <p:sldId id="312" r:id="rId43"/>
    <p:sldId id="309" r:id="rId44"/>
    <p:sldId id="343" r:id="rId45"/>
    <p:sldId id="328" r:id="rId46"/>
    <p:sldId id="329" r:id="rId47"/>
    <p:sldId id="348" r:id="rId48"/>
    <p:sldId id="330" r:id="rId49"/>
    <p:sldId id="319" r:id="rId50"/>
    <p:sldId id="33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BDBDC258-DBCF-4991-8730-1C39882415B3}">
          <p14:sldIdLst>
            <p14:sldId id="256"/>
            <p14:sldId id="266"/>
            <p14:sldId id="257"/>
            <p14:sldId id="258"/>
            <p14:sldId id="290"/>
            <p14:sldId id="340"/>
            <p14:sldId id="272"/>
            <p14:sldId id="265"/>
          </p14:sldIdLst>
        </p14:section>
        <p14:section name="Motivation" id="{6BE51968-7FEB-FB42-A431-5376D74A7E58}">
          <p14:sldIdLst>
            <p14:sldId id="341"/>
            <p14:sldId id="324"/>
            <p14:sldId id="322"/>
            <p14:sldId id="325"/>
            <p14:sldId id="326"/>
            <p14:sldId id="327"/>
            <p14:sldId id="323"/>
          </p14:sldIdLst>
        </p14:section>
        <p14:section name="Contributions" id="{DD53C468-CD24-441B-9211-8E058A541191}">
          <p14:sldIdLst>
            <p14:sldId id="342"/>
            <p14:sldId id="350"/>
            <p14:sldId id="351"/>
            <p14:sldId id="275"/>
            <p14:sldId id="366"/>
            <p14:sldId id="368"/>
            <p14:sldId id="369"/>
            <p14:sldId id="370"/>
            <p14:sldId id="367"/>
            <p14:sldId id="371"/>
            <p14:sldId id="373"/>
            <p14:sldId id="383"/>
          </p14:sldIdLst>
        </p14:section>
        <p14:section name="Evaluation" id="{CDD30C46-F920-1745-987F-39D5EFD942A7}">
          <p14:sldIdLst>
            <p14:sldId id="347"/>
            <p14:sldId id="334"/>
            <p14:sldId id="349"/>
            <p14:sldId id="339"/>
            <p14:sldId id="337"/>
            <p14:sldId id="335"/>
            <p14:sldId id="338"/>
            <p14:sldId id="320"/>
          </p14:sldIdLst>
        </p14:section>
        <p14:section name="Cost-Benefit" id="{20B794EB-DB04-1C46-A183-E0DC19EDFD10}">
          <p14:sldIdLst>
            <p14:sldId id="346"/>
            <p14:sldId id="308"/>
            <p14:sldId id="310"/>
            <p14:sldId id="311"/>
            <p14:sldId id="317"/>
            <p14:sldId id="375"/>
            <p14:sldId id="312"/>
            <p14:sldId id="309"/>
          </p14:sldIdLst>
        </p14:section>
        <p14:section name="Conclusion" id="{61804A39-B0CC-4F85-BAD5-FE072D0A0FFE}">
          <p14:sldIdLst>
            <p14:sldId id="343"/>
            <p14:sldId id="328"/>
            <p14:sldId id="329"/>
            <p14:sldId id="348"/>
            <p14:sldId id="330"/>
            <p14:sldId id="319"/>
            <p14:sldId id="33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1" autoAdjust="0"/>
    <p:restoredTop sz="88285" autoAdjust="0"/>
  </p:normalViewPr>
  <p:slideViewPr>
    <p:cSldViewPr>
      <p:cViewPr>
        <p:scale>
          <a:sx n="125" d="100"/>
          <a:sy n="125" d="100"/>
        </p:scale>
        <p:origin x="-1680" y="-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15083-383E-42F8-96FD-5E952482B571}" type="datetimeFigureOut">
              <a:rPr lang="en-US" smtClean="0"/>
              <a:t>13-12-12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D775C-29D4-4D3D-9C55-4BA7E3A7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02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9D4A0-389F-41E5-8D1A-A636EC07914D}" type="datetimeFigureOut">
              <a:rPr lang="en-US" smtClean="0"/>
              <a:t>13-12-12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856AA-987D-42F4-8B85-003E7CE1F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7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r>
              <a:rPr lang="en-US" baseline="0" dirty="0" smtClean="0"/>
              <a:t> management is difficult b/c we need to:</a:t>
            </a:r>
            <a:endParaRPr lang="en-US" dirty="0" smtClean="0"/>
          </a:p>
          <a:p>
            <a:r>
              <a:rPr lang="en-US" baseline="0" dirty="0" smtClean="0"/>
              <a:t>   M</a:t>
            </a:r>
            <a:r>
              <a:rPr lang="en-US" dirty="0" smtClean="0"/>
              <a:t>aintain high</a:t>
            </a:r>
            <a:r>
              <a:rPr lang="en-US" baseline="0" dirty="0" smtClean="0"/>
              <a:t> performance, consistency, durability,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while making good use of the resources (want to achieve reasonable </a:t>
            </a:r>
            <a:r>
              <a:rPr lang="en-US" baseline="0" dirty="0" err="1" smtClean="0"/>
              <a:t>utilisation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36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MMU issues: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80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GIVE PRO BEFORE CON – I.e. you can</a:t>
            </a:r>
            <a:r>
              <a:rPr lang="en-US" b="1" baseline="0" dirty="0" smtClean="0"/>
              <a:t> run at 70,80,90% </a:t>
            </a:r>
            <a:r>
              <a:rPr lang="en-US" b="1" baseline="0" dirty="0" err="1" smtClean="0"/>
              <a:t>util</a:t>
            </a:r>
            <a:r>
              <a:rPr lang="en-US" b="1" baseline="0" dirty="0" smtClean="0"/>
              <a:t> with some sacrifice in performance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err="1" smtClean="0"/>
              <a:t>Zipfian</a:t>
            </a:r>
            <a:r>
              <a:rPr lang="en-US" dirty="0" smtClean="0"/>
              <a:t>: 90% of writes to 15% of data</a:t>
            </a:r>
            <a:r>
              <a:rPr lang="en-US" baseline="0" dirty="0" smtClean="0"/>
              <a:t> (from </a:t>
            </a:r>
            <a:r>
              <a:rPr lang="en-US" baseline="0" dirty="0" err="1" smtClean="0"/>
              <a:t>Berk’s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memcached</a:t>
            </a:r>
            <a:r>
              <a:rPr lang="en-US" baseline="0" dirty="0" smtClean="0"/>
              <a:t> work)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Two-level uniform sometimes faster (esp. 10KB case) because it makes compaction more efficient?!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35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Zipfian</a:t>
            </a:r>
            <a:r>
              <a:rPr lang="en-US" dirty="0" smtClean="0"/>
              <a:t>: 90% of writes to 15% of data</a:t>
            </a:r>
            <a:r>
              <a:rPr lang="en-US" baseline="0" dirty="0" smtClean="0"/>
              <a:t> (from </a:t>
            </a:r>
            <a:r>
              <a:rPr lang="en-US" baseline="0" dirty="0" err="1" smtClean="0"/>
              <a:t>Berk’s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memcached</a:t>
            </a:r>
            <a:r>
              <a:rPr lang="en-US" baseline="0" dirty="0" smtClean="0"/>
              <a:t> work)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Two-level uniform sometimes faster (esp. 10KB case) because it makes compaction more efficient?!</a:t>
            </a:r>
          </a:p>
          <a:p>
            <a:r>
              <a:rPr lang="en-US" baseline="0" dirty="0" smtClean="0"/>
              <a:t>  Probably has to do with the upper right plot (overhead under uniform access pattern): at low </a:t>
            </a:r>
            <a:r>
              <a:rPr lang="en-US" baseline="0" dirty="0" err="1" smtClean="0"/>
              <a:t>util</a:t>
            </a:r>
            <a:r>
              <a:rPr lang="en-US" baseline="0" dirty="0" smtClean="0"/>
              <a:t>, uniform is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35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 A POINT AND EXPLAIN!!!</a:t>
            </a:r>
          </a:p>
          <a:p>
            <a:endParaRPr lang="en-US" dirty="0" smtClean="0"/>
          </a:p>
          <a:p>
            <a:r>
              <a:rPr lang="en-US" dirty="0" smtClean="0"/>
              <a:t>14.2/10 ~= 70%</a:t>
            </a:r>
          </a:p>
          <a:p>
            <a:r>
              <a:rPr lang="en-US" dirty="0" smtClean="0"/>
              <a:t>12.5/10</a:t>
            </a:r>
            <a:r>
              <a:rPr lang="en-US" baseline="0" dirty="0" smtClean="0"/>
              <a:t> ~= 80%</a:t>
            </a:r>
          </a:p>
          <a:p>
            <a:r>
              <a:rPr lang="en-US" baseline="0" dirty="0" smtClean="0"/>
              <a:t>11.1/10 ~= 90%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I used random overwrites (b/c for the other allocators it was very similar to higher</a:t>
            </a:r>
            <a:r>
              <a:rPr lang="en-US" baseline="0" dirty="0" smtClean="0"/>
              <a:t> locality)</a:t>
            </a:r>
            <a:r>
              <a:rPr lang="en-US" dirty="0" smtClean="0"/>
              <a:t>!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RAMCloud’s</a:t>
            </a:r>
            <a:r>
              <a:rPr lang="en-US" baseline="0" dirty="0" smtClean="0"/>
              <a:t> performance could be a fair bit better under realistic access patterns. Maybe I should have used </a:t>
            </a:r>
            <a:r>
              <a:rPr lang="en-US" baseline="0" dirty="0" err="1" smtClean="0"/>
              <a:t>Zipfian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70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sure to explain the plots. Especially the</a:t>
            </a:r>
            <a:r>
              <a:rPr lang="en-US" baseline="0" dirty="0" smtClean="0"/>
              <a:t> 1-cdf one. Pick a point. Explain.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explain the workload – this is single client!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Initial experiments without replication and with larger pools of backups implicate NIC / RPC handling contention and </a:t>
            </a:r>
            <a:r>
              <a:rPr lang="en-US" baseline="0" dirty="0" err="1" smtClean="0"/>
              <a:t>queueing</a:t>
            </a:r>
            <a:r>
              <a:rPr lang="en-US" baseline="0" dirty="0" smtClean="0"/>
              <a:t> delays on backups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79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10e6 total objects, </a:t>
            </a:r>
            <a:r>
              <a:rPr lang="en-US" dirty="0" err="1" smtClean="0"/>
              <a:t>objs</a:t>
            </a:r>
            <a:r>
              <a:rPr lang="en-US" dirty="0" smtClean="0"/>
              <a:t> are 1KB each, 12 storage servers, 24 clients</a:t>
            </a:r>
          </a:p>
          <a:p>
            <a:endParaRPr lang="en-US" dirty="0" smtClean="0"/>
          </a:p>
          <a:p>
            <a:r>
              <a:rPr lang="en-US" dirty="0" smtClean="0"/>
              <a:t>A: Update-heavy</a:t>
            </a:r>
          </a:p>
          <a:p>
            <a:r>
              <a:rPr lang="en-US" dirty="0" smtClean="0"/>
              <a:t>B:</a:t>
            </a:r>
            <a:r>
              <a:rPr lang="en-US" baseline="0" dirty="0" smtClean="0"/>
              <a:t> read-mostly</a:t>
            </a:r>
          </a:p>
          <a:p>
            <a:r>
              <a:rPr lang="en-US" baseline="0" dirty="0" smtClean="0"/>
              <a:t>C: read-only</a:t>
            </a:r>
          </a:p>
          <a:p>
            <a:r>
              <a:rPr lang="en-US" baseline="0" dirty="0" smtClean="0"/>
              <a:t>D: read-latest</a:t>
            </a:r>
          </a:p>
          <a:p>
            <a:r>
              <a:rPr lang="en-US" baseline="0" dirty="0" smtClean="0"/>
              <a:t>F: read-modify-write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54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Setup:</a:t>
            </a:r>
            <a:r>
              <a:rPr lang="en-US" baseline="0" dirty="0" smtClean="0"/>
              <a:t> 2GB slab/log, 8-core machine, YCSB-generated </a:t>
            </a:r>
            <a:r>
              <a:rPr lang="en-US" baseline="0" dirty="0" err="1" smtClean="0"/>
              <a:t>zipfian</a:t>
            </a:r>
            <a:r>
              <a:rPr lang="en-US" baseline="0" dirty="0" smtClean="0"/>
              <a:t> workload with 100e6 objects, 16 thread </a:t>
            </a:r>
            <a:r>
              <a:rPr lang="en-US" baseline="0" dirty="0" err="1" smtClean="0"/>
              <a:t>localhost</a:t>
            </a:r>
            <a:r>
              <a:rPr lang="en-US" baseline="0" dirty="0" smtClean="0"/>
              <a:t> client</a:t>
            </a:r>
            <a:endParaRPr lang="en-US" dirty="0" smtClean="0"/>
          </a:p>
          <a:p>
            <a:r>
              <a:rPr lang="en-US" dirty="0" smtClean="0"/>
              <a:t>- For small</a:t>
            </a:r>
            <a:r>
              <a:rPr lang="en-US" baseline="0" dirty="0" smtClean="0"/>
              <a:t> objects (fixed 25-byte value, 23-byte key), savings due to removing metadata overheads (no LRU link pointers and a few other fields)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For large objects (</a:t>
            </a:r>
            <a:r>
              <a:rPr lang="en-US" dirty="0" err="1" smtClean="0"/>
              <a:t>zipfian</a:t>
            </a:r>
            <a:r>
              <a:rPr lang="en-US" dirty="0" smtClean="0"/>
              <a:t> 0-8KB objects, 23-byte</a:t>
            </a:r>
            <a:r>
              <a:rPr lang="en-US" baseline="0" dirty="0" smtClean="0"/>
              <a:t> key)</a:t>
            </a:r>
            <a:r>
              <a:rPr lang="en-US" dirty="0" smtClean="0"/>
              <a:t>, savings due to less internal fragmentation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NO COMPACTION! MODIFIED CLEANER</a:t>
            </a:r>
            <a:r>
              <a:rPr lang="en-US" baseline="0" dirty="0" smtClean="0"/>
              <a:t> KEEPS AT MOST 75% OF SEGMENTS CLEANED (AND ONLY THE MOST RECENTLY ACCESSED 75%). Segment selection based on hit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84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voice over the intuition that if two segments of equal </a:t>
            </a:r>
            <a:r>
              <a:rPr lang="en-US" dirty="0" err="1" smtClean="0"/>
              <a:t>util</a:t>
            </a:r>
            <a:r>
              <a:rPr lang="en-US" dirty="0" smtClean="0"/>
              <a:t>%,</a:t>
            </a:r>
            <a:r>
              <a:rPr lang="en-US" baseline="0" dirty="0" smtClean="0"/>
              <a:t> choose the more stable one (one whose data is expected to stick around longest). Why? B/c if the clean the more stable one, the next time we clean we can take the less stable one, whose u has hopefully dropped more.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[[Thought: what if you do cost-benefit w/o the age. I.e., greedy, but taking into account</a:t>
            </a:r>
            <a:r>
              <a:rPr lang="en-US" baseline="0" dirty="0" smtClean="0"/>
              <a:t> the fact that you do u work to get 1-u back? In my simulator, turns out this makes no difference. I.e. it still sucks, and using age (properly) is really important.]]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29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explanation of simulator to a </a:t>
            </a:r>
            <a:r>
              <a:rPr lang="en-US" b="1" i="1" dirty="0" smtClean="0"/>
              <a:t>minimum</a:t>
            </a:r>
            <a:r>
              <a:rPr lang="en-US" b="0" i="0" dirty="0" smtClean="0"/>
              <a:t>!!</a:t>
            </a:r>
          </a:p>
          <a:p>
            <a:r>
              <a:rPr lang="en-US" b="0" i="0" dirty="0" smtClean="0"/>
              <a:t>Only</a:t>
            </a:r>
            <a:r>
              <a:rPr lang="en-US" b="0" i="0" baseline="0" dirty="0" smtClean="0"/>
              <a:t> key point here is what write cost 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61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“Quick” has two meanings: performance</a:t>
            </a:r>
            <a:r>
              <a:rPr lang="en-US" baseline="0" dirty="0" smtClean="0"/>
              <a:t> not so good, wasn’t going to be a short exercise!!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5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99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</a:t>
            </a:r>
            <a:r>
              <a:rPr lang="en-US" baseline="0" dirty="0" smtClean="0"/>
              <a:t> quickly here… This slide was taking too long!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think John</a:t>
            </a:r>
            <a:r>
              <a:rPr lang="en-US" baseline="0" dirty="0" smtClean="0"/>
              <a:t> suggested using the segment age given my age reset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64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</a:t>
            </a:r>
            <a:r>
              <a:rPr lang="en-US" baseline="0" dirty="0" smtClean="0"/>
              <a:t> our work </a:t>
            </a:r>
            <a:r>
              <a:rPr lang="en-US" b="1" baseline="0" dirty="0" smtClean="0"/>
              <a:t>differ</a:t>
            </a:r>
            <a:r>
              <a:rPr lang="en-US" b="0" baseline="0" dirty="0" smtClean="0"/>
              <a:t> from these others?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062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more concise</a:t>
            </a:r>
            <a:r>
              <a:rPr lang="en-US" baseline="0" dirty="0" smtClean="0"/>
              <a:t>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34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For</a:t>
            </a:r>
            <a:r>
              <a:rPr lang="en-US" baseline="0" dirty="0" smtClean="0"/>
              <a:t> tablet migration bullet, mention how log structure enables an easy migration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9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14488-B27D-4A6F-95E3-CB55777B75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W2 does NO deletes for</a:t>
            </a:r>
            <a:r>
              <a:rPr lang="en-US" baseline="0" dirty="0" smtClean="0"/>
              <a:t> changing workloads</a:t>
            </a:r>
            <a:r>
              <a:rPr lang="en-US" dirty="0" smtClean="0"/>
              <a:t> between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5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94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Mention that Java crashes (out</a:t>
            </a:r>
            <a:r>
              <a:rPr lang="en-US" b="1" baseline="0" dirty="0" smtClean="0"/>
              <a:t> of memory exception) if given less than 16GB total heap space.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3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Be sure to say that we don’t update in place!!!!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3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bullet</a:t>
            </a:r>
            <a:r>
              <a:rPr lang="en-US" baseline="0" dirty="0" smtClean="0"/>
              <a:t> is same as LFS, second two are new for </a:t>
            </a:r>
            <a:r>
              <a:rPr lang="en-US" baseline="0" dirty="0" err="1" smtClean="0"/>
              <a:t>RAMCloud</a:t>
            </a:r>
            <a:r>
              <a:rPr lang="en-US" baseline="0" dirty="0" smtClean="0"/>
              <a:t>, since we have multiple disks/servers (though Zebra did striping, too).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70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Paint cleaner</a:t>
            </a:r>
            <a:r>
              <a:rPr lang="en-US" baseline="0" dirty="0" smtClean="0"/>
              <a:t> </a:t>
            </a:r>
            <a:r>
              <a:rPr lang="en-US" dirty="0" smtClean="0"/>
              <a:t>I/O due to disk as</a:t>
            </a:r>
            <a:r>
              <a:rPr lang="en-US" baseline="0" dirty="0" smtClean="0"/>
              <a:t> being a parasite?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56AA-987D-42F4-8B85-003E7CE1FA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6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4" Type="http://schemas.openxmlformats.org/officeDocument/2006/relationships/tags" Target="../tags/tag62.xml"/><Relationship Id="rId5" Type="http://schemas.openxmlformats.org/officeDocument/2006/relationships/tags" Target="../tags/tag63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9.xml"/><Relationship Id="rId2" Type="http://schemas.openxmlformats.org/officeDocument/2006/relationships/tags" Target="../tags/tag6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tags" Target="../tags/tag33.xml"/><Relationship Id="rId8" Type="http://schemas.openxmlformats.org/officeDocument/2006/relationships/tags" Target="../tags/tag34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4" Type="http://schemas.openxmlformats.org/officeDocument/2006/relationships/tags" Target="../tags/tag51.xml"/><Relationship Id="rId5" Type="http://schemas.openxmlformats.org/officeDocument/2006/relationships/tags" Target="../tags/tag52.xml"/><Relationship Id="rId6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2" Type="http://schemas.openxmlformats.org/officeDocument/2006/relationships/tags" Target="../tags/tag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B67D88-4BF7-4AA2-B462-E8B20464FD45}" type="datetime1">
              <a:rPr lang="en-US" smtClean="0"/>
              <a:t>13-12-12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7B8DAB1E-F3C8-4F5B-A543-0563D814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0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DCE4B85-34F8-4970-9EED-7FCA74718584}" type="datetime1">
              <a:rPr lang="en-US" smtClean="0"/>
              <a:t>13-12-12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7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56FDADB-4861-4D62-A756-CB04DC780DD2}" type="datetime1">
              <a:rPr lang="en-US" smtClean="0"/>
              <a:t>13-12-12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A228DF5-94FD-4B5D-A568-134F3C51C820}" type="datetime1">
              <a:rPr lang="en-US" smtClean="0"/>
              <a:t>13-12-12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7B8DAB1E-F3C8-4F5B-A543-0563D814CB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C274F2-6CAE-4BDA-9586-D342FDE64BBF}" type="datetime1">
              <a:rPr lang="en-US" smtClean="0"/>
              <a:t>13-12-12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2348708-870D-428C-A0B0-F4D49E93742B}" type="datetime1">
              <a:rPr lang="en-US" smtClean="0"/>
              <a:t>13-12-12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1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E5D9255-45FE-4042-96BB-ACA7314947C6}" type="datetime1">
              <a:rPr lang="en-US" smtClean="0"/>
              <a:t>13-12-12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9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AC3ED98-9638-4068-A8F9-8B53CFBBF50E}" type="datetime1">
              <a:rPr lang="en-US" smtClean="0"/>
              <a:t>13-12-12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E90138DF-32C8-4EC4-BA8C-4C2741AD557D}" type="datetime1">
              <a:rPr lang="en-US" smtClean="0"/>
              <a:t>13-12-12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6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CBF1543-8AB5-4520-9B0B-0734468EE395}" type="datetime1">
              <a:rPr lang="en-US" smtClean="0"/>
              <a:t>13-12-12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BF2A7CF-8C8F-4A6F-951D-7514EE47C9DE}" type="datetime1">
              <a:rPr lang="en-US" smtClean="0"/>
              <a:t>13-12-12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1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1.xml"/><Relationship Id="rId14" Type="http://schemas.openxmlformats.org/officeDocument/2006/relationships/tags" Target="../tags/tag2.xml"/><Relationship Id="rId15" Type="http://schemas.openxmlformats.org/officeDocument/2006/relationships/tags" Target="../tags/tag3.xml"/><Relationship Id="rId16" Type="http://schemas.openxmlformats.org/officeDocument/2006/relationships/tags" Target="../tags/tag4.xml"/><Relationship Id="rId17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DCE3C-9FD7-402A-99D9-E21939C36651}" type="datetime1">
              <a:rPr lang="en-US" smtClean="0"/>
              <a:t>13-12-12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AB1E-F3C8-4F5B-A543-0563D814CB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5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2" Type="http://schemas.openxmlformats.org/officeDocument/2006/relationships/tags" Target="../tags/tag6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5.xml"/><Relationship Id="rId13" Type="http://schemas.openxmlformats.org/officeDocument/2006/relationships/image" Target="../media/image1.emf"/><Relationship Id="rId1" Type="http://schemas.openxmlformats.org/officeDocument/2006/relationships/tags" Target="../tags/tag144.xml"/><Relationship Id="rId2" Type="http://schemas.openxmlformats.org/officeDocument/2006/relationships/tags" Target="../tags/tag145.xml"/><Relationship Id="rId3" Type="http://schemas.openxmlformats.org/officeDocument/2006/relationships/tags" Target="../tags/tag146.xml"/><Relationship Id="rId4" Type="http://schemas.openxmlformats.org/officeDocument/2006/relationships/tags" Target="../tags/tag147.xml"/><Relationship Id="rId5" Type="http://schemas.openxmlformats.org/officeDocument/2006/relationships/tags" Target="../tags/tag148.xml"/><Relationship Id="rId6" Type="http://schemas.openxmlformats.org/officeDocument/2006/relationships/tags" Target="../tags/tag149.xml"/><Relationship Id="rId7" Type="http://schemas.openxmlformats.org/officeDocument/2006/relationships/tags" Target="../tags/tag150.xml"/><Relationship Id="rId8" Type="http://schemas.openxmlformats.org/officeDocument/2006/relationships/tags" Target="../tags/tag151.xml"/><Relationship Id="rId9" Type="http://schemas.openxmlformats.org/officeDocument/2006/relationships/tags" Target="../tags/tag152.xml"/><Relationship Id="rId10" Type="http://schemas.openxmlformats.org/officeDocument/2006/relationships/tags" Target="../tags/tag15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20" Type="http://schemas.openxmlformats.org/officeDocument/2006/relationships/slideLayout" Target="../slideLayouts/slideLayout2.xml"/><Relationship Id="rId21" Type="http://schemas.openxmlformats.org/officeDocument/2006/relationships/notesSlide" Target="../notesSlides/notesSlide6.xml"/><Relationship Id="rId22" Type="http://schemas.openxmlformats.org/officeDocument/2006/relationships/image" Target="../media/image1.emf"/><Relationship Id="rId10" Type="http://schemas.openxmlformats.org/officeDocument/2006/relationships/tags" Target="../tags/tag163.xml"/><Relationship Id="rId11" Type="http://schemas.openxmlformats.org/officeDocument/2006/relationships/tags" Target="../tags/tag164.xml"/><Relationship Id="rId12" Type="http://schemas.openxmlformats.org/officeDocument/2006/relationships/tags" Target="../tags/tag165.xml"/><Relationship Id="rId13" Type="http://schemas.openxmlformats.org/officeDocument/2006/relationships/tags" Target="../tags/tag166.xml"/><Relationship Id="rId14" Type="http://schemas.openxmlformats.org/officeDocument/2006/relationships/tags" Target="../tags/tag167.xml"/><Relationship Id="rId15" Type="http://schemas.openxmlformats.org/officeDocument/2006/relationships/tags" Target="../tags/tag168.xml"/><Relationship Id="rId16" Type="http://schemas.openxmlformats.org/officeDocument/2006/relationships/tags" Target="../tags/tag169.xml"/><Relationship Id="rId17" Type="http://schemas.openxmlformats.org/officeDocument/2006/relationships/tags" Target="../tags/tag170.xml"/><Relationship Id="rId18" Type="http://schemas.openxmlformats.org/officeDocument/2006/relationships/tags" Target="../tags/tag171.xml"/><Relationship Id="rId19" Type="http://schemas.openxmlformats.org/officeDocument/2006/relationships/tags" Target="../tags/tag172.xml"/><Relationship Id="rId1" Type="http://schemas.openxmlformats.org/officeDocument/2006/relationships/tags" Target="../tags/tag154.xml"/><Relationship Id="rId2" Type="http://schemas.openxmlformats.org/officeDocument/2006/relationships/tags" Target="../tags/tag155.xml"/><Relationship Id="rId3" Type="http://schemas.openxmlformats.org/officeDocument/2006/relationships/tags" Target="../tags/tag156.xml"/><Relationship Id="rId4" Type="http://schemas.openxmlformats.org/officeDocument/2006/relationships/tags" Target="../tags/tag157.xml"/><Relationship Id="rId5" Type="http://schemas.openxmlformats.org/officeDocument/2006/relationships/tags" Target="../tags/tag158.xml"/><Relationship Id="rId6" Type="http://schemas.openxmlformats.org/officeDocument/2006/relationships/tags" Target="../tags/tag159.xml"/><Relationship Id="rId7" Type="http://schemas.openxmlformats.org/officeDocument/2006/relationships/tags" Target="../tags/tag160.xml"/><Relationship Id="rId8" Type="http://schemas.openxmlformats.org/officeDocument/2006/relationships/tags" Target="../tags/tag16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4" Type="http://schemas.openxmlformats.org/officeDocument/2006/relationships/tags" Target="../tags/tag176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173.xml"/><Relationship Id="rId2" Type="http://schemas.openxmlformats.org/officeDocument/2006/relationships/tags" Target="../tags/tag17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20" Type="http://schemas.openxmlformats.org/officeDocument/2006/relationships/tags" Target="../tags/tag196.xml"/><Relationship Id="rId21" Type="http://schemas.openxmlformats.org/officeDocument/2006/relationships/tags" Target="../tags/tag197.xml"/><Relationship Id="rId22" Type="http://schemas.openxmlformats.org/officeDocument/2006/relationships/tags" Target="../tags/tag198.xml"/><Relationship Id="rId23" Type="http://schemas.openxmlformats.org/officeDocument/2006/relationships/tags" Target="../tags/tag199.xml"/><Relationship Id="rId24" Type="http://schemas.openxmlformats.org/officeDocument/2006/relationships/tags" Target="../tags/tag200.xml"/><Relationship Id="rId25" Type="http://schemas.openxmlformats.org/officeDocument/2006/relationships/slideLayout" Target="../slideLayouts/slideLayout2.xml"/><Relationship Id="rId10" Type="http://schemas.openxmlformats.org/officeDocument/2006/relationships/tags" Target="../tags/tag186.xml"/><Relationship Id="rId11" Type="http://schemas.openxmlformats.org/officeDocument/2006/relationships/tags" Target="../tags/tag187.xml"/><Relationship Id="rId12" Type="http://schemas.openxmlformats.org/officeDocument/2006/relationships/tags" Target="../tags/tag188.xml"/><Relationship Id="rId13" Type="http://schemas.openxmlformats.org/officeDocument/2006/relationships/tags" Target="../tags/tag189.xml"/><Relationship Id="rId14" Type="http://schemas.openxmlformats.org/officeDocument/2006/relationships/tags" Target="../tags/tag190.xml"/><Relationship Id="rId15" Type="http://schemas.openxmlformats.org/officeDocument/2006/relationships/tags" Target="../tags/tag191.xml"/><Relationship Id="rId16" Type="http://schemas.openxmlformats.org/officeDocument/2006/relationships/tags" Target="../tags/tag192.xml"/><Relationship Id="rId17" Type="http://schemas.openxmlformats.org/officeDocument/2006/relationships/tags" Target="../tags/tag193.xml"/><Relationship Id="rId18" Type="http://schemas.openxmlformats.org/officeDocument/2006/relationships/tags" Target="../tags/tag194.xml"/><Relationship Id="rId19" Type="http://schemas.openxmlformats.org/officeDocument/2006/relationships/tags" Target="../tags/tag195.xml"/><Relationship Id="rId1" Type="http://schemas.openxmlformats.org/officeDocument/2006/relationships/tags" Target="../tags/tag177.xml"/><Relationship Id="rId2" Type="http://schemas.openxmlformats.org/officeDocument/2006/relationships/tags" Target="../tags/tag178.xml"/><Relationship Id="rId3" Type="http://schemas.openxmlformats.org/officeDocument/2006/relationships/tags" Target="../tags/tag179.xml"/><Relationship Id="rId4" Type="http://schemas.openxmlformats.org/officeDocument/2006/relationships/tags" Target="../tags/tag180.xml"/><Relationship Id="rId5" Type="http://schemas.openxmlformats.org/officeDocument/2006/relationships/tags" Target="../tags/tag181.xml"/><Relationship Id="rId6" Type="http://schemas.openxmlformats.org/officeDocument/2006/relationships/tags" Target="../tags/tag182.xml"/><Relationship Id="rId7" Type="http://schemas.openxmlformats.org/officeDocument/2006/relationships/tags" Target="../tags/tag183.xml"/><Relationship Id="rId8" Type="http://schemas.openxmlformats.org/officeDocument/2006/relationships/tags" Target="../tags/tag184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tags" Target="../tags/tag211.xml"/><Relationship Id="rId12" Type="http://schemas.openxmlformats.org/officeDocument/2006/relationships/tags" Target="../tags/tag212.xml"/><Relationship Id="rId13" Type="http://schemas.openxmlformats.org/officeDocument/2006/relationships/tags" Target="../tags/tag213.xml"/><Relationship Id="rId14" Type="http://schemas.openxmlformats.org/officeDocument/2006/relationships/tags" Target="../tags/tag214.xml"/><Relationship Id="rId15" Type="http://schemas.openxmlformats.org/officeDocument/2006/relationships/tags" Target="../tags/tag215.xml"/><Relationship Id="rId16" Type="http://schemas.openxmlformats.org/officeDocument/2006/relationships/slideLayout" Target="../slideLayouts/slideLayout2.xml"/><Relationship Id="rId17" Type="http://schemas.openxmlformats.org/officeDocument/2006/relationships/notesSlide" Target="../notesSlides/notesSlide7.xml"/><Relationship Id="rId1" Type="http://schemas.openxmlformats.org/officeDocument/2006/relationships/tags" Target="../tags/tag201.xml"/><Relationship Id="rId2" Type="http://schemas.openxmlformats.org/officeDocument/2006/relationships/tags" Target="../tags/tag202.xml"/><Relationship Id="rId3" Type="http://schemas.openxmlformats.org/officeDocument/2006/relationships/tags" Target="../tags/tag203.xml"/><Relationship Id="rId4" Type="http://schemas.openxmlformats.org/officeDocument/2006/relationships/tags" Target="../tags/tag204.xml"/><Relationship Id="rId5" Type="http://schemas.openxmlformats.org/officeDocument/2006/relationships/tags" Target="../tags/tag205.xml"/><Relationship Id="rId6" Type="http://schemas.openxmlformats.org/officeDocument/2006/relationships/tags" Target="../tags/tag206.xml"/><Relationship Id="rId7" Type="http://schemas.openxmlformats.org/officeDocument/2006/relationships/tags" Target="../tags/tag207.xml"/><Relationship Id="rId8" Type="http://schemas.openxmlformats.org/officeDocument/2006/relationships/tags" Target="../tags/tag208.xml"/><Relationship Id="rId9" Type="http://schemas.openxmlformats.org/officeDocument/2006/relationships/tags" Target="../tags/tag209.xml"/><Relationship Id="rId10" Type="http://schemas.openxmlformats.org/officeDocument/2006/relationships/tags" Target="../tags/tag210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20" Type="http://schemas.openxmlformats.org/officeDocument/2006/relationships/notesSlide" Target="../notesSlides/notesSlide8.xml"/><Relationship Id="rId10" Type="http://schemas.openxmlformats.org/officeDocument/2006/relationships/tags" Target="../tags/tag225.xml"/><Relationship Id="rId11" Type="http://schemas.openxmlformats.org/officeDocument/2006/relationships/tags" Target="../tags/tag226.xml"/><Relationship Id="rId12" Type="http://schemas.openxmlformats.org/officeDocument/2006/relationships/tags" Target="../tags/tag227.xml"/><Relationship Id="rId13" Type="http://schemas.openxmlformats.org/officeDocument/2006/relationships/tags" Target="../tags/tag228.xml"/><Relationship Id="rId14" Type="http://schemas.openxmlformats.org/officeDocument/2006/relationships/tags" Target="../tags/tag229.xml"/><Relationship Id="rId15" Type="http://schemas.openxmlformats.org/officeDocument/2006/relationships/tags" Target="../tags/tag230.xml"/><Relationship Id="rId16" Type="http://schemas.openxmlformats.org/officeDocument/2006/relationships/tags" Target="../tags/tag231.xml"/><Relationship Id="rId17" Type="http://schemas.openxmlformats.org/officeDocument/2006/relationships/tags" Target="../tags/tag232.xml"/><Relationship Id="rId18" Type="http://schemas.openxmlformats.org/officeDocument/2006/relationships/tags" Target="../tags/tag233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216.xml"/><Relationship Id="rId2" Type="http://schemas.openxmlformats.org/officeDocument/2006/relationships/tags" Target="../tags/tag217.xml"/><Relationship Id="rId3" Type="http://schemas.openxmlformats.org/officeDocument/2006/relationships/tags" Target="../tags/tag218.xml"/><Relationship Id="rId4" Type="http://schemas.openxmlformats.org/officeDocument/2006/relationships/tags" Target="../tags/tag219.xml"/><Relationship Id="rId5" Type="http://schemas.openxmlformats.org/officeDocument/2006/relationships/tags" Target="../tags/tag220.xml"/><Relationship Id="rId6" Type="http://schemas.openxmlformats.org/officeDocument/2006/relationships/tags" Target="../tags/tag221.xml"/><Relationship Id="rId7" Type="http://schemas.openxmlformats.org/officeDocument/2006/relationships/tags" Target="../tags/tag222.xml"/><Relationship Id="rId8" Type="http://schemas.openxmlformats.org/officeDocument/2006/relationships/tags" Target="../tags/tag2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4" Type="http://schemas.openxmlformats.org/officeDocument/2006/relationships/tags" Target="../tags/tag7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<Relationship Id="rId1" Type="http://schemas.openxmlformats.org/officeDocument/2006/relationships/tags" Target="../tags/tag67.xml"/><Relationship Id="rId2" Type="http://schemas.openxmlformats.org/officeDocument/2006/relationships/tags" Target="../tags/tag68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246.xml"/><Relationship Id="rId14" Type="http://schemas.openxmlformats.org/officeDocument/2006/relationships/tags" Target="../tags/tag247.xml"/><Relationship Id="rId15" Type="http://schemas.openxmlformats.org/officeDocument/2006/relationships/tags" Target="../tags/tag248.xml"/><Relationship Id="rId16" Type="http://schemas.openxmlformats.org/officeDocument/2006/relationships/tags" Target="../tags/tag249.xml"/><Relationship Id="rId17" Type="http://schemas.openxmlformats.org/officeDocument/2006/relationships/tags" Target="../tags/tag250.xml"/><Relationship Id="rId18" Type="http://schemas.openxmlformats.org/officeDocument/2006/relationships/tags" Target="../tags/tag251.xml"/><Relationship Id="rId19" Type="http://schemas.openxmlformats.org/officeDocument/2006/relationships/tags" Target="../tags/tag252.xml"/><Relationship Id="rId63" Type="http://schemas.openxmlformats.org/officeDocument/2006/relationships/tags" Target="../tags/tag296.xml"/><Relationship Id="rId64" Type="http://schemas.openxmlformats.org/officeDocument/2006/relationships/tags" Target="../tags/tag297.xml"/><Relationship Id="rId65" Type="http://schemas.openxmlformats.org/officeDocument/2006/relationships/tags" Target="../tags/tag298.xml"/><Relationship Id="rId66" Type="http://schemas.openxmlformats.org/officeDocument/2006/relationships/tags" Target="../tags/tag299.xml"/><Relationship Id="rId67" Type="http://schemas.openxmlformats.org/officeDocument/2006/relationships/tags" Target="../tags/tag300.xml"/><Relationship Id="rId68" Type="http://schemas.openxmlformats.org/officeDocument/2006/relationships/tags" Target="../tags/tag301.xml"/><Relationship Id="rId69" Type="http://schemas.openxmlformats.org/officeDocument/2006/relationships/tags" Target="../tags/tag302.xml"/><Relationship Id="rId50" Type="http://schemas.openxmlformats.org/officeDocument/2006/relationships/tags" Target="../tags/tag283.xml"/><Relationship Id="rId51" Type="http://schemas.openxmlformats.org/officeDocument/2006/relationships/tags" Target="../tags/tag284.xml"/><Relationship Id="rId52" Type="http://schemas.openxmlformats.org/officeDocument/2006/relationships/tags" Target="../tags/tag285.xml"/><Relationship Id="rId53" Type="http://schemas.openxmlformats.org/officeDocument/2006/relationships/tags" Target="../tags/tag286.xml"/><Relationship Id="rId54" Type="http://schemas.openxmlformats.org/officeDocument/2006/relationships/tags" Target="../tags/tag287.xml"/><Relationship Id="rId55" Type="http://schemas.openxmlformats.org/officeDocument/2006/relationships/tags" Target="../tags/tag288.xml"/><Relationship Id="rId56" Type="http://schemas.openxmlformats.org/officeDocument/2006/relationships/tags" Target="../tags/tag289.xml"/><Relationship Id="rId57" Type="http://schemas.openxmlformats.org/officeDocument/2006/relationships/tags" Target="../tags/tag290.xml"/><Relationship Id="rId58" Type="http://schemas.openxmlformats.org/officeDocument/2006/relationships/tags" Target="../tags/tag291.xml"/><Relationship Id="rId59" Type="http://schemas.openxmlformats.org/officeDocument/2006/relationships/tags" Target="../tags/tag292.xml"/><Relationship Id="rId40" Type="http://schemas.openxmlformats.org/officeDocument/2006/relationships/tags" Target="../tags/tag273.xml"/><Relationship Id="rId41" Type="http://schemas.openxmlformats.org/officeDocument/2006/relationships/tags" Target="../tags/tag274.xml"/><Relationship Id="rId42" Type="http://schemas.openxmlformats.org/officeDocument/2006/relationships/tags" Target="../tags/tag275.xml"/><Relationship Id="rId43" Type="http://schemas.openxmlformats.org/officeDocument/2006/relationships/tags" Target="../tags/tag276.xml"/><Relationship Id="rId44" Type="http://schemas.openxmlformats.org/officeDocument/2006/relationships/tags" Target="../tags/tag277.xml"/><Relationship Id="rId45" Type="http://schemas.openxmlformats.org/officeDocument/2006/relationships/tags" Target="../tags/tag278.xml"/><Relationship Id="rId46" Type="http://schemas.openxmlformats.org/officeDocument/2006/relationships/tags" Target="../tags/tag279.xml"/><Relationship Id="rId47" Type="http://schemas.openxmlformats.org/officeDocument/2006/relationships/tags" Target="../tags/tag280.xml"/><Relationship Id="rId48" Type="http://schemas.openxmlformats.org/officeDocument/2006/relationships/tags" Target="../tags/tag281.xml"/><Relationship Id="rId49" Type="http://schemas.openxmlformats.org/officeDocument/2006/relationships/tags" Target="../tags/tag282.xml"/><Relationship Id="rId1" Type="http://schemas.openxmlformats.org/officeDocument/2006/relationships/tags" Target="../tags/tag234.xml"/><Relationship Id="rId2" Type="http://schemas.openxmlformats.org/officeDocument/2006/relationships/tags" Target="../tags/tag235.xml"/><Relationship Id="rId3" Type="http://schemas.openxmlformats.org/officeDocument/2006/relationships/tags" Target="../tags/tag236.xml"/><Relationship Id="rId4" Type="http://schemas.openxmlformats.org/officeDocument/2006/relationships/tags" Target="../tags/tag237.xml"/><Relationship Id="rId5" Type="http://schemas.openxmlformats.org/officeDocument/2006/relationships/tags" Target="../tags/tag238.xml"/><Relationship Id="rId6" Type="http://schemas.openxmlformats.org/officeDocument/2006/relationships/tags" Target="../tags/tag239.xml"/><Relationship Id="rId7" Type="http://schemas.openxmlformats.org/officeDocument/2006/relationships/tags" Target="../tags/tag240.xml"/><Relationship Id="rId8" Type="http://schemas.openxmlformats.org/officeDocument/2006/relationships/tags" Target="../tags/tag241.xml"/><Relationship Id="rId9" Type="http://schemas.openxmlformats.org/officeDocument/2006/relationships/tags" Target="../tags/tag242.xml"/><Relationship Id="rId30" Type="http://schemas.openxmlformats.org/officeDocument/2006/relationships/tags" Target="../tags/tag263.xml"/><Relationship Id="rId31" Type="http://schemas.openxmlformats.org/officeDocument/2006/relationships/tags" Target="../tags/tag264.xml"/><Relationship Id="rId32" Type="http://schemas.openxmlformats.org/officeDocument/2006/relationships/tags" Target="../tags/tag265.xml"/><Relationship Id="rId33" Type="http://schemas.openxmlformats.org/officeDocument/2006/relationships/tags" Target="../tags/tag266.xml"/><Relationship Id="rId34" Type="http://schemas.openxmlformats.org/officeDocument/2006/relationships/tags" Target="../tags/tag267.xml"/><Relationship Id="rId35" Type="http://schemas.openxmlformats.org/officeDocument/2006/relationships/tags" Target="../tags/tag268.xml"/><Relationship Id="rId36" Type="http://schemas.openxmlformats.org/officeDocument/2006/relationships/tags" Target="../tags/tag269.xml"/><Relationship Id="rId37" Type="http://schemas.openxmlformats.org/officeDocument/2006/relationships/tags" Target="../tags/tag270.xml"/><Relationship Id="rId38" Type="http://schemas.openxmlformats.org/officeDocument/2006/relationships/tags" Target="../tags/tag271.xml"/><Relationship Id="rId39" Type="http://schemas.openxmlformats.org/officeDocument/2006/relationships/tags" Target="../tags/tag272.xml"/><Relationship Id="rId70" Type="http://schemas.openxmlformats.org/officeDocument/2006/relationships/tags" Target="../tags/tag303.xml"/><Relationship Id="rId71" Type="http://schemas.openxmlformats.org/officeDocument/2006/relationships/tags" Target="../tags/tag304.xml"/><Relationship Id="rId72" Type="http://schemas.openxmlformats.org/officeDocument/2006/relationships/tags" Target="../tags/tag305.xml"/><Relationship Id="rId20" Type="http://schemas.openxmlformats.org/officeDocument/2006/relationships/tags" Target="../tags/tag253.xml"/><Relationship Id="rId21" Type="http://schemas.openxmlformats.org/officeDocument/2006/relationships/tags" Target="../tags/tag254.xml"/><Relationship Id="rId22" Type="http://schemas.openxmlformats.org/officeDocument/2006/relationships/tags" Target="../tags/tag255.xml"/><Relationship Id="rId23" Type="http://schemas.openxmlformats.org/officeDocument/2006/relationships/tags" Target="../tags/tag256.xml"/><Relationship Id="rId24" Type="http://schemas.openxmlformats.org/officeDocument/2006/relationships/tags" Target="../tags/tag257.xml"/><Relationship Id="rId25" Type="http://schemas.openxmlformats.org/officeDocument/2006/relationships/tags" Target="../tags/tag258.xml"/><Relationship Id="rId26" Type="http://schemas.openxmlformats.org/officeDocument/2006/relationships/tags" Target="../tags/tag259.xml"/><Relationship Id="rId27" Type="http://schemas.openxmlformats.org/officeDocument/2006/relationships/tags" Target="../tags/tag260.xml"/><Relationship Id="rId28" Type="http://schemas.openxmlformats.org/officeDocument/2006/relationships/tags" Target="../tags/tag261.xml"/><Relationship Id="rId29" Type="http://schemas.openxmlformats.org/officeDocument/2006/relationships/tags" Target="../tags/tag262.xml"/><Relationship Id="rId73" Type="http://schemas.openxmlformats.org/officeDocument/2006/relationships/tags" Target="../tags/tag306.xml"/><Relationship Id="rId74" Type="http://schemas.openxmlformats.org/officeDocument/2006/relationships/tags" Target="../tags/tag307.xml"/><Relationship Id="rId75" Type="http://schemas.openxmlformats.org/officeDocument/2006/relationships/tags" Target="../tags/tag308.xml"/><Relationship Id="rId76" Type="http://schemas.openxmlformats.org/officeDocument/2006/relationships/slideLayout" Target="../slideLayouts/slideLayout2.xml"/><Relationship Id="rId60" Type="http://schemas.openxmlformats.org/officeDocument/2006/relationships/tags" Target="../tags/tag293.xml"/><Relationship Id="rId61" Type="http://schemas.openxmlformats.org/officeDocument/2006/relationships/tags" Target="../tags/tag294.xml"/><Relationship Id="rId62" Type="http://schemas.openxmlformats.org/officeDocument/2006/relationships/tags" Target="../tags/tag295.xml"/><Relationship Id="rId10" Type="http://schemas.openxmlformats.org/officeDocument/2006/relationships/tags" Target="../tags/tag243.xml"/><Relationship Id="rId11" Type="http://schemas.openxmlformats.org/officeDocument/2006/relationships/tags" Target="../tags/tag244.xml"/><Relationship Id="rId12" Type="http://schemas.openxmlformats.org/officeDocument/2006/relationships/tags" Target="../tags/tag245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tags" Target="../tags/tag319.xml"/><Relationship Id="rId12" Type="http://schemas.openxmlformats.org/officeDocument/2006/relationships/tags" Target="../tags/tag320.xml"/><Relationship Id="rId13" Type="http://schemas.openxmlformats.org/officeDocument/2006/relationships/tags" Target="../tags/tag321.xml"/><Relationship Id="rId14" Type="http://schemas.openxmlformats.org/officeDocument/2006/relationships/tags" Target="../tags/tag322.xml"/><Relationship Id="rId15" Type="http://schemas.openxmlformats.org/officeDocument/2006/relationships/tags" Target="../tags/tag323.xml"/><Relationship Id="rId16" Type="http://schemas.openxmlformats.org/officeDocument/2006/relationships/tags" Target="../tags/tag324.xml"/><Relationship Id="rId17" Type="http://schemas.openxmlformats.org/officeDocument/2006/relationships/tags" Target="../tags/tag325.xml"/><Relationship Id="rId18" Type="http://schemas.openxmlformats.org/officeDocument/2006/relationships/slideLayout" Target="../slideLayouts/slideLayout2.xml"/><Relationship Id="rId1" Type="http://schemas.openxmlformats.org/officeDocument/2006/relationships/tags" Target="../tags/tag309.xml"/><Relationship Id="rId2" Type="http://schemas.openxmlformats.org/officeDocument/2006/relationships/tags" Target="../tags/tag310.xml"/><Relationship Id="rId3" Type="http://schemas.openxmlformats.org/officeDocument/2006/relationships/tags" Target="../tags/tag311.xml"/><Relationship Id="rId4" Type="http://schemas.openxmlformats.org/officeDocument/2006/relationships/tags" Target="../tags/tag312.xml"/><Relationship Id="rId5" Type="http://schemas.openxmlformats.org/officeDocument/2006/relationships/tags" Target="../tags/tag313.xml"/><Relationship Id="rId6" Type="http://schemas.openxmlformats.org/officeDocument/2006/relationships/tags" Target="../tags/tag314.xml"/><Relationship Id="rId7" Type="http://schemas.openxmlformats.org/officeDocument/2006/relationships/tags" Target="../tags/tag315.xml"/><Relationship Id="rId8" Type="http://schemas.openxmlformats.org/officeDocument/2006/relationships/tags" Target="../tags/tag316.xml"/><Relationship Id="rId9" Type="http://schemas.openxmlformats.org/officeDocument/2006/relationships/tags" Target="../tags/tag317.xml"/><Relationship Id="rId10" Type="http://schemas.openxmlformats.org/officeDocument/2006/relationships/tags" Target="../tags/tag31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34.xml"/><Relationship Id="rId20" Type="http://schemas.openxmlformats.org/officeDocument/2006/relationships/tags" Target="../tags/tag345.xml"/><Relationship Id="rId21" Type="http://schemas.openxmlformats.org/officeDocument/2006/relationships/tags" Target="../tags/tag346.xml"/><Relationship Id="rId22" Type="http://schemas.openxmlformats.org/officeDocument/2006/relationships/tags" Target="../tags/tag347.xml"/><Relationship Id="rId23" Type="http://schemas.openxmlformats.org/officeDocument/2006/relationships/tags" Target="../tags/tag348.xml"/><Relationship Id="rId24" Type="http://schemas.openxmlformats.org/officeDocument/2006/relationships/tags" Target="../tags/tag349.xml"/><Relationship Id="rId25" Type="http://schemas.openxmlformats.org/officeDocument/2006/relationships/slideLayout" Target="../slideLayouts/slideLayout2.xml"/><Relationship Id="rId10" Type="http://schemas.openxmlformats.org/officeDocument/2006/relationships/tags" Target="../tags/tag335.xml"/><Relationship Id="rId11" Type="http://schemas.openxmlformats.org/officeDocument/2006/relationships/tags" Target="../tags/tag336.xml"/><Relationship Id="rId12" Type="http://schemas.openxmlformats.org/officeDocument/2006/relationships/tags" Target="../tags/tag337.xml"/><Relationship Id="rId13" Type="http://schemas.openxmlformats.org/officeDocument/2006/relationships/tags" Target="../tags/tag338.xml"/><Relationship Id="rId14" Type="http://schemas.openxmlformats.org/officeDocument/2006/relationships/tags" Target="../tags/tag339.xml"/><Relationship Id="rId15" Type="http://schemas.openxmlformats.org/officeDocument/2006/relationships/tags" Target="../tags/tag340.xml"/><Relationship Id="rId16" Type="http://schemas.openxmlformats.org/officeDocument/2006/relationships/tags" Target="../tags/tag341.xml"/><Relationship Id="rId17" Type="http://schemas.openxmlformats.org/officeDocument/2006/relationships/tags" Target="../tags/tag342.xml"/><Relationship Id="rId18" Type="http://schemas.openxmlformats.org/officeDocument/2006/relationships/tags" Target="../tags/tag343.xml"/><Relationship Id="rId19" Type="http://schemas.openxmlformats.org/officeDocument/2006/relationships/tags" Target="../tags/tag344.xml"/><Relationship Id="rId1" Type="http://schemas.openxmlformats.org/officeDocument/2006/relationships/tags" Target="../tags/tag326.xml"/><Relationship Id="rId2" Type="http://schemas.openxmlformats.org/officeDocument/2006/relationships/tags" Target="../tags/tag327.xml"/><Relationship Id="rId3" Type="http://schemas.openxmlformats.org/officeDocument/2006/relationships/tags" Target="../tags/tag328.xml"/><Relationship Id="rId4" Type="http://schemas.openxmlformats.org/officeDocument/2006/relationships/tags" Target="../tags/tag329.xml"/><Relationship Id="rId5" Type="http://schemas.openxmlformats.org/officeDocument/2006/relationships/tags" Target="../tags/tag330.xml"/><Relationship Id="rId6" Type="http://schemas.openxmlformats.org/officeDocument/2006/relationships/tags" Target="../tags/tag331.xml"/><Relationship Id="rId7" Type="http://schemas.openxmlformats.org/officeDocument/2006/relationships/tags" Target="../tags/tag332.xml"/><Relationship Id="rId8" Type="http://schemas.openxmlformats.org/officeDocument/2006/relationships/tags" Target="../tags/tag3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4" Type="http://schemas.openxmlformats.org/officeDocument/2006/relationships/tags" Target="../tags/tag353.xml"/><Relationship Id="rId5" Type="http://schemas.openxmlformats.org/officeDocument/2006/relationships/tags" Target="../tags/tag354.xml"/><Relationship Id="rId6" Type="http://schemas.openxmlformats.org/officeDocument/2006/relationships/slideLayout" Target="../slideLayouts/slideLayout2.xml"/><Relationship Id="rId1" Type="http://schemas.openxmlformats.org/officeDocument/2006/relationships/tags" Target="../tags/tag350.xml"/><Relationship Id="rId2" Type="http://schemas.openxmlformats.org/officeDocument/2006/relationships/tags" Target="../tags/tag3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367.xml"/><Relationship Id="rId14" Type="http://schemas.openxmlformats.org/officeDocument/2006/relationships/tags" Target="../tags/tag368.xml"/><Relationship Id="rId15" Type="http://schemas.openxmlformats.org/officeDocument/2006/relationships/tags" Target="../tags/tag369.xml"/><Relationship Id="rId16" Type="http://schemas.openxmlformats.org/officeDocument/2006/relationships/tags" Target="../tags/tag370.xml"/><Relationship Id="rId17" Type="http://schemas.openxmlformats.org/officeDocument/2006/relationships/tags" Target="../tags/tag371.xml"/><Relationship Id="rId18" Type="http://schemas.openxmlformats.org/officeDocument/2006/relationships/tags" Target="../tags/tag372.xml"/><Relationship Id="rId19" Type="http://schemas.openxmlformats.org/officeDocument/2006/relationships/tags" Target="../tags/tag373.xml"/><Relationship Id="rId63" Type="http://schemas.openxmlformats.org/officeDocument/2006/relationships/tags" Target="../tags/tag417.xml"/><Relationship Id="rId64" Type="http://schemas.openxmlformats.org/officeDocument/2006/relationships/slideLayout" Target="../slideLayouts/slideLayout2.xml"/><Relationship Id="rId50" Type="http://schemas.openxmlformats.org/officeDocument/2006/relationships/tags" Target="../tags/tag404.xml"/><Relationship Id="rId51" Type="http://schemas.openxmlformats.org/officeDocument/2006/relationships/tags" Target="../tags/tag405.xml"/><Relationship Id="rId52" Type="http://schemas.openxmlformats.org/officeDocument/2006/relationships/tags" Target="../tags/tag406.xml"/><Relationship Id="rId53" Type="http://schemas.openxmlformats.org/officeDocument/2006/relationships/tags" Target="../tags/tag407.xml"/><Relationship Id="rId54" Type="http://schemas.openxmlformats.org/officeDocument/2006/relationships/tags" Target="../tags/tag408.xml"/><Relationship Id="rId55" Type="http://schemas.openxmlformats.org/officeDocument/2006/relationships/tags" Target="../tags/tag409.xml"/><Relationship Id="rId56" Type="http://schemas.openxmlformats.org/officeDocument/2006/relationships/tags" Target="../tags/tag410.xml"/><Relationship Id="rId57" Type="http://schemas.openxmlformats.org/officeDocument/2006/relationships/tags" Target="../tags/tag411.xml"/><Relationship Id="rId58" Type="http://schemas.openxmlformats.org/officeDocument/2006/relationships/tags" Target="../tags/tag412.xml"/><Relationship Id="rId59" Type="http://schemas.openxmlformats.org/officeDocument/2006/relationships/tags" Target="../tags/tag413.xml"/><Relationship Id="rId40" Type="http://schemas.openxmlformats.org/officeDocument/2006/relationships/tags" Target="../tags/tag394.xml"/><Relationship Id="rId41" Type="http://schemas.openxmlformats.org/officeDocument/2006/relationships/tags" Target="../tags/tag395.xml"/><Relationship Id="rId42" Type="http://schemas.openxmlformats.org/officeDocument/2006/relationships/tags" Target="../tags/tag396.xml"/><Relationship Id="rId43" Type="http://schemas.openxmlformats.org/officeDocument/2006/relationships/tags" Target="../tags/tag397.xml"/><Relationship Id="rId44" Type="http://schemas.openxmlformats.org/officeDocument/2006/relationships/tags" Target="../tags/tag398.xml"/><Relationship Id="rId45" Type="http://schemas.openxmlformats.org/officeDocument/2006/relationships/tags" Target="../tags/tag399.xml"/><Relationship Id="rId46" Type="http://schemas.openxmlformats.org/officeDocument/2006/relationships/tags" Target="../tags/tag400.xml"/><Relationship Id="rId47" Type="http://schemas.openxmlformats.org/officeDocument/2006/relationships/tags" Target="../tags/tag401.xml"/><Relationship Id="rId48" Type="http://schemas.openxmlformats.org/officeDocument/2006/relationships/tags" Target="../tags/tag402.xml"/><Relationship Id="rId49" Type="http://schemas.openxmlformats.org/officeDocument/2006/relationships/tags" Target="../tags/tag403.xml"/><Relationship Id="rId1" Type="http://schemas.openxmlformats.org/officeDocument/2006/relationships/tags" Target="../tags/tag355.xml"/><Relationship Id="rId2" Type="http://schemas.openxmlformats.org/officeDocument/2006/relationships/tags" Target="../tags/tag356.xml"/><Relationship Id="rId3" Type="http://schemas.openxmlformats.org/officeDocument/2006/relationships/tags" Target="../tags/tag357.xml"/><Relationship Id="rId4" Type="http://schemas.openxmlformats.org/officeDocument/2006/relationships/tags" Target="../tags/tag358.xml"/><Relationship Id="rId5" Type="http://schemas.openxmlformats.org/officeDocument/2006/relationships/tags" Target="../tags/tag359.xml"/><Relationship Id="rId6" Type="http://schemas.openxmlformats.org/officeDocument/2006/relationships/tags" Target="../tags/tag360.xml"/><Relationship Id="rId7" Type="http://schemas.openxmlformats.org/officeDocument/2006/relationships/tags" Target="../tags/tag361.xml"/><Relationship Id="rId8" Type="http://schemas.openxmlformats.org/officeDocument/2006/relationships/tags" Target="../tags/tag362.xml"/><Relationship Id="rId9" Type="http://schemas.openxmlformats.org/officeDocument/2006/relationships/tags" Target="../tags/tag363.xml"/><Relationship Id="rId30" Type="http://schemas.openxmlformats.org/officeDocument/2006/relationships/tags" Target="../tags/tag384.xml"/><Relationship Id="rId31" Type="http://schemas.openxmlformats.org/officeDocument/2006/relationships/tags" Target="../tags/tag385.xml"/><Relationship Id="rId32" Type="http://schemas.openxmlformats.org/officeDocument/2006/relationships/tags" Target="../tags/tag386.xml"/><Relationship Id="rId33" Type="http://schemas.openxmlformats.org/officeDocument/2006/relationships/tags" Target="../tags/tag387.xml"/><Relationship Id="rId34" Type="http://schemas.openxmlformats.org/officeDocument/2006/relationships/tags" Target="../tags/tag388.xml"/><Relationship Id="rId35" Type="http://schemas.openxmlformats.org/officeDocument/2006/relationships/tags" Target="../tags/tag389.xml"/><Relationship Id="rId36" Type="http://schemas.openxmlformats.org/officeDocument/2006/relationships/tags" Target="../tags/tag390.xml"/><Relationship Id="rId37" Type="http://schemas.openxmlformats.org/officeDocument/2006/relationships/tags" Target="../tags/tag391.xml"/><Relationship Id="rId38" Type="http://schemas.openxmlformats.org/officeDocument/2006/relationships/tags" Target="../tags/tag392.xml"/><Relationship Id="rId39" Type="http://schemas.openxmlformats.org/officeDocument/2006/relationships/tags" Target="../tags/tag393.xml"/><Relationship Id="rId20" Type="http://schemas.openxmlformats.org/officeDocument/2006/relationships/tags" Target="../tags/tag374.xml"/><Relationship Id="rId21" Type="http://schemas.openxmlformats.org/officeDocument/2006/relationships/tags" Target="../tags/tag375.xml"/><Relationship Id="rId22" Type="http://schemas.openxmlformats.org/officeDocument/2006/relationships/tags" Target="../tags/tag376.xml"/><Relationship Id="rId23" Type="http://schemas.openxmlformats.org/officeDocument/2006/relationships/tags" Target="../tags/tag377.xml"/><Relationship Id="rId24" Type="http://schemas.openxmlformats.org/officeDocument/2006/relationships/tags" Target="../tags/tag378.xml"/><Relationship Id="rId25" Type="http://schemas.openxmlformats.org/officeDocument/2006/relationships/tags" Target="../tags/tag379.xml"/><Relationship Id="rId26" Type="http://schemas.openxmlformats.org/officeDocument/2006/relationships/tags" Target="../tags/tag380.xml"/><Relationship Id="rId27" Type="http://schemas.openxmlformats.org/officeDocument/2006/relationships/tags" Target="../tags/tag381.xml"/><Relationship Id="rId28" Type="http://schemas.openxmlformats.org/officeDocument/2006/relationships/tags" Target="../tags/tag382.xml"/><Relationship Id="rId29" Type="http://schemas.openxmlformats.org/officeDocument/2006/relationships/tags" Target="../tags/tag383.xml"/><Relationship Id="rId60" Type="http://schemas.openxmlformats.org/officeDocument/2006/relationships/tags" Target="../tags/tag414.xml"/><Relationship Id="rId61" Type="http://schemas.openxmlformats.org/officeDocument/2006/relationships/tags" Target="../tags/tag415.xml"/><Relationship Id="rId62" Type="http://schemas.openxmlformats.org/officeDocument/2006/relationships/tags" Target="../tags/tag416.xml"/><Relationship Id="rId10" Type="http://schemas.openxmlformats.org/officeDocument/2006/relationships/tags" Target="../tags/tag364.xml"/><Relationship Id="rId11" Type="http://schemas.openxmlformats.org/officeDocument/2006/relationships/tags" Target="../tags/tag365.xml"/><Relationship Id="rId12" Type="http://schemas.openxmlformats.org/officeDocument/2006/relationships/tags" Target="../tags/tag366.xml"/></Relationships>
</file>

<file path=ppt/slides/_rels/slide26.xml.rels><?xml version="1.0" encoding="UTF-8" standalone="yes"?>
<Relationships xmlns="http://schemas.openxmlformats.org/package/2006/relationships"><Relationship Id="rId20" Type="http://schemas.openxmlformats.org/officeDocument/2006/relationships/tags" Target="../tags/tag437.xml"/><Relationship Id="rId21" Type="http://schemas.openxmlformats.org/officeDocument/2006/relationships/tags" Target="../tags/tag438.xml"/><Relationship Id="rId22" Type="http://schemas.openxmlformats.org/officeDocument/2006/relationships/tags" Target="../tags/tag439.xml"/><Relationship Id="rId23" Type="http://schemas.openxmlformats.org/officeDocument/2006/relationships/tags" Target="../tags/tag440.xml"/><Relationship Id="rId24" Type="http://schemas.openxmlformats.org/officeDocument/2006/relationships/tags" Target="../tags/tag441.xml"/><Relationship Id="rId25" Type="http://schemas.openxmlformats.org/officeDocument/2006/relationships/tags" Target="../tags/tag442.xml"/><Relationship Id="rId26" Type="http://schemas.openxmlformats.org/officeDocument/2006/relationships/tags" Target="../tags/tag443.xml"/><Relationship Id="rId27" Type="http://schemas.openxmlformats.org/officeDocument/2006/relationships/tags" Target="../tags/tag444.xml"/><Relationship Id="rId28" Type="http://schemas.openxmlformats.org/officeDocument/2006/relationships/tags" Target="../tags/tag445.xml"/><Relationship Id="rId29" Type="http://schemas.openxmlformats.org/officeDocument/2006/relationships/tags" Target="../tags/tag446.xml"/><Relationship Id="rId1" Type="http://schemas.openxmlformats.org/officeDocument/2006/relationships/tags" Target="../tags/tag418.xml"/><Relationship Id="rId2" Type="http://schemas.openxmlformats.org/officeDocument/2006/relationships/tags" Target="../tags/tag419.xml"/><Relationship Id="rId3" Type="http://schemas.openxmlformats.org/officeDocument/2006/relationships/tags" Target="../tags/tag420.xml"/><Relationship Id="rId4" Type="http://schemas.openxmlformats.org/officeDocument/2006/relationships/tags" Target="../tags/tag421.xml"/><Relationship Id="rId5" Type="http://schemas.openxmlformats.org/officeDocument/2006/relationships/tags" Target="../tags/tag422.xml"/><Relationship Id="rId30" Type="http://schemas.openxmlformats.org/officeDocument/2006/relationships/tags" Target="../tags/tag447.xml"/><Relationship Id="rId31" Type="http://schemas.openxmlformats.org/officeDocument/2006/relationships/tags" Target="../tags/tag448.xml"/><Relationship Id="rId32" Type="http://schemas.openxmlformats.org/officeDocument/2006/relationships/tags" Target="../tags/tag449.xml"/><Relationship Id="rId9" Type="http://schemas.openxmlformats.org/officeDocument/2006/relationships/tags" Target="../tags/tag426.xml"/><Relationship Id="rId6" Type="http://schemas.openxmlformats.org/officeDocument/2006/relationships/tags" Target="../tags/tag423.xml"/><Relationship Id="rId7" Type="http://schemas.openxmlformats.org/officeDocument/2006/relationships/tags" Target="../tags/tag424.xml"/><Relationship Id="rId8" Type="http://schemas.openxmlformats.org/officeDocument/2006/relationships/tags" Target="../tags/tag425.xml"/><Relationship Id="rId33" Type="http://schemas.openxmlformats.org/officeDocument/2006/relationships/tags" Target="../tags/tag450.xml"/><Relationship Id="rId34" Type="http://schemas.openxmlformats.org/officeDocument/2006/relationships/tags" Target="../tags/tag451.xml"/><Relationship Id="rId35" Type="http://schemas.openxmlformats.org/officeDocument/2006/relationships/tags" Target="../tags/tag452.xml"/><Relationship Id="rId36" Type="http://schemas.openxmlformats.org/officeDocument/2006/relationships/tags" Target="../tags/tag453.xml"/><Relationship Id="rId10" Type="http://schemas.openxmlformats.org/officeDocument/2006/relationships/tags" Target="../tags/tag427.xml"/><Relationship Id="rId11" Type="http://schemas.openxmlformats.org/officeDocument/2006/relationships/tags" Target="../tags/tag428.xml"/><Relationship Id="rId12" Type="http://schemas.openxmlformats.org/officeDocument/2006/relationships/tags" Target="../tags/tag429.xml"/><Relationship Id="rId13" Type="http://schemas.openxmlformats.org/officeDocument/2006/relationships/tags" Target="../tags/tag430.xml"/><Relationship Id="rId14" Type="http://schemas.openxmlformats.org/officeDocument/2006/relationships/tags" Target="../tags/tag431.xml"/><Relationship Id="rId15" Type="http://schemas.openxmlformats.org/officeDocument/2006/relationships/tags" Target="../tags/tag432.xml"/><Relationship Id="rId16" Type="http://schemas.openxmlformats.org/officeDocument/2006/relationships/tags" Target="../tags/tag433.xml"/><Relationship Id="rId17" Type="http://schemas.openxmlformats.org/officeDocument/2006/relationships/tags" Target="../tags/tag434.xml"/><Relationship Id="rId18" Type="http://schemas.openxmlformats.org/officeDocument/2006/relationships/tags" Target="../tags/tag435.xml"/><Relationship Id="rId19" Type="http://schemas.openxmlformats.org/officeDocument/2006/relationships/tags" Target="../tags/tag436.xml"/><Relationship Id="rId37" Type="http://schemas.openxmlformats.org/officeDocument/2006/relationships/tags" Target="../tags/tag454.xml"/><Relationship Id="rId38" Type="http://schemas.openxmlformats.org/officeDocument/2006/relationships/tags" Target="../tags/tag455.xml"/><Relationship Id="rId39" Type="http://schemas.openxmlformats.org/officeDocument/2006/relationships/tags" Target="../tags/tag456.xml"/><Relationship Id="rId40" Type="http://schemas.openxmlformats.org/officeDocument/2006/relationships/tags" Target="../tags/tag457.xml"/><Relationship Id="rId41" Type="http://schemas.openxmlformats.org/officeDocument/2006/relationships/tags" Target="../tags/tag458.xml"/><Relationship Id="rId4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471.xml"/><Relationship Id="rId14" Type="http://schemas.openxmlformats.org/officeDocument/2006/relationships/tags" Target="../tags/tag472.xml"/><Relationship Id="rId15" Type="http://schemas.openxmlformats.org/officeDocument/2006/relationships/tags" Target="../tags/tag473.xml"/><Relationship Id="rId16" Type="http://schemas.openxmlformats.org/officeDocument/2006/relationships/tags" Target="../tags/tag474.xml"/><Relationship Id="rId17" Type="http://schemas.openxmlformats.org/officeDocument/2006/relationships/tags" Target="../tags/tag475.xml"/><Relationship Id="rId18" Type="http://schemas.openxmlformats.org/officeDocument/2006/relationships/tags" Target="../tags/tag476.xml"/><Relationship Id="rId19" Type="http://schemas.openxmlformats.org/officeDocument/2006/relationships/tags" Target="../tags/tag477.xml"/><Relationship Id="rId63" Type="http://schemas.openxmlformats.org/officeDocument/2006/relationships/tags" Target="../tags/tag521.xml"/><Relationship Id="rId64" Type="http://schemas.openxmlformats.org/officeDocument/2006/relationships/tags" Target="../tags/tag522.xml"/><Relationship Id="rId65" Type="http://schemas.openxmlformats.org/officeDocument/2006/relationships/tags" Target="../tags/tag523.xml"/><Relationship Id="rId66" Type="http://schemas.openxmlformats.org/officeDocument/2006/relationships/tags" Target="../tags/tag524.xml"/><Relationship Id="rId67" Type="http://schemas.openxmlformats.org/officeDocument/2006/relationships/tags" Target="../tags/tag525.xml"/><Relationship Id="rId68" Type="http://schemas.openxmlformats.org/officeDocument/2006/relationships/tags" Target="../tags/tag526.xml"/><Relationship Id="rId69" Type="http://schemas.openxmlformats.org/officeDocument/2006/relationships/tags" Target="../tags/tag527.xml"/><Relationship Id="rId50" Type="http://schemas.openxmlformats.org/officeDocument/2006/relationships/tags" Target="../tags/tag508.xml"/><Relationship Id="rId51" Type="http://schemas.openxmlformats.org/officeDocument/2006/relationships/tags" Target="../tags/tag509.xml"/><Relationship Id="rId52" Type="http://schemas.openxmlformats.org/officeDocument/2006/relationships/tags" Target="../tags/tag510.xml"/><Relationship Id="rId53" Type="http://schemas.openxmlformats.org/officeDocument/2006/relationships/tags" Target="../tags/tag511.xml"/><Relationship Id="rId54" Type="http://schemas.openxmlformats.org/officeDocument/2006/relationships/tags" Target="../tags/tag512.xml"/><Relationship Id="rId55" Type="http://schemas.openxmlformats.org/officeDocument/2006/relationships/tags" Target="../tags/tag513.xml"/><Relationship Id="rId56" Type="http://schemas.openxmlformats.org/officeDocument/2006/relationships/tags" Target="../tags/tag514.xml"/><Relationship Id="rId57" Type="http://schemas.openxmlformats.org/officeDocument/2006/relationships/tags" Target="../tags/tag515.xml"/><Relationship Id="rId58" Type="http://schemas.openxmlformats.org/officeDocument/2006/relationships/tags" Target="../tags/tag516.xml"/><Relationship Id="rId59" Type="http://schemas.openxmlformats.org/officeDocument/2006/relationships/tags" Target="../tags/tag517.xml"/><Relationship Id="rId40" Type="http://schemas.openxmlformats.org/officeDocument/2006/relationships/tags" Target="../tags/tag498.xml"/><Relationship Id="rId41" Type="http://schemas.openxmlformats.org/officeDocument/2006/relationships/tags" Target="../tags/tag499.xml"/><Relationship Id="rId42" Type="http://schemas.openxmlformats.org/officeDocument/2006/relationships/tags" Target="../tags/tag500.xml"/><Relationship Id="rId43" Type="http://schemas.openxmlformats.org/officeDocument/2006/relationships/tags" Target="../tags/tag501.xml"/><Relationship Id="rId44" Type="http://schemas.openxmlformats.org/officeDocument/2006/relationships/tags" Target="../tags/tag502.xml"/><Relationship Id="rId45" Type="http://schemas.openxmlformats.org/officeDocument/2006/relationships/tags" Target="../tags/tag503.xml"/><Relationship Id="rId46" Type="http://schemas.openxmlformats.org/officeDocument/2006/relationships/tags" Target="../tags/tag504.xml"/><Relationship Id="rId47" Type="http://schemas.openxmlformats.org/officeDocument/2006/relationships/tags" Target="../tags/tag505.xml"/><Relationship Id="rId48" Type="http://schemas.openxmlformats.org/officeDocument/2006/relationships/tags" Target="../tags/tag506.xml"/><Relationship Id="rId49" Type="http://schemas.openxmlformats.org/officeDocument/2006/relationships/tags" Target="../tags/tag507.xml"/><Relationship Id="rId1" Type="http://schemas.openxmlformats.org/officeDocument/2006/relationships/tags" Target="../tags/tag459.xml"/><Relationship Id="rId2" Type="http://schemas.openxmlformats.org/officeDocument/2006/relationships/tags" Target="../tags/tag460.xml"/><Relationship Id="rId3" Type="http://schemas.openxmlformats.org/officeDocument/2006/relationships/tags" Target="../tags/tag461.xml"/><Relationship Id="rId4" Type="http://schemas.openxmlformats.org/officeDocument/2006/relationships/tags" Target="../tags/tag462.xml"/><Relationship Id="rId5" Type="http://schemas.openxmlformats.org/officeDocument/2006/relationships/tags" Target="../tags/tag463.xml"/><Relationship Id="rId6" Type="http://schemas.openxmlformats.org/officeDocument/2006/relationships/tags" Target="../tags/tag464.xml"/><Relationship Id="rId7" Type="http://schemas.openxmlformats.org/officeDocument/2006/relationships/tags" Target="../tags/tag465.xml"/><Relationship Id="rId8" Type="http://schemas.openxmlformats.org/officeDocument/2006/relationships/tags" Target="../tags/tag466.xml"/><Relationship Id="rId9" Type="http://schemas.openxmlformats.org/officeDocument/2006/relationships/tags" Target="../tags/tag467.xml"/><Relationship Id="rId30" Type="http://schemas.openxmlformats.org/officeDocument/2006/relationships/tags" Target="../tags/tag488.xml"/><Relationship Id="rId31" Type="http://schemas.openxmlformats.org/officeDocument/2006/relationships/tags" Target="../tags/tag489.xml"/><Relationship Id="rId32" Type="http://schemas.openxmlformats.org/officeDocument/2006/relationships/tags" Target="../tags/tag490.xml"/><Relationship Id="rId33" Type="http://schemas.openxmlformats.org/officeDocument/2006/relationships/tags" Target="../tags/tag491.xml"/><Relationship Id="rId34" Type="http://schemas.openxmlformats.org/officeDocument/2006/relationships/tags" Target="../tags/tag492.xml"/><Relationship Id="rId35" Type="http://schemas.openxmlformats.org/officeDocument/2006/relationships/tags" Target="../tags/tag493.xml"/><Relationship Id="rId36" Type="http://schemas.openxmlformats.org/officeDocument/2006/relationships/tags" Target="../tags/tag494.xml"/><Relationship Id="rId37" Type="http://schemas.openxmlformats.org/officeDocument/2006/relationships/tags" Target="../tags/tag495.xml"/><Relationship Id="rId38" Type="http://schemas.openxmlformats.org/officeDocument/2006/relationships/tags" Target="../tags/tag496.xml"/><Relationship Id="rId39" Type="http://schemas.openxmlformats.org/officeDocument/2006/relationships/tags" Target="../tags/tag497.xml"/><Relationship Id="rId70" Type="http://schemas.openxmlformats.org/officeDocument/2006/relationships/tags" Target="../tags/tag528.xml"/><Relationship Id="rId71" Type="http://schemas.openxmlformats.org/officeDocument/2006/relationships/tags" Target="../tags/tag529.xml"/><Relationship Id="rId72" Type="http://schemas.openxmlformats.org/officeDocument/2006/relationships/tags" Target="../tags/tag530.xml"/><Relationship Id="rId20" Type="http://schemas.openxmlformats.org/officeDocument/2006/relationships/tags" Target="../tags/tag478.xml"/><Relationship Id="rId21" Type="http://schemas.openxmlformats.org/officeDocument/2006/relationships/tags" Target="../tags/tag479.xml"/><Relationship Id="rId22" Type="http://schemas.openxmlformats.org/officeDocument/2006/relationships/tags" Target="../tags/tag480.xml"/><Relationship Id="rId23" Type="http://schemas.openxmlformats.org/officeDocument/2006/relationships/tags" Target="../tags/tag481.xml"/><Relationship Id="rId24" Type="http://schemas.openxmlformats.org/officeDocument/2006/relationships/tags" Target="../tags/tag482.xml"/><Relationship Id="rId25" Type="http://schemas.openxmlformats.org/officeDocument/2006/relationships/tags" Target="../tags/tag483.xml"/><Relationship Id="rId26" Type="http://schemas.openxmlformats.org/officeDocument/2006/relationships/tags" Target="../tags/tag484.xml"/><Relationship Id="rId27" Type="http://schemas.openxmlformats.org/officeDocument/2006/relationships/tags" Target="../tags/tag485.xml"/><Relationship Id="rId28" Type="http://schemas.openxmlformats.org/officeDocument/2006/relationships/tags" Target="../tags/tag486.xml"/><Relationship Id="rId29" Type="http://schemas.openxmlformats.org/officeDocument/2006/relationships/tags" Target="../tags/tag487.xml"/><Relationship Id="rId73" Type="http://schemas.openxmlformats.org/officeDocument/2006/relationships/slideLayout" Target="../slideLayouts/slideLayout2.xml"/><Relationship Id="rId74" Type="http://schemas.openxmlformats.org/officeDocument/2006/relationships/notesSlide" Target="../notesSlides/notesSlide10.xml"/><Relationship Id="rId60" Type="http://schemas.openxmlformats.org/officeDocument/2006/relationships/tags" Target="../tags/tag518.xml"/><Relationship Id="rId61" Type="http://schemas.openxmlformats.org/officeDocument/2006/relationships/tags" Target="../tags/tag519.xml"/><Relationship Id="rId62" Type="http://schemas.openxmlformats.org/officeDocument/2006/relationships/tags" Target="../tags/tag520.xml"/><Relationship Id="rId10" Type="http://schemas.openxmlformats.org/officeDocument/2006/relationships/tags" Target="../tags/tag468.xml"/><Relationship Id="rId11" Type="http://schemas.openxmlformats.org/officeDocument/2006/relationships/tags" Target="../tags/tag469.xml"/><Relationship Id="rId12" Type="http://schemas.openxmlformats.org/officeDocument/2006/relationships/tags" Target="../tags/tag47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33.xml"/><Relationship Id="rId4" Type="http://schemas.openxmlformats.org/officeDocument/2006/relationships/tags" Target="../tags/tag534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531.xml"/><Relationship Id="rId2" Type="http://schemas.openxmlformats.org/officeDocument/2006/relationships/tags" Target="../tags/tag5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4" Type="http://schemas.openxmlformats.org/officeDocument/2006/relationships/tags" Target="../tags/tag74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2" Type="http://schemas.openxmlformats.org/officeDocument/2006/relationships/tags" Target="../tags/tag7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37.xml"/><Relationship Id="rId4" Type="http://schemas.openxmlformats.org/officeDocument/2006/relationships/tags" Target="../tags/tag538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535.xml"/><Relationship Id="rId2" Type="http://schemas.openxmlformats.org/officeDocument/2006/relationships/tags" Target="../tags/tag5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4" Type="http://schemas.openxmlformats.org/officeDocument/2006/relationships/tags" Target="../tags/tag7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Relationship Id="rId1" Type="http://schemas.openxmlformats.org/officeDocument/2006/relationships/tags" Target="../tags/tag75.xml"/><Relationship Id="rId2" Type="http://schemas.openxmlformats.org/officeDocument/2006/relationships/tags" Target="../tags/tag7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541.xml"/><Relationship Id="rId4" Type="http://schemas.openxmlformats.org/officeDocument/2006/relationships/tags" Target="../tags/tag542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539.xml"/><Relationship Id="rId2" Type="http://schemas.openxmlformats.org/officeDocument/2006/relationships/tags" Target="../tags/tag5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4" Type="http://schemas.openxmlformats.org/officeDocument/2006/relationships/tags" Target="../tags/tag82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2" Type="http://schemas.openxmlformats.org/officeDocument/2006/relationships/tags" Target="../tags/tag8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545.xml"/><Relationship Id="rId4" Type="http://schemas.openxmlformats.org/officeDocument/2006/relationships/tags" Target="../tags/tag54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3.xml"/><Relationship Id="rId1" Type="http://schemas.openxmlformats.org/officeDocument/2006/relationships/tags" Target="../tags/tag543.xml"/><Relationship Id="rId2" Type="http://schemas.openxmlformats.org/officeDocument/2006/relationships/tags" Target="../tags/tag5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4" Type="http://schemas.openxmlformats.org/officeDocument/2006/relationships/tags" Target="../tags/tag86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2" Type="http://schemas.openxmlformats.org/officeDocument/2006/relationships/tags" Target="../tags/tag8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20" Type="http://schemas.openxmlformats.org/officeDocument/2006/relationships/tags" Target="../tags/tag106.xml"/><Relationship Id="rId21" Type="http://schemas.openxmlformats.org/officeDocument/2006/relationships/tags" Target="../tags/tag107.xml"/><Relationship Id="rId22" Type="http://schemas.openxmlformats.org/officeDocument/2006/relationships/tags" Target="../tags/tag108.xml"/><Relationship Id="rId23" Type="http://schemas.openxmlformats.org/officeDocument/2006/relationships/tags" Target="../tags/tag109.xml"/><Relationship Id="rId24" Type="http://schemas.openxmlformats.org/officeDocument/2006/relationships/tags" Target="../tags/tag110.xml"/><Relationship Id="rId25" Type="http://schemas.openxmlformats.org/officeDocument/2006/relationships/tags" Target="../tags/tag111.xml"/><Relationship Id="rId26" Type="http://schemas.openxmlformats.org/officeDocument/2006/relationships/tags" Target="../tags/tag112.xml"/><Relationship Id="rId27" Type="http://schemas.openxmlformats.org/officeDocument/2006/relationships/tags" Target="../tags/tag113.xml"/><Relationship Id="rId28" Type="http://schemas.openxmlformats.org/officeDocument/2006/relationships/slideLayout" Target="../slideLayouts/slideLayout2.xml"/><Relationship Id="rId29" Type="http://schemas.openxmlformats.org/officeDocument/2006/relationships/notesSlide" Target="../notesSlides/notesSlide3.xml"/><Relationship Id="rId10" Type="http://schemas.openxmlformats.org/officeDocument/2006/relationships/tags" Target="../tags/tag96.xml"/><Relationship Id="rId11" Type="http://schemas.openxmlformats.org/officeDocument/2006/relationships/tags" Target="../tags/tag97.xml"/><Relationship Id="rId12" Type="http://schemas.openxmlformats.org/officeDocument/2006/relationships/tags" Target="../tags/tag98.xml"/><Relationship Id="rId13" Type="http://schemas.openxmlformats.org/officeDocument/2006/relationships/tags" Target="../tags/tag99.xml"/><Relationship Id="rId14" Type="http://schemas.openxmlformats.org/officeDocument/2006/relationships/tags" Target="../tags/tag100.xml"/><Relationship Id="rId15" Type="http://schemas.openxmlformats.org/officeDocument/2006/relationships/tags" Target="../tags/tag101.xml"/><Relationship Id="rId16" Type="http://schemas.openxmlformats.org/officeDocument/2006/relationships/tags" Target="../tags/tag102.xml"/><Relationship Id="rId17" Type="http://schemas.openxmlformats.org/officeDocument/2006/relationships/tags" Target="../tags/tag103.xml"/><Relationship Id="rId18" Type="http://schemas.openxmlformats.org/officeDocument/2006/relationships/tags" Target="../tags/tag104.xml"/><Relationship Id="rId19" Type="http://schemas.openxmlformats.org/officeDocument/2006/relationships/tags" Target="../tags/tag105.xml"/><Relationship Id="rId1" Type="http://schemas.openxmlformats.org/officeDocument/2006/relationships/tags" Target="../tags/tag87.xml"/><Relationship Id="rId2" Type="http://schemas.openxmlformats.org/officeDocument/2006/relationships/tags" Target="../tags/tag88.xml"/><Relationship Id="rId3" Type="http://schemas.openxmlformats.org/officeDocument/2006/relationships/tags" Target="../tags/tag89.xml"/><Relationship Id="rId4" Type="http://schemas.openxmlformats.org/officeDocument/2006/relationships/tags" Target="../tags/tag90.xml"/><Relationship Id="rId5" Type="http://schemas.openxmlformats.org/officeDocument/2006/relationships/tags" Target="../tags/tag91.xml"/><Relationship Id="rId6" Type="http://schemas.openxmlformats.org/officeDocument/2006/relationships/tags" Target="../tags/tag92.xml"/><Relationship Id="rId7" Type="http://schemas.openxmlformats.org/officeDocument/2006/relationships/tags" Target="../tags/tag93.xml"/><Relationship Id="rId8" Type="http://schemas.openxmlformats.org/officeDocument/2006/relationships/tags" Target="../tags/tag9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20" Type="http://schemas.openxmlformats.org/officeDocument/2006/relationships/tags" Target="../tags/tag133.xml"/><Relationship Id="rId21" Type="http://schemas.openxmlformats.org/officeDocument/2006/relationships/tags" Target="../tags/tag134.xml"/><Relationship Id="rId22" Type="http://schemas.openxmlformats.org/officeDocument/2006/relationships/tags" Target="../tags/tag135.xml"/><Relationship Id="rId23" Type="http://schemas.openxmlformats.org/officeDocument/2006/relationships/tags" Target="../tags/tag136.xml"/><Relationship Id="rId24" Type="http://schemas.openxmlformats.org/officeDocument/2006/relationships/tags" Target="../tags/tag137.xml"/><Relationship Id="rId25" Type="http://schemas.openxmlformats.org/officeDocument/2006/relationships/tags" Target="../tags/tag138.xml"/><Relationship Id="rId26" Type="http://schemas.openxmlformats.org/officeDocument/2006/relationships/tags" Target="../tags/tag139.xml"/><Relationship Id="rId27" Type="http://schemas.openxmlformats.org/officeDocument/2006/relationships/slideLayout" Target="../slideLayouts/slideLayout2.xml"/><Relationship Id="rId10" Type="http://schemas.openxmlformats.org/officeDocument/2006/relationships/tags" Target="../tags/tag123.xml"/><Relationship Id="rId11" Type="http://schemas.openxmlformats.org/officeDocument/2006/relationships/tags" Target="../tags/tag124.xml"/><Relationship Id="rId12" Type="http://schemas.openxmlformats.org/officeDocument/2006/relationships/tags" Target="../tags/tag125.xml"/><Relationship Id="rId13" Type="http://schemas.openxmlformats.org/officeDocument/2006/relationships/tags" Target="../tags/tag126.xml"/><Relationship Id="rId14" Type="http://schemas.openxmlformats.org/officeDocument/2006/relationships/tags" Target="../tags/tag127.xml"/><Relationship Id="rId15" Type="http://schemas.openxmlformats.org/officeDocument/2006/relationships/tags" Target="../tags/tag128.xml"/><Relationship Id="rId16" Type="http://schemas.openxmlformats.org/officeDocument/2006/relationships/tags" Target="../tags/tag129.xml"/><Relationship Id="rId17" Type="http://schemas.openxmlformats.org/officeDocument/2006/relationships/tags" Target="../tags/tag130.xml"/><Relationship Id="rId18" Type="http://schemas.openxmlformats.org/officeDocument/2006/relationships/tags" Target="../tags/tag131.xml"/><Relationship Id="rId19" Type="http://schemas.openxmlformats.org/officeDocument/2006/relationships/tags" Target="../tags/tag132.xml"/><Relationship Id="rId1" Type="http://schemas.openxmlformats.org/officeDocument/2006/relationships/tags" Target="../tags/tag114.xml"/><Relationship Id="rId2" Type="http://schemas.openxmlformats.org/officeDocument/2006/relationships/tags" Target="../tags/tag115.xml"/><Relationship Id="rId3" Type="http://schemas.openxmlformats.org/officeDocument/2006/relationships/tags" Target="../tags/tag116.xml"/><Relationship Id="rId4" Type="http://schemas.openxmlformats.org/officeDocument/2006/relationships/tags" Target="../tags/tag117.xml"/><Relationship Id="rId5" Type="http://schemas.openxmlformats.org/officeDocument/2006/relationships/tags" Target="../tags/tag118.xml"/><Relationship Id="rId6" Type="http://schemas.openxmlformats.org/officeDocument/2006/relationships/tags" Target="../tags/tag119.xml"/><Relationship Id="rId7" Type="http://schemas.openxmlformats.org/officeDocument/2006/relationships/tags" Target="../tags/tag120.xml"/><Relationship Id="rId8" Type="http://schemas.openxmlformats.org/officeDocument/2006/relationships/tags" Target="../tags/tag1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4" Type="http://schemas.openxmlformats.org/officeDocument/2006/relationships/tags" Target="../tags/tag143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140.xml"/><Relationship Id="rId2" Type="http://schemas.openxmlformats.org/officeDocument/2006/relationships/tags" Target="../tags/tag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and Object Management in </a:t>
            </a:r>
            <a:r>
              <a:rPr lang="en-US" dirty="0" err="1" smtClean="0"/>
              <a:t>RAMCloud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Steve Rumble</a:t>
            </a:r>
          </a:p>
          <a:p>
            <a:r>
              <a:rPr lang="en-US" dirty="0" smtClean="0"/>
              <a:t>December 3</a:t>
            </a:r>
            <a:r>
              <a:rPr lang="en-US" baseline="30000" dirty="0" smtClean="0"/>
              <a:t>rd</a:t>
            </a:r>
            <a:r>
              <a:rPr lang="en-US" dirty="0" smtClean="0"/>
              <a:t>, 2013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55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Management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Problem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Need a way to manage memory in </a:t>
            </a:r>
            <a:r>
              <a:rPr lang="en-US" dirty="0" err="1" smtClean="0"/>
              <a:t>RAMCloud</a:t>
            </a:r>
            <a:r>
              <a:rPr lang="en-US" dirty="0" smtClean="0"/>
              <a:t> that: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590800"/>
            <a:ext cx="6477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Does not waste space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(DRAM is expensive)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Has high throughput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(Supports high write rates)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Adapts to changing workloads</a:t>
            </a:r>
            <a:br>
              <a:rPr lang="en-US" sz="2200" dirty="0" smtClean="0"/>
            </a:br>
            <a:r>
              <a:rPr lang="en-US" dirty="0" smtClean="0"/>
              <a:t>(Gracefully/</a:t>
            </a:r>
            <a:r>
              <a:rPr lang="en-US" dirty="0" err="1" smtClean="0"/>
              <a:t>predicatbly</a:t>
            </a:r>
            <a:r>
              <a:rPr lang="en-US" dirty="0" smtClean="0"/>
              <a:t> handles workload changes)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Accommodates backups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(Stored data must be persisted for durability/availability)</a:t>
            </a:r>
          </a:p>
        </p:txBody>
      </p:sp>
    </p:spTree>
    <p:extLst>
      <p:ext uri="{BB962C8B-B14F-4D97-AF65-F5344CB8AC3E}">
        <p14:creationId xmlns:p14="http://schemas.microsoft.com/office/powerpoint/2010/main" val="17459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tiva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3" y="1219200"/>
            <a:ext cx="7752147" cy="23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Existing Allocators Unsuitable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Existing allocators handle workload changes poorly</a:t>
            </a:r>
          </a:p>
          <a:p>
            <a:pPr lvl="1"/>
            <a:r>
              <a:rPr lang="en-US" dirty="0" smtClean="0"/>
              <a:t>All waste 50% of memory, or more</a:t>
            </a:r>
          </a:p>
          <a:p>
            <a:pPr lvl="1"/>
            <a:r>
              <a:rPr lang="en-US" dirty="0" smtClean="0"/>
              <a:t>E.g., W2: Replace 100-byte objects with 130-byte</a:t>
            </a:r>
          </a:p>
          <a:p>
            <a:pPr lvl="1"/>
            <a:r>
              <a:rPr lang="en-US" dirty="0" smtClean="0"/>
              <a:t>“High performance” allocators tend to be worse</a:t>
            </a:r>
          </a:p>
        </p:txBody>
      </p:sp>
    </p:spTree>
    <p:extLst>
      <p:ext uri="{BB962C8B-B14F-4D97-AF65-F5344CB8AC3E}">
        <p14:creationId xmlns:p14="http://schemas.microsoft.com/office/powerpoint/2010/main" val="109843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motivation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3" y="1228700"/>
            <a:ext cx="7752147" cy="23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810001"/>
            <a:ext cx="82296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Non-copying allocators cannot relocate allocations</a:t>
            </a:r>
          </a:p>
          <a:p>
            <a:pPr lvl="1"/>
            <a:r>
              <a:rPr lang="en-US" dirty="0" smtClean="0"/>
              <a:t>Fragmentation wastes memory</a:t>
            </a:r>
          </a:p>
        </p:txBody>
      </p:sp>
      <p:sp>
        <p:nvSpPr>
          <p:cNvPr id="9" name="Left Brace 8"/>
          <p:cNvSpPr/>
          <p:nvPr/>
        </p:nvSpPr>
        <p:spPr>
          <a:xfrm rot="16200000">
            <a:off x="4152900" y="952500"/>
            <a:ext cx="228600" cy="533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2498140" y="5322333"/>
            <a:ext cx="1591733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4123267" y="5322333"/>
            <a:ext cx="1591733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>
            <p:custDataLst>
              <p:tags r:id="rId3"/>
            </p:custDataLst>
          </p:nvPr>
        </p:nvSpPr>
        <p:spPr>
          <a:xfrm>
            <a:off x="5723467" y="5322333"/>
            <a:ext cx="1591733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4"/>
            </p:custDataLst>
          </p:nvPr>
        </p:nvSpPr>
        <p:spPr>
          <a:xfrm>
            <a:off x="2498140" y="5322333"/>
            <a:ext cx="652406" cy="381000"/>
          </a:xfrm>
          <a:prstGeom prst="rect">
            <a:avLst/>
          </a:prstGeom>
          <a:pattFill prst="ltDnDiag">
            <a:fgClr>
              <a:schemeClr val="accent2"/>
            </a:fgClr>
            <a:bgClr>
              <a:prstClr val="white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5"/>
            </p:custDataLst>
          </p:nvPr>
        </p:nvSpPr>
        <p:spPr>
          <a:xfrm>
            <a:off x="3625489" y="5322333"/>
            <a:ext cx="156870" cy="381000"/>
          </a:xfrm>
          <a:prstGeom prst="rect">
            <a:avLst/>
          </a:prstGeom>
          <a:pattFill prst="ltUpDiag">
            <a:fgClr>
              <a:schemeClr val="accent5"/>
            </a:fgClr>
            <a:bgClr>
              <a:prstClr val="white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>
            <p:custDataLst>
              <p:tags r:id="rId6"/>
            </p:custDataLst>
          </p:nvPr>
        </p:nvSpPr>
        <p:spPr>
          <a:xfrm>
            <a:off x="4105388" y="5322333"/>
            <a:ext cx="703679" cy="381000"/>
          </a:xfrm>
          <a:prstGeom prst="rect">
            <a:avLst/>
          </a:prstGeom>
          <a:pattFill prst="shingle">
            <a:fgClr>
              <a:schemeClr val="accent3"/>
            </a:fgClr>
            <a:bgClr>
              <a:prstClr val="white"/>
            </a:bgClr>
          </a:patt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7"/>
            </p:custDataLst>
          </p:nvPr>
        </p:nvSpPr>
        <p:spPr>
          <a:xfrm>
            <a:off x="4826946" y="5322333"/>
            <a:ext cx="888054" cy="381000"/>
          </a:xfrm>
          <a:prstGeom prst="rect">
            <a:avLst/>
          </a:prstGeom>
          <a:pattFill prst="openDmnd">
            <a:fgClr>
              <a:schemeClr val="accent4"/>
            </a:fgClr>
            <a:bgClr>
              <a:prstClr val="white"/>
            </a:bgClr>
          </a:patt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8"/>
            </p:custDataLst>
          </p:nvPr>
        </p:nvSpPr>
        <p:spPr>
          <a:xfrm>
            <a:off x="5723467" y="5322333"/>
            <a:ext cx="638537" cy="381000"/>
          </a:xfrm>
          <a:prstGeom prst="rect">
            <a:avLst/>
          </a:prstGeom>
          <a:pattFill prst="wave">
            <a:fgClr>
              <a:schemeClr val="accent5"/>
            </a:fgClr>
            <a:bgClr>
              <a:prstClr val="white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9"/>
            </p:custDataLst>
          </p:nvPr>
        </p:nvSpPr>
        <p:spPr>
          <a:xfrm>
            <a:off x="6749117" y="5324983"/>
            <a:ext cx="566082" cy="377720"/>
          </a:xfrm>
          <a:prstGeom prst="rect">
            <a:avLst/>
          </a:prstGeom>
          <a:pattFill prst="divot">
            <a:fgClr>
              <a:schemeClr val="accent6"/>
            </a:fgClr>
            <a:bgClr>
              <a:prstClr val="white"/>
            </a:bgClr>
          </a:patt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5313866"/>
            <a:ext cx="167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60458" y="6172201"/>
            <a:ext cx="160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Allocation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67200" y="4736069"/>
            <a:ext cx="1203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Space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flipH="1">
            <a:off x="3429000" y="4920735"/>
            <a:ext cx="838200" cy="337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9" idx="1"/>
          </p:cNvCxnSpPr>
          <p:nvPr/>
        </p:nvCxnSpPr>
        <p:spPr>
          <a:xfrm flipH="1">
            <a:off x="3962400" y="4920735"/>
            <a:ext cx="304800" cy="337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9" idx="3"/>
          </p:cNvCxnSpPr>
          <p:nvPr/>
        </p:nvCxnSpPr>
        <p:spPr>
          <a:xfrm>
            <a:off x="5470662" y="4920735"/>
            <a:ext cx="1082538" cy="337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0"/>
          </p:cNvCxnSpPr>
          <p:nvPr/>
        </p:nvCxnSpPr>
        <p:spPr>
          <a:xfrm flipH="1" flipV="1">
            <a:off x="3445933" y="5757334"/>
            <a:ext cx="1316567" cy="41486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7" idx="0"/>
          </p:cNvCxnSpPr>
          <p:nvPr/>
        </p:nvCxnSpPr>
        <p:spPr>
          <a:xfrm flipH="1" flipV="1">
            <a:off x="4038600" y="5791201"/>
            <a:ext cx="723900" cy="3810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7" idx="0"/>
          </p:cNvCxnSpPr>
          <p:nvPr/>
        </p:nvCxnSpPr>
        <p:spPr>
          <a:xfrm flipV="1">
            <a:off x="4762500" y="5774268"/>
            <a:ext cx="1824567" cy="39793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93388" y="5718202"/>
            <a:ext cx="31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X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07934" y="5753103"/>
            <a:ext cx="31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X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38662" y="5774267"/>
            <a:ext cx="31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X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10"/>
            </p:custDataLst>
          </p:nvPr>
        </p:nvSpPr>
        <p:spPr>
          <a:xfrm>
            <a:off x="4343400" y="6172201"/>
            <a:ext cx="838200" cy="381000"/>
          </a:xfrm>
          <a:prstGeom prst="rect">
            <a:avLst/>
          </a:prstGeom>
          <a:pattFill prst="dkDnDiag">
            <a:fgClr>
              <a:schemeClr val="tx2"/>
            </a:fgClr>
            <a:bgClr>
              <a:prstClr val="white"/>
            </a:bgClr>
          </a:patt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motivation.pd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3" y="1231900"/>
            <a:ext cx="7752147" cy="23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Copying Collectors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7B8DAB1E-F3C8-4F5B-A543-0563D814CB9F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3124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Copying garbage collectors can defragment memory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smtClean="0"/>
              <a:t>Why still so wasteful?  Garbage collection is expensive!</a:t>
            </a:r>
          </a:p>
          <a:p>
            <a:pPr lvl="1"/>
            <a:r>
              <a:rPr lang="en-US" sz="2200" dirty="0" smtClean="0"/>
              <a:t>Scan memory, copy live data, update pointers</a:t>
            </a:r>
          </a:p>
          <a:p>
            <a:pPr lvl="1"/>
            <a:r>
              <a:rPr lang="en-US" sz="2200" dirty="0" smtClean="0"/>
              <a:t>Cheaper when space used inefficiently: overcommit 3-5x</a:t>
            </a:r>
            <a:endParaRPr lang="en-US" sz="2200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7239000" y="3234268"/>
            <a:ext cx="228599" cy="685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3412540" y="4174063"/>
            <a:ext cx="1591733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5037667" y="4174063"/>
            <a:ext cx="1591733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>
            <p:custDataLst>
              <p:tags r:id="rId3"/>
            </p:custDataLst>
          </p:nvPr>
        </p:nvSpPr>
        <p:spPr>
          <a:xfrm>
            <a:off x="6637867" y="4174063"/>
            <a:ext cx="1591733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4"/>
            </p:custDataLst>
          </p:nvPr>
        </p:nvSpPr>
        <p:spPr>
          <a:xfrm>
            <a:off x="3412540" y="4174063"/>
            <a:ext cx="652406" cy="381000"/>
          </a:xfrm>
          <a:prstGeom prst="rect">
            <a:avLst/>
          </a:prstGeom>
          <a:pattFill prst="ltDnDiag">
            <a:fgClr>
              <a:schemeClr val="accent2"/>
            </a:fgClr>
            <a:bgClr>
              <a:prstClr val="white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>
            <p:custDataLst>
              <p:tags r:id="rId5"/>
            </p:custDataLst>
          </p:nvPr>
        </p:nvSpPr>
        <p:spPr>
          <a:xfrm>
            <a:off x="4539889" y="4174063"/>
            <a:ext cx="156870" cy="381000"/>
          </a:xfrm>
          <a:prstGeom prst="rect">
            <a:avLst/>
          </a:prstGeom>
          <a:pattFill prst="ltUpDiag">
            <a:fgClr>
              <a:schemeClr val="accent5"/>
            </a:fgClr>
            <a:bgClr>
              <a:prstClr val="white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6"/>
            </p:custDataLst>
          </p:nvPr>
        </p:nvSpPr>
        <p:spPr>
          <a:xfrm>
            <a:off x="5019788" y="4174063"/>
            <a:ext cx="703679" cy="381000"/>
          </a:xfrm>
          <a:prstGeom prst="rect">
            <a:avLst/>
          </a:prstGeom>
          <a:pattFill prst="shingle">
            <a:fgClr>
              <a:schemeClr val="accent3"/>
            </a:fgClr>
            <a:bgClr>
              <a:prstClr val="white"/>
            </a:bgClr>
          </a:patt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>
            <p:custDataLst>
              <p:tags r:id="rId7"/>
            </p:custDataLst>
          </p:nvPr>
        </p:nvSpPr>
        <p:spPr>
          <a:xfrm>
            <a:off x="5741346" y="4174063"/>
            <a:ext cx="888054" cy="381000"/>
          </a:xfrm>
          <a:prstGeom prst="rect">
            <a:avLst/>
          </a:prstGeom>
          <a:pattFill prst="openDmnd">
            <a:fgClr>
              <a:schemeClr val="accent4"/>
            </a:fgClr>
            <a:bgClr>
              <a:prstClr val="white"/>
            </a:bgClr>
          </a:patt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8"/>
            </p:custDataLst>
          </p:nvPr>
        </p:nvSpPr>
        <p:spPr>
          <a:xfrm>
            <a:off x="6637867" y="4174063"/>
            <a:ext cx="638537" cy="381000"/>
          </a:xfrm>
          <a:prstGeom prst="rect">
            <a:avLst/>
          </a:prstGeom>
          <a:pattFill prst="wave">
            <a:fgClr>
              <a:schemeClr val="accent5"/>
            </a:fgClr>
            <a:bgClr>
              <a:prstClr val="white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>
            <p:custDataLst>
              <p:tags r:id="rId9"/>
            </p:custDataLst>
          </p:nvPr>
        </p:nvSpPr>
        <p:spPr>
          <a:xfrm>
            <a:off x="7663517" y="4176713"/>
            <a:ext cx="566082" cy="377720"/>
          </a:xfrm>
          <a:prstGeom prst="rect">
            <a:avLst/>
          </a:prstGeom>
          <a:pattFill prst="divot">
            <a:fgClr>
              <a:schemeClr val="accent6"/>
            </a:fgClr>
            <a:bgClr>
              <a:prstClr val="white"/>
            </a:bgClr>
          </a:patt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2000" y="4165596"/>
            <a:ext cx="235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 Layout Before</a:t>
            </a:r>
            <a:endParaRPr lang="en-US" dirty="0"/>
          </a:p>
        </p:txBody>
      </p:sp>
      <p:sp>
        <p:nvSpPr>
          <p:cNvPr id="34" name="Rectangle 33"/>
          <p:cNvSpPr/>
          <p:nvPr>
            <p:custDataLst>
              <p:tags r:id="rId10"/>
            </p:custDataLst>
          </p:nvPr>
        </p:nvSpPr>
        <p:spPr>
          <a:xfrm>
            <a:off x="3412540" y="4715930"/>
            <a:ext cx="1591733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11"/>
            </p:custDataLst>
          </p:nvPr>
        </p:nvSpPr>
        <p:spPr>
          <a:xfrm>
            <a:off x="5020733" y="4715930"/>
            <a:ext cx="1591733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12"/>
            </p:custDataLst>
          </p:nvPr>
        </p:nvSpPr>
        <p:spPr>
          <a:xfrm>
            <a:off x="6637867" y="4715930"/>
            <a:ext cx="1591733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>
            <p:custDataLst>
              <p:tags r:id="rId13"/>
            </p:custDataLst>
          </p:nvPr>
        </p:nvSpPr>
        <p:spPr>
          <a:xfrm>
            <a:off x="3412540" y="4715930"/>
            <a:ext cx="652406" cy="381000"/>
          </a:xfrm>
          <a:prstGeom prst="rect">
            <a:avLst/>
          </a:prstGeom>
          <a:pattFill prst="ltDnDiag">
            <a:fgClr>
              <a:schemeClr val="accent2"/>
            </a:fgClr>
            <a:bgClr>
              <a:prstClr val="white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>
            <p:custDataLst>
              <p:tags r:id="rId14"/>
            </p:custDataLst>
          </p:nvPr>
        </p:nvSpPr>
        <p:spPr>
          <a:xfrm>
            <a:off x="4076462" y="4715930"/>
            <a:ext cx="156870" cy="381000"/>
          </a:xfrm>
          <a:prstGeom prst="rect">
            <a:avLst/>
          </a:prstGeom>
          <a:pattFill prst="ltUpDiag">
            <a:fgClr>
              <a:schemeClr val="accent5"/>
            </a:fgClr>
            <a:bgClr>
              <a:prstClr val="white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>
            <p:custDataLst>
              <p:tags r:id="rId15"/>
            </p:custDataLst>
          </p:nvPr>
        </p:nvSpPr>
        <p:spPr>
          <a:xfrm>
            <a:off x="4250266" y="4715930"/>
            <a:ext cx="703679" cy="381000"/>
          </a:xfrm>
          <a:prstGeom prst="rect">
            <a:avLst/>
          </a:prstGeom>
          <a:pattFill prst="shingle">
            <a:fgClr>
              <a:schemeClr val="accent3"/>
            </a:fgClr>
            <a:bgClr>
              <a:prstClr val="white"/>
            </a:bgClr>
          </a:patt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>
            <p:custDataLst>
              <p:tags r:id="rId16"/>
            </p:custDataLst>
          </p:nvPr>
        </p:nvSpPr>
        <p:spPr>
          <a:xfrm>
            <a:off x="4969934" y="4715930"/>
            <a:ext cx="888054" cy="381000"/>
          </a:xfrm>
          <a:prstGeom prst="rect">
            <a:avLst/>
          </a:prstGeom>
          <a:pattFill prst="openDmnd">
            <a:fgClr>
              <a:schemeClr val="accent4"/>
            </a:fgClr>
            <a:bgClr>
              <a:prstClr val="white"/>
            </a:bgClr>
          </a:patt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>
            <p:custDataLst>
              <p:tags r:id="rId17"/>
            </p:custDataLst>
          </p:nvPr>
        </p:nvSpPr>
        <p:spPr>
          <a:xfrm>
            <a:off x="5875867" y="4715930"/>
            <a:ext cx="638537" cy="381000"/>
          </a:xfrm>
          <a:prstGeom prst="rect">
            <a:avLst/>
          </a:prstGeom>
          <a:pattFill prst="wave">
            <a:fgClr>
              <a:schemeClr val="accent5"/>
            </a:fgClr>
            <a:bgClr>
              <a:prstClr val="white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>
            <p:custDataLst>
              <p:tags r:id="rId18"/>
            </p:custDataLst>
          </p:nvPr>
        </p:nvSpPr>
        <p:spPr>
          <a:xfrm>
            <a:off x="6537449" y="4718580"/>
            <a:ext cx="566082" cy="377720"/>
          </a:xfrm>
          <a:prstGeom prst="rect">
            <a:avLst/>
          </a:prstGeom>
          <a:pattFill prst="divot">
            <a:fgClr>
              <a:schemeClr val="accent6"/>
            </a:fgClr>
            <a:bgClr>
              <a:prstClr val="white"/>
            </a:bgClr>
          </a:patt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62000" y="4707463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 Layout After</a:t>
            </a:r>
            <a:endParaRPr lang="en-US" dirty="0"/>
          </a:p>
        </p:txBody>
      </p:sp>
      <p:sp>
        <p:nvSpPr>
          <p:cNvPr id="47" name="Rectangle 46"/>
          <p:cNvSpPr/>
          <p:nvPr>
            <p:custDataLst>
              <p:tags r:id="rId19"/>
            </p:custDataLst>
          </p:nvPr>
        </p:nvSpPr>
        <p:spPr>
          <a:xfrm>
            <a:off x="7128932" y="5046143"/>
            <a:ext cx="838200" cy="381000"/>
          </a:xfrm>
          <a:prstGeom prst="rect">
            <a:avLst/>
          </a:prstGeom>
          <a:pattFill prst="dkDnDiag">
            <a:fgClr>
              <a:schemeClr val="tx2"/>
            </a:fgClr>
            <a:bgClr>
              <a:prstClr val="white"/>
            </a:bgClr>
          </a:patt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47" idx="0"/>
          </p:cNvCxnSpPr>
          <p:nvPr/>
        </p:nvCxnSpPr>
        <p:spPr>
          <a:xfrm flipH="1" flipV="1">
            <a:off x="7543800" y="4783663"/>
            <a:ext cx="4232" cy="262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03334" y="5083200"/>
            <a:ext cx="160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Problem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Need a way to manage memory in </a:t>
            </a:r>
            <a:r>
              <a:rPr lang="en-US" dirty="0" err="1" smtClean="0"/>
              <a:t>RAMCloud</a:t>
            </a:r>
            <a:r>
              <a:rPr lang="en-US" dirty="0" smtClean="0"/>
              <a:t> that: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590800"/>
            <a:ext cx="6477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Does not waste space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All allocators wasted 50% of memory or more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Cannot trade off performance for efficiency in Java’s collector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Has high throughput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Copying garbage collection is expensive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Adapts to changing workloads</a:t>
            </a:r>
            <a:br>
              <a:rPr lang="en-US" sz="2200" dirty="0" smtClean="0"/>
            </a:br>
            <a:r>
              <a:rPr lang="en-US" dirty="0" smtClean="0"/>
              <a:t>Might waste a few %, might waste 50% or more, might crash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Accommodates backups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Existing allocators are for volatile memory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371600" y="5757332"/>
            <a:ext cx="4191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4004732"/>
            <a:ext cx="4191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1600" y="4842932"/>
            <a:ext cx="4191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71600" y="2819400"/>
            <a:ext cx="4191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6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Space/Time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Efficiency/Adaptability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copying memory manager</a:t>
            </a:r>
          </a:p>
          <a:p>
            <a:pPr lvl="1"/>
            <a:r>
              <a:rPr lang="en-US" dirty="0" smtClean="0"/>
              <a:t>Defragment memory, adapt to workload changes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Problem</a:t>
            </a:r>
            <a:r>
              <a:rPr lang="en-US" dirty="0" smtClean="0"/>
              <a:t>: Fundamental space vs. time trade-off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rgbClr val="376092"/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nsight</a:t>
            </a:r>
            <a:r>
              <a:rPr lang="en-US" dirty="0" smtClean="0"/>
              <a:t>: Storage systems have key advantages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ointer use is restricted (indexing structures only)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953735"/>
                </a:solidFill>
              </a:rPr>
              <a:t>Truly incremental GC (need not scan all of memory)</a:t>
            </a:r>
          </a:p>
          <a:p>
            <a:pPr lvl="1"/>
            <a:r>
              <a:rPr lang="en-US" dirty="0" smtClean="0"/>
              <a:t>Allocations are explicitly freed</a:t>
            </a:r>
          </a:p>
          <a:p>
            <a:r>
              <a:rPr lang="en-US" dirty="0" smtClean="0"/>
              <a:t>Should be able to build faster/more efficient manager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078729"/>
              </p:ext>
            </p:extLst>
          </p:nvPr>
        </p:nvGraphicFramePr>
        <p:xfrm>
          <a:off x="1676400" y="2590800"/>
          <a:ext cx="5715000" cy="1101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</a:tblGrid>
              <a:tr h="36494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 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Efficiency</a:t>
                      </a:r>
                      <a:endParaRPr lang="en-US" dirty="0"/>
                    </a:p>
                  </a:txBody>
                  <a:tcPr/>
                </a:tc>
              </a:tr>
              <a:tr h="36786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Low 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</a:tr>
              <a:tr h="36786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High Performance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486400" y="3311284"/>
            <a:ext cx="1905000" cy="381000"/>
          </a:xfrm>
          <a:prstGeom prst="round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55069" y="3689307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43245" y="3841707"/>
            <a:ext cx="1566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Garbage Collectors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477626" y="3689307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9800" y="3841707"/>
            <a:ext cx="95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RAMCloud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36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BFBFBF"/>
                </a:solidFill>
              </a:rPr>
              <a:t>RAMCloud</a:t>
            </a:r>
            <a:r>
              <a:rPr lang="en-US" dirty="0" smtClean="0">
                <a:solidFill>
                  <a:srgbClr val="BFBFBF"/>
                </a:solidFill>
              </a:rPr>
              <a:t> Background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Goals &amp; problems with current memory managers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Log-structured memory</a:t>
            </a:r>
          </a:p>
          <a:p>
            <a:pPr lvl="1"/>
            <a:r>
              <a:rPr lang="en-US" dirty="0" smtClean="0"/>
              <a:t>Two-level Cleaning</a:t>
            </a:r>
          </a:p>
          <a:p>
            <a:pPr lvl="1"/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Cost-Benefit Improvements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Conclusion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Related Work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Future Work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Acknowledgements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Summary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7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Durability </a:t>
            </a:r>
            <a:r>
              <a:rPr lang="en-US" dirty="0" smtClean="0">
                <a:sym typeface="Wingdings"/>
              </a:rPr>
              <a:t> Writing to disks  Log structure</a:t>
            </a:r>
          </a:p>
          <a:p>
            <a:pPr lvl="1"/>
            <a:r>
              <a:rPr lang="en-US" dirty="0" smtClean="0"/>
              <a:t>Large sequential I/</a:t>
            </a:r>
            <a:r>
              <a:rPr lang="en-US" dirty="0" err="1" smtClean="0"/>
              <a:t>Os</a:t>
            </a:r>
            <a:r>
              <a:rPr lang="en-US" dirty="0" smtClean="0"/>
              <a:t> for high performance</a:t>
            </a:r>
          </a:p>
          <a:p>
            <a:pPr lvl="1"/>
            <a:r>
              <a:rPr lang="en-US" dirty="0" smtClean="0"/>
              <a:t>Append-only: no update in place </a:t>
            </a:r>
            <a:r>
              <a:rPr lang="en-US" dirty="0" smtClean="0">
                <a:sym typeface="Wingdings"/>
              </a:rPr>
              <a:t> no random I/</a:t>
            </a:r>
            <a:r>
              <a:rPr lang="en-US" dirty="0" err="1" smtClean="0">
                <a:sym typeface="Wingdings"/>
              </a:rPr>
              <a:t>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ym typeface="Wingdings"/>
              </a:rPr>
              <a:t>Logging requires a defragmenter (</a:t>
            </a:r>
            <a:r>
              <a:rPr lang="en-US" i="1" dirty="0" smtClean="0">
                <a:sym typeface="Wingdings"/>
              </a:rPr>
              <a:t>cleaner</a:t>
            </a:r>
            <a:r>
              <a:rPr lang="en-US" dirty="0" smtClean="0">
                <a:sym typeface="Wingdings"/>
              </a:rPr>
              <a:t>)</a:t>
            </a:r>
          </a:p>
          <a:p>
            <a:pPr lvl="1"/>
            <a:r>
              <a:rPr lang="en-US" dirty="0" smtClean="0">
                <a:sym typeface="Wingdings"/>
              </a:rPr>
              <a:t>Reclaims dead space, curbs length of log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sz="1200" dirty="0" smtClean="0">
                <a:sym typeface="Wingdings"/>
              </a:rPr>
              <a:t/>
            </a:r>
            <a:br>
              <a:rPr lang="en-US" sz="1200" dirty="0" smtClean="0">
                <a:sym typeface="Wingdings"/>
              </a:rPr>
            </a:br>
            <a:endParaRPr lang="en-US" dirty="0">
              <a:sym typeface="Wingdings"/>
            </a:endParaRPr>
          </a:p>
          <a:p>
            <a:r>
              <a:rPr lang="en-US" dirty="0" smtClean="0">
                <a:solidFill>
                  <a:schemeClr val="tx2"/>
                </a:solidFill>
                <a:sym typeface="Wingdings"/>
              </a:rPr>
              <a:t>Insight</a:t>
            </a:r>
            <a:r>
              <a:rPr lang="en-US" dirty="0" smtClean="0">
                <a:sym typeface="Wingdings"/>
              </a:rPr>
              <a:t>: Already need a copying allocator for disk</a:t>
            </a:r>
          </a:p>
          <a:p>
            <a:pPr lvl="1"/>
            <a:r>
              <a:rPr lang="en-US" dirty="0" smtClean="0">
                <a:solidFill>
                  <a:srgbClr val="953735"/>
                </a:solidFill>
                <a:sym typeface="Wingdings"/>
              </a:rPr>
              <a:t>Can use the same technique to manage DRAM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924050" y="2526268"/>
            <a:ext cx="5257800" cy="6858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Durability: Log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2183694" y="4667065"/>
            <a:ext cx="652406" cy="396000"/>
          </a:xfrm>
          <a:prstGeom prst="rect">
            <a:avLst/>
          </a:prstGeom>
          <a:pattFill prst="wdDnDiag">
            <a:fgClr>
              <a:schemeClr val="accent2">
                <a:lumMod val="75000"/>
              </a:schemeClr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2839274" y="4667065"/>
            <a:ext cx="437092" cy="3960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3277175" y="4667065"/>
            <a:ext cx="156870" cy="396000"/>
          </a:xfrm>
          <a:prstGeom prst="rect">
            <a:avLst/>
          </a:prstGeom>
          <a:pattFill prst="dkUpDiag">
            <a:fgClr>
              <a:schemeClr val="accent5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>
          <a:xfrm>
            <a:off x="3723680" y="4667065"/>
            <a:ext cx="703679" cy="396000"/>
          </a:xfrm>
          <a:prstGeom prst="rect">
            <a:avLst/>
          </a:prstGeom>
          <a:pattFill prst="lgCheck">
            <a:fgClr>
              <a:schemeClr val="accent3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4427830" y="4667065"/>
            <a:ext cx="888054" cy="396000"/>
          </a:xfrm>
          <a:prstGeom prst="rect">
            <a:avLst/>
          </a:prstGeom>
          <a:pattFill prst="openDmnd">
            <a:fgClr>
              <a:schemeClr val="accent4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>
          <a:xfrm>
            <a:off x="5315884" y="4667065"/>
            <a:ext cx="638537" cy="3960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>
          <a:xfrm>
            <a:off x="5954421" y="4667065"/>
            <a:ext cx="368063" cy="396000"/>
          </a:xfrm>
          <a:prstGeom prst="rect">
            <a:avLst/>
          </a:prstGeom>
          <a:pattFill prst="pct60">
            <a:fgClr>
              <a:schemeClr val="accent2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6324600" y="4666540"/>
            <a:ext cx="566082" cy="396000"/>
          </a:xfrm>
          <a:prstGeom prst="rect">
            <a:avLst/>
          </a:prstGeom>
          <a:pattFill prst="lgConfetti">
            <a:fgClr>
              <a:schemeClr val="accent6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3438247" y="4667065"/>
            <a:ext cx="286322" cy="3960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0"/>
            </p:custDataLst>
          </p:nvPr>
        </p:nvSpPr>
        <p:spPr>
          <a:xfrm>
            <a:off x="2209800" y="2678668"/>
            <a:ext cx="652406" cy="396000"/>
          </a:xfrm>
          <a:prstGeom prst="rect">
            <a:avLst/>
          </a:prstGeom>
          <a:pattFill prst="wdDnDiag">
            <a:fgClr>
              <a:schemeClr val="accent2">
                <a:lumMod val="75000"/>
              </a:schemeClr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>
            <p:custDataLst>
              <p:tags r:id="rId11"/>
            </p:custDataLst>
          </p:nvPr>
        </p:nvSpPr>
        <p:spPr>
          <a:xfrm>
            <a:off x="2865380" y="2678668"/>
            <a:ext cx="437092" cy="396000"/>
          </a:xfrm>
          <a:prstGeom prst="rect">
            <a:avLst/>
          </a:prstGeom>
          <a:pattFill prst="pct70">
            <a:fgClr>
              <a:schemeClr val="accent4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12"/>
            </p:custDataLst>
          </p:nvPr>
        </p:nvSpPr>
        <p:spPr>
          <a:xfrm>
            <a:off x="3303281" y="2678668"/>
            <a:ext cx="156870" cy="396000"/>
          </a:xfrm>
          <a:prstGeom prst="rect">
            <a:avLst/>
          </a:prstGeom>
          <a:pattFill prst="dkUpDiag">
            <a:fgClr>
              <a:schemeClr val="accent5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3749786" y="2678668"/>
            <a:ext cx="703679" cy="396000"/>
          </a:xfrm>
          <a:prstGeom prst="rect">
            <a:avLst/>
          </a:prstGeom>
          <a:pattFill prst="lgCheck">
            <a:fgClr>
              <a:schemeClr val="accent3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14"/>
            </p:custDataLst>
          </p:nvPr>
        </p:nvSpPr>
        <p:spPr>
          <a:xfrm>
            <a:off x="4453936" y="2678668"/>
            <a:ext cx="888054" cy="396000"/>
          </a:xfrm>
          <a:prstGeom prst="rect">
            <a:avLst/>
          </a:prstGeom>
          <a:pattFill prst="openDmnd">
            <a:fgClr>
              <a:schemeClr val="accent4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5"/>
            </p:custDataLst>
          </p:nvPr>
        </p:nvSpPr>
        <p:spPr>
          <a:xfrm>
            <a:off x="5341990" y="2678668"/>
            <a:ext cx="638537" cy="396000"/>
          </a:xfrm>
          <a:prstGeom prst="rect">
            <a:avLst/>
          </a:prstGeom>
          <a:pattFill prst="wave">
            <a:fgClr>
              <a:schemeClr val="accent5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16"/>
            </p:custDataLst>
          </p:nvPr>
        </p:nvSpPr>
        <p:spPr>
          <a:xfrm>
            <a:off x="5980527" y="2678668"/>
            <a:ext cx="368063" cy="396000"/>
          </a:xfrm>
          <a:prstGeom prst="rect">
            <a:avLst/>
          </a:prstGeom>
          <a:pattFill prst="pct60">
            <a:fgClr>
              <a:schemeClr val="accent2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17"/>
            </p:custDataLst>
          </p:nvPr>
        </p:nvSpPr>
        <p:spPr>
          <a:xfrm>
            <a:off x="6350706" y="2983468"/>
            <a:ext cx="566082" cy="396000"/>
          </a:xfrm>
          <a:prstGeom prst="rect">
            <a:avLst/>
          </a:prstGeom>
          <a:pattFill prst="lgConfetti">
            <a:fgClr>
              <a:schemeClr val="accent6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18"/>
            </p:custDataLst>
          </p:nvPr>
        </p:nvSpPr>
        <p:spPr>
          <a:xfrm>
            <a:off x="3464353" y="2678668"/>
            <a:ext cx="286322" cy="396000"/>
          </a:xfrm>
          <a:prstGeom prst="rect">
            <a:avLst/>
          </a:prstGeom>
          <a:pattFill prst="dkVert">
            <a:fgClr>
              <a:schemeClr val="accent6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27" idx="0"/>
          </p:cNvCxnSpPr>
          <p:nvPr/>
        </p:nvCxnSpPr>
        <p:spPr>
          <a:xfrm flipH="1" flipV="1">
            <a:off x="6629400" y="2754868"/>
            <a:ext cx="4347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80295" y="3212068"/>
            <a:ext cx="15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Disk-based Log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334000" y="3423734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924050" y="4529665"/>
            <a:ext cx="5257800" cy="6858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19"/>
            </p:custDataLst>
          </p:nvPr>
        </p:nvSpPr>
        <p:spPr>
          <a:xfrm>
            <a:off x="2183695" y="5378266"/>
            <a:ext cx="652406" cy="396000"/>
          </a:xfrm>
          <a:prstGeom prst="rect">
            <a:avLst/>
          </a:prstGeom>
          <a:pattFill prst="wdDnDiag">
            <a:fgClr>
              <a:schemeClr val="accent2">
                <a:lumMod val="75000"/>
              </a:schemeClr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0"/>
            </p:custDataLst>
          </p:nvPr>
        </p:nvSpPr>
        <p:spPr>
          <a:xfrm>
            <a:off x="2836331" y="5378266"/>
            <a:ext cx="156870" cy="396000"/>
          </a:xfrm>
          <a:prstGeom prst="rect">
            <a:avLst/>
          </a:prstGeom>
          <a:pattFill prst="dkUpDiag">
            <a:fgClr>
              <a:schemeClr val="accent5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21"/>
            </p:custDataLst>
          </p:nvPr>
        </p:nvSpPr>
        <p:spPr>
          <a:xfrm>
            <a:off x="2996253" y="5378266"/>
            <a:ext cx="703679" cy="396000"/>
          </a:xfrm>
          <a:prstGeom prst="rect">
            <a:avLst/>
          </a:prstGeom>
          <a:pattFill prst="lgCheck">
            <a:fgClr>
              <a:schemeClr val="accent3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22"/>
            </p:custDataLst>
          </p:nvPr>
        </p:nvSpPr>
        <p:spPr>
          <a:xfrm>
            <a:off x="3699932" y="5378266"/>
            <a:ext cx="888054" cy="396000"/>
          </a:xfrm>
          <a:prstGeom prst="rect">
            <a:avLst/>
          </a:prstGeom>
          <a:pattFill prst="openDmnd">
            <a:fgClr>
              <a:schemeClr val="accent4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23"/>
            </p:custDataLst>
          </p:nvPr>
        </p:nvSpPr>
        <p:spPr>
          <a:xfrm>
            <a:off x="4584934" y="5378266"/>
            <a:ext cx="368063" cy="396000"/>
          </a:xfrm>
          <a:prstGeom prst="rect">
            <a:avLst/>
          </a:prstGeom>
          <a:pattFill prst="pct60">
            <a:fgClr>
              <a:schemeClr val="accent2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24"/>
            </p:custDataLst>
          </p:nvPr>
        </p:nvSpPr>
        <p:spPr>
          <a:xfrm>
            <a:off x="4954183" y="5377741"/>
            <a:ext cx="566082" cy="396000"/>
          </a:xfrm>
          <a:prstGeom prst="rect">
            <a:avLst/>
          </a:prstGeom>
          <a:pattFill prst="lgConfetti">
            <a:fgClr>
              <a:schemeClr val="accent6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924051" y="5240866"/>
            <a:ext cx="5257800" cy="6858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239001" y="4783666"/>
            <a:ext cx="304800" cy="762000"/>
          </a:xfrm>
          <a:custGeom>
            <a:avLst/>
            <a:gdLst>
              <a:gd name="connsiteX0" fmla="*/ 0 w 397950"/>
              <a:gd name="connsiteY0" fmla="*/ 0 h 762000"/>
              <a:gd name="connsiteX1" fmla="*/ 397933 w 397950"/>
              <a:gd name="connsiteY1" fmla="*/ 389467 h 762000"/>
              <a:gd name="connsiteX2" fmla="*/ 16933 w 397950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50" h="762000">
                <a:moveTo>
                  <a:pt x="0" y="0"/>
                </a:moveTo>
                <a:cubicBezTo>
                  <a:pt x="197555" y="131233"/>
                  <a:pt x="395111" y="262467"/>
                  <a:pt x="397933" y="389467"/>
                </a:cubicBezTo>
                <a:cubicBezTo>
                  <a:pt x="400755" y="516467"/>
                  <a:pt x="57855" y="719667"/>
                  <a:pt x="16933" y="762000"/>
                </a:cubicBezTo>
              </a:path>
            </a:pathLst>
          </a:cu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155757" y="4698996"/>
            <a:ext cx="67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Before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213997" y="5384796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After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598380" y="5003796"/>
            <a:ext cx="591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Clean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6899086" y="3242962"/>
            <a:ext cx="1711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Append at end of log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00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799"/>
            <a:ext cx="8229600" cy="1143000"/>
          </a:xfrm>
        </p:spPr>
        <p:txBody>
          <a:bodyPr/>
          <a:lstStyle/>
          <a:p>
            <a:r>
              <a:rPr lang="en-US" dirty="0" smtClean="0"/>
              <a:t>Log-structured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18</a:t>
            </a:fld>
            <a:endParaRPr lang="en-US" dirty="0"/>
          </a:p>
        </p:txBody>
      </p:sp>
      <p:sp>
        <p:nvSpPr>
          <p:cNvPr id="16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52400" y="4648200"/>
            <a:ext cx="8991600" cy="2286000"/>
          </a:xfrm>
        </p:spPr>
        <p:txBody>
          <a:bodyPr>
            <a:normAutofit fontScale="85000" lnSpcReduction="20000"/>
          </a:bodyPr>
          <a:lstStyle/>
          <a:p>
            <a:r>
              <a:rPr lang="en-US" sz="2000" b="0" dirty="0" smtClean="0"/>
              <a:t>Master memory: hash table &amp; segmented log</a:t>
            </a:r>
          </a:p>
          <a:p>
            <a:pPr lvl="1"/>
            <a:r>
              <a:rPr lang="en-US" sz="2000" b="0" dirty="0" smtClean="0"/>
              <a:t>Segments are 8MB</a:t>
            </a:r>
          </a:p>
          <a:p>
            <a:r>
              <a:rPr lang="en-US" sz="2000" b="0" dirty="0" smtClean="0"/>
              <a:t>Each segment replicated on 3 remote backups</a:t>
            </a:r>
          </a:p>
          <a:p>
            <a:pPr lvl="1"/>
            <a:r>
              <a:rPr lang="en-US" sz="2000" dirty="0" smtClean="0"/>
              <a:t>Unified log structure in DRAM &amp; on disk (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b="0" dirty="0" smtClean="0"/>
              <a:t>easy for masters to track disk contents)</a:t>
            </a:r>
          </a:p>
          <a:p>
            <a:r>
              <a:rPr lang="en-US" sz="2000" b="0" dirty="0" smtClean="0"/>
              <a:t>Append only: write objects to end of log (head segment)</a:t>
            </a:r>
          </a:p>
          <a:p>
            <a:pPr lvl="1"/>
            <a:r>
              <a:rPr lang="en-US" sz="2000" dirty="0" smtClean="0"/>
              <a:t>N</a:t>
            </a:r>
            <a:r>
              <a:rPr lang="en-US" sz="2000" b="0" dirty="0" smtClean="0"/>
              <a:t>o in-place </a:t>
            </a:r>
            <a:r>
              <a:rPr lang="en-US" sz="2000" dirty="0" smtClean="0"/>
              <a:t>updates, no small random disk I/</a:t>
            </a:r>
            <a:r>
              <a:rPr lang="en-US" sz="2000" dirty="0" err="1" smtClean="0"/>
              <a:t>Os</a:t>
            </a:r>
            <a:endParaRPr lang="en-US" sz="2000" b="0" dirty="0" smtClean="0"/>
          </a:p>
          <a:p>
            <a:r>
              <a:rPr lang="en-US" sz="2000" b="0" dirty="0" smtClean="0"/>
              <a:t>Head segment full? Allocate another</a:t>
            </a:r>
          </a:p>
          <a:p>
            <a:pPr lvl="1"/>
            <a:r>
              <a:rPr lang="en-US" sz="2000" dirty="0" smtClean="0"/>
              <a:t>If no free space, reclaim by cleaning log segments</a:t>
            </a:r>
            <a:endParaRPr lang="en-US" sz="2000" b="0" dirty="0" smtClean="0"/>
          </a:p>
        </p:txBody>
      </p:sp>
      <p:sp>
        <p:nvSpPr>
          <p:cNvPr id="161" name="Rounded Rectangle 160"/>
          <p:cNvSpPr/>
          <p:nvPr/>
        </p:nvSpPr>
        <p:spPr>
          <a:xfrm>
            <a:off x="1335703" y="1206602"/>
            <a:ext cx="6448502" cy="2408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5207" y="3171225"/>
            <a:ext cx="1378605" cy="347707"/>
            <a:chOff x="3817050" y="4461934"/>
            <a:chExt cx="1466150" cy="396000"/>
          </a:xfrm>
        </p:grpSpPr>
        <p:sp>
          <p:nvSpPr>
            <p:cNvPr id="8" name="Rectangle 7"/>
            <p:cNvSpPr/>
            <p:nvPr>
              <p:custDataLst>
                <p:tags r:id="rId14"/>
              </p:custDataLst>
            </p:nvPr>
          </p:nvSpPr>
          <p:spPr>
            <a:xfrm>
              <a:off x="3817050" y="4461934"/>
              <a:ext cx="704150" cy="396000"/>
            </a:xfrm>
            <a:prstGeom prst="rect">
              <a:avLst/>
            </a:prstGeom>
            <a:pattFill prst="lgCheck">
              <a:fgClr>
                <a:schemeClr val="accent3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>
              <p:custDataLst>
                <p:tags r:id="rId15"/>
              </p:custDataLst>
            </p:nvPr>
          </p:nvSpPr>
          <p:spPr>
            <a:xfrm>
              <a:off x="4521200" y="4461934"/>
              <a:ext cx="762000" cy="396000"/>
            </a:xfrm>
            <a:prstGeom prst="rect">
              <a:avLst/>
            </a:prstGeom>
            <a:pattFill prst="openDmnd">
              <a:fgClr>
                <a:schemeClr val="accent4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39380" y="3172922"/>
            <a:ext cx="1371244" cy="347710"/>
            <a:chOff x="2183694" y="4463866"/>
            <a:chExt cx="1458322" cy="396003"/>
          </a:xfrm>
        </p:grpSpPr>
        <p:sp>
          <p:nvSpPr>
            <p:cNvPr id="5" name="Rectangle 4"/>
            <p:cNvSpPr/>
            <p:nvPr>
              <p:custDataLst>
                <p:tags r:id="rId9"/>
              </p:custDataLst>
            </p:nvPr>
          </p:nvSpPr>
          <p:spPr>
            <a:xfrm>
              <a:off x="2183694" y="4463869"/>
              <a:ext cx="652406" cy="396000"/>
            </a:xfrm>
            <a:prstGeom prst="rect">
              <a:avLst/>
            </a:prstGeom>
            <a:pattFill prst="wdDnDiag">
              <a:fgClr>
                <a:schemeClr val="accent2">
                  <a:lumMod val="75000"/>
                </a:schemeClr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>
              <p:custDataLst>
                <p:tags r:id="rId10"/>
              </p:custDataLst>
            </p:nvPr>
          </p:nvSpPr>
          <p:spPr>
            <a:xfrm>
              <a:off x="2839274" y="4463869"/>
              <a:ext cx="437092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>
              <p:custDataLst>
                <p:tags r:id="rId11"/>
              </p:custDataLst>
            </p:nvPr>
          </p:nvSpPr>
          <p:spPr>
            <a:xfrm>
              <a:off x="2833978" y="4463869"/>
              <a:ext cx="156870" cy="396000"/>
            </a:xfrm>
            <a:prstGeom prst="rect">
              <a:avLst/>
            </a:prstGeom>
            <a:pattFill prst="dkUpDiag">
              <a:fgClr>
                <a:schemeClr val="accent5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>
              <p:custDataLst>
                <p:tags r:id="rId12"/>
              </p:custDataLst>
            </p:nvPr>
          </p:nvSpPr>
          <p:spPr>
            <a:xfrm>
              <a:off x="3124200" y="4463866"/>
              <a:ext cx="368063" cy="396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>
              <p:custDataLst>
                <p:tags r:id="rId13"/>
              </p:custDataLst>
            </p:nvPr>
          </p:nvSpPr>
          <p:spPr>
            <a:xfrm>
              <a:off x="3492500" y="4463869"/>
              <a:ext cx="149516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15025" y="3173083"/>
            <a:ext cx="1384120" cy="348635"/>
            <a:chOff x="3817534" y="4921250"/>
            <a:chExt cx="1472016" cy="397056"/>
          </a:xfrm>
        </p:grpSpPr>
        <p:sp>
          <p:nvSpPr>
            <p:cNvPr id="10" name="Rectangle 9"/>
            <p:cNvSpPr/>
            <p:nvPr>
              <p:custDataLst>
                <p:tags r:id="rId5"/>
              </p:custDataLst>
            </p:nvPr>
          </p:nvSpPr>
          <p:spPr>
            <a:xfrm>
              <a:off x="4375151" y="4921250"/>
              <a:ext cx="540934" cy="396000"/>
            </a:xfrm>
            <a:prstGeom prst="rect">
              <a:avLst/>
            </a:prstGeom>
            <a:pattFill prst="lgCheck">
              <a:fgClr>
                <a:schemeClr val="tx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>
              <p:custDataLst>
                <p:tags r:id="rId6"/>
              </p:custDataLst>
            </p:nvPr>
          </p:nvSpPr>
          <p:spPr>
            <a:xfrm>
              <a:off x="3817534" y="4921600"/>
              <a:ext cx="566082" cy="396000"/>
            </a:xfrm>
            <a:prstGeom prst="rect">
              <a:avLst/>
            </a:prstGeom>
            <a:pattFill prst="lgConfetti">
              <a:fgClr>
                <a:schemeClr val="accent6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>
              <p:custDataLst>
                <p:tags r:id="rId7"/>
              </p:custDataLst>
            </p:nvPr>
          </p:nvSpPr>
          <p:spPr>
            <a:xfrm>
              <a:off x="4917964" y="4922306"/>
              <a:ext cx="156870" cy="396000"/>
            </a:xfrm>
            <a:prstGeom prst="rect">
              <a:avLst/>
            </a:prstGeom>
            <a:pattFill prst="dkUpDiag">
              <a:fgClr>
                <a:schemeClr val="accent5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>
              <p:custDataLst>
                <p:tags r:id="rId8"/>
              </p:custDataLst>
            </p:nvPr>
          </p:nvSpPr>
          <p:spPr>
            <a:xfrm>
              <a:off x="5081184" y="4921250"/>
              <a:ext cx="208366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reeform 33"/>
          <p:cNvSpPr/>
          <p:nvPr/>
        </p:nvSpPr>
        <p:spPr>
          <a:xfrm>
            <a:off x="2681129" y="1705351"/>
            <a:ext cx="4545796" cy="1374653"/>
          </a:xfrm>
          <a:custGeom>
            <a:avLst/>
            <a:gdLst>
              <a:gd name="connsiteX0" fmla="*/ 0 w 5198533"/>
              <a:gd name="connsiteY0" fmla="*/ 397814 h 888880"/>
              <a:gd name="connsiteX1" fmla="*/ 4334933 w 5198533"/>
              <a:gd name="connsiteY1" fmla="*/ 16814 h 888880"/>
              <a:gd name="connsiteX2" fmla="*/ 5198533 w 5198533"/>
              <a:gd name="connsiteY2" fmla="*/ 888880 h 888880"/>
              <a:gd name="connsiteX0" fmla="*/ 0 w 5181600"/>
              <a:gd name="connsiteY0" fmla="*/ 303815 h 904948"/>
              <a:gd name="connsiteX1" fmla="*/ 4318000 w 5181600"/>
              <a:gd name="connsiteY1" fmla="*/ 32882 h 904948"/>
              <a:gd name="connsiteX2" fmla="*/ 5181600 w 5181600"/>
              <a:gd name="connsiteY2" fmla="*/ 904948 h 904948"/>
              <a:gd name="connsiteX0" fmla="*/ 0 w 5181600"/>
              <a:gd name="connsiteY0" fmla="*/ 197757 h 798890"/>
              <a:gd name="connsiteX1" fmla="*/ 3911600 w 5181600"/>
              <a:gd name="connsiteY1" fmla="*/ 62291 h 798890"/>
              <a:gd name="connsiteX2" fmla="*/ 5181600 w 5181600"/>
              <a:gd name="connsiteY2" fmla="*/ 798890 h 798890"/>
              <a:gd name="connsiteX0" fmla="*/ 0 w 5181600"/>
              <a:gd name="connsiteY0" fmla="*/ 168647 h 769780"/>
              <a:gd name="connsiteX1" fmla="*/ 3911600 w 5181600"/>
              <a:gd name="connsiteY1" fmla="*/ 33181 h 769780"/>
              <a:gd name="connsiteX2" fmla="*/ 5181600 w 5181600"/>
              <a:gd name="connsiteY2" fmla="*/ 769780 h 769780"/>
              <a:gd name="connsiteX0" fmla="*/ 0 w 5181600"/>
              <a:gd name="connsiteY0" fmla="*/ 58948 h 1278148"/>
              <a:gd name="connsiteX1" fmla="*/ 3911600 w 5181600"/>
              <a:gd name="connsiteY1" fmla="*/ 541549 h 1278148"/>
              <a:gd name="connsiteX2" fmla="*/ 5181600 w 5181600"/>
              <a:gd name="connsiteY2" fmla="*/ 1278148 h 1278148"/>
              <a:gd name="connsiteX0" fmla="*/ 0 w 5181600"/>
              <a:gd name="connsiteY0" fmla="*/ 123132 h 1342332"/>
              <a:gd name="connsiteX1" fmla="*/ 3581400 w 5181600"/>
              <a:gd name="connsiteY1" fmla="*/ 224733 h 1342332"/>
              <a:gd name="connsiteX2" fmla="*/ 5181600 w 5181600"/>
              <a:gd name="connsiteY2" fmla="*/ 1342332 h 1342332"/>
              <a:gd name="connsiteX0" fmla="*/ 0 w 4792133"/>
              <a:gd name="connsiteY0" fmla="*/ 143841 h 1794841"/>
              <a:gd name="connsiteX1" fmla="*/ 3581400 w 4792133"/>
              <a:gd name="connsiteY1" fmla="*/ 245442 h 1794841"/>
              <a:gd name="connsiteX2" fmla="*/ 4792133 w 4792133"/>
              <a:gd name="connsiteY2" fmla="*/ 1794841 h 1794841"/>
              <a:gd name="connsiteX0" fmla="*/ 0 w 4792133"/>
              <a:gd name="connsiteY0" fmla="*/ 143841 h 1794841"/>
              <a:gd name="connsiteX1" fmla="*/ 3581400 w 4792133"/>
              <a:gd name="connsiteY1" fmla="*/ 245442 h 1794841"/>
              <a:gd name="connsiteX2" fmla="*/ 4792133 w 4792133"/>
              <a:gd name="connsiteY2" fmla="*/ 1794841 h 1794841"/>
              <a:gd name="connsiteX0" fmla="*/ 0 w 4766733"/>
              <a:gd name="connsiteY0" fmla="*/ 143841 h 1794841"/>
              <a:gd name="connsiteX1" fmla="*/ 3581400 w 4766733"/>
              <a:gd name="connsiteY1" fmla="*/ 245442 h 1794841"/>
              <a:gd name="connsiteX2" fmla="*/ 4766733 w 4766733"/>
              <a:gd name="connsiteY2" fmla="*/ 1794841 h 1794841"/>
              <a:gd name="connsiteX0" fmla="*/ 0 w 4809067"/>
              <a:gd name="connsiteY0" fmla="*/ 146698 h 1789231"/>
              <a:gd name="connsiteX1" fmla="*/ 3623734 w 4809067"/>
              <a:gd name="connsiteY1" fmla="*/ 239832 h 1789231"/>
              <a:gd name="connsiteX2" fmla="*/ 4809067 w 4809067"/>
              <a:gd name="connsiteY2" fmla="*/ 1789231 h 1789231"/>
              <a:gd name="connsiteX0" fmla="*/ 0 w 4809067"/>
              <a:gd name="connsiteY0" fmla="*/ 257282 h 1671215"/>
              <a:gd name="connsiteX1" fmla="*/ 3623734 w 4809067"/>
              <a:gd name="connsiteY1" fmla="*/ 121816 h 1671215"/>
              <a:gd name="connsiteX2" fmla="*/ 4809067 w 4809067"/>
              <a:gd name="connsiteY2" fmla="*/ 1671215 h 1671215"/>
              <a:gd name="connsiteX0" fmla="*/ 0 w 4809067"/>
              <a:gd name="connsiteY0" fmla="*/ 151644 h 1565577"/>
              <a:gd name="connsiteX1" fmla="*/ 3632201 w 4809067"/>
              <a:gd name="connsiteY1" fmla="*/ 202445 h 1565577"/>
              <a:gd name="connsiteX2" fmla="*/ 4809067 w 4809067"/>
              <a:gd name="connsiteY2" fmla="*/ 1565577 h 1565577"/>
              <a:gd name="connsiteX0" fmla="*/ 0 w 4834467"/>
              <a:gd name="connsiteY0" fmla="*/ 151644 h 1565577"/>
              <a:gd name="connsiteX1" fmla="*/ 3657601 w 4834467"/>
              <a:gd name="connsiteY1" fmla="*/ 202445 h 1565577"/>
              <a:gd name="connsiteX2" fmla="*/ 4834467 w 4834467"/>
              <a:gd name="connsiteY2" fmla="*/ 1565577 h 156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4467" h="1565577">
                <a:moveTo>
                  <a:pt x="0" y="151644"/>
                </a:moveTo>
                <a:cubicBezTo>
                  <a:pt x="1734255" y="-79778"/>
                  <a:pt x="2851857" y="-33210"/>
                  <a:pt x="3657601" y="202445"/>
                </a:cubicBezTo>
                <a:cubicBezTo>
                  <a:pt x="4463345" y="438100"/>
                  <a:pt x="4816123" y="1336977"/>
                  <a:pt x="4834467" y="1565577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681132" y="2177990"/>
            <a:ext cx="686375" cy="924318"/>
          </a:xfrm>
          <a:custGeom>
            <a:avLst/>
            <a:gdLst>
              <a:gd name="connsiteX0" fmla="*/ 0 w 728133"/>
              <a:gd name="connsiteY0" fmla="*/ 123623 h 1131157"/>
              <a:gd name="connsiteX1" fmla="*/ 499533 w 728133"/>
              <a:gd name="connsiteY1" fmla="*/ 89757 h 1131157"/>
              <a:gd name="connsiteX2" fmla="*/ 728133 w 728133"/>
              <a:gd name="connsiteY2" fmla="*/ 1131157 h 1131157"/>
              <a:gd name="connsiteX0" fmla="*/ 0 w 728133"/>
              <a:gd name="connsiteY0" fmla="*/ 56469 h 1064003"/>
              <a:gd name="connsiteX1" fmla="*/ 550333 w 728133"/>
              <a:gd name="connsiteY1" fmla="*/ 158070 h 1064003"/>
              <a:gd name="connsiteX2" fmla="*/ 728133 w 728133"/>
              <a:gd name="connsiteY2" fmla="*/ 1064003 h 1064003"/>
              <a:gd name="connsiteX0" fmla="*/ 0 w 732342"/>
              <a:gd name="connsiteY0" fmla="*/ 45162 h 1052696"/>
              <a:gd name="connsiteX1" fmla="*/ 677333 w 732342"/>
              <a:gd name="connsiteY1" fmla="*/ 189097 h 1052696"/>
              <a:gd name="connsiteX2" fmla="*/ 728133 w 732342"/>
              <a:gd name="connsiteY2" fmla="*/ 1052696 h 1052696"/>
              <a:gd name="connsiteX0" fmla="*/ 0 w 728133"/>
              <a:gd name="connsiteY0" fmla="*/ 45162 h 1052696"/>
              <a:gd name="connsiteX1" fmla="*/ 618066 w 728133"/>
              <a:gd name="connsiteY1" fmla="*/ 189097 h 1052696"/>
              <a:gd name="connsiteX2" fmla="*/ 728133 w 728133"/>
              <a:gd name="connsiteY2" fmla="*/ 1052696 h 1052696"/>
              <a:gd name="connsiteX0" fmla="*/ 0 w 729962"/>
              <a:gd name="connsiteY0" fmla="*/ 45162 h 1052696"/>
              <a:gd name="connsiteX1" fmla="*/ 618066 w 729962"/>
              <a:gd name="connsiteY1" fmla="*/ 189097 h 1052696"/>
              <a:gd name="connsiteX2" fmla="*/ 728133 w 729962"/>
              <a:gd name="connsiteY2" fmla="*/ 1052696 h 105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962" h="1052696">
                <a:moveTo>
                  <a:pt x="0" y="45162"/>
                </a:moveTo>
                <a:cubicBezTo>
                  <a:pt x="189089" y="-55732"/>
                  <a:pt x="496711" y="21175"/>
                  <a:pt x="618066" y="189097"/>
                </a:cubicBezTo>
                <a:cubicBezTo>
                  <a:pt x="739422" y="357019"/>
                  <a:pt x="732366" y="849496"/>
                  <a:pt x="728133" y="1052696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681131" y="2377051"/>
            <a:ext cx="4227501" cy="740124"/>
          </a:xfrm>
          <a:custGeom>
            <a:avLst/>
            <a:gdLst>
              <a:gd name="connsiteX0" fmla="*/ 0 w 4470503"/>
              <a:gd name="connsiteY0" fmla="*/ 51451 h 847318"/>
              <a:gd name="connsiteX1" fmla="*/ 3750733 w 4470503"/>
              <a:gd name="connsiteY1" fmla="*/ 85318 h 847318"/>
              <a:gd name="connsiteX2" fmla="*/ 4470400 w 4470503"/>
              <a:gd name="connsiteY2" fmla="*/ 847318 h 847318"/>
              <a:gd name="connsiteX0" fmla="*/ 0 w 4495959"/>
              <a:gd name="connsiteY0" fmla="*/ 55519 h 842919"/>
              <a:gd name="connsiteX1" fmla="*/ 3776133 w 4495959"/>
              <a:gd name="connsiteY1" fmla="*/ 80919 h 842919"/>
              <a:gd name="connsiteX2" fmla="*/ 4495800 w 4495959"/>
              <a:gd name="connsiteY2" fmla="*/ 842919 h 84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5959" h="842919">
                <a:moveTo>
                  <a:pt x="0" y="55519"/>
                </a:moveTo>
                <a:cubicBezTo>
                  <a:pt x="1502833" y="6130"/>
                  <a:pt x="3026833" y="-50314"/>
                  <a:pt x="3776133" y="80919"/>
                </a:cubicBezTo>
                <a:cubicBezTo>
                  <a:pt x="4525433" y="212152"/>
                  <a:pt x="4495800" y="842919"/>
                  <a:pt x="4495800" y="842919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673170" y="2852789"/>
            <a:ext cx="3709879" cy="256951"/>
          </a:xfrm>
          <a:custGeom>
            <a:avLst/>
            <a:gdLst>
              <a:gd name="connsiteX0" fmla="*/ 0 w 3945467"/>
              <a:gd name="connsiteY0" fmla="*/ 140239 h 292639"/>
              <a:gd name="connsiteX1" fmla="*/ 3462867 w 3945467"/>
              <a:gd name="connsiteY1" fmla="*/ 4773 h 292639"/>
              <a:gd name="connsiteX2" fmla="*/ 3945467 w 3945467"/>
              <a:gd name="connsiteY2" fmla="*/ 292639 h 292639"/>
              <a:gd name="connsiteX0" fmla="*/ 0 w 3945467"/>
              <a:gd name="connsiteY0" fmla="*/ 140239 h 292639"/>
              <a:gd name="connsiteX1" fmla="*/ 3048001 w 3945467"/>
              <a:gd name="connsiteY1" fmla="*/ 4773 h 292639"/>
              <a:gd name="connsiteX2" fmla="*/ 3945467 w 3945467"/>
              <a:gd name="connsiteY2" fmla="*/ 292639 h 292639"/>
              <a:gd name="connsiteX0" fmla="*/ 0 w 3945467"/>
              <a:gd name="connsiteY0" fmla="*/ 140239 h 292639"/>
              <a:gd name="connsiteX1" fmla="*/ 3048001 w 3945467"/>
              <a:gd name="connsiteY1" fmla="*/ 4773 h 292639"/>
              <a:gd name="connsiteX2" fmla="*/ 3945467 w 3945467"/>
              <a:gd name="connsiteY2" fmla="*/ 292639 h 29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5467" h="292639">
                <a:moveTo>
                  <a:pt x="0" y="140239"/>
                </a:moveTo>
                <a:cubicBezTo>
                  <a:pt x="1402644" y="59806"/>
                  <a:pt x="2390423" y="-20627"/>
                  <a:pt x="3048001" y="4773"/>
                </a:cubicBezTo>
                <a:cubicBezTo>
                  <a:pt x="3705579" y="30173"/>
                  <a:pt x="3901723" y="80972"/>
                  <a:pt x="3945467" y="292639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681131" y="2757654"/>
            <a:ext cx="1042906" cy="352087"/>
          </a:xfrm>
          <a:custGeom>
            <a:avLst/>
            <a:gdLst>
              <a:gd name="connsiteX0" fmla="*/ 0 w 1109133"/>
              <a:gd name="connsiteY0" fmla="*/ 53855 h 400988"/>
              <a:gd name="connsiteX1" fmla="*/ 812800 w 1109133"/>
              <a:gd name="connsiteY1" fmla="*/ 28455 h 400988"/>
              <a:gd name="connsiteX2" fmla="*/ 1109133 w 1109133"/>
              <a:gd name="connsiteY2" fmla="*/ 400988 h 40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9133" h="400988">
                <a:moveTo>
                  <a:pt x="0" y="53855"/>
                </a:moveTo>
                <a:cubicBezTo>
                  <a:pt x="313972" y="12227"/>
                  <a:pt x="627945" y="-29401"/>
                  <a:pt x="812800" y="28455"/>
                </a:cubicBezTo>
                <a:cubicBezTo>
                  <a:pt x="997656" y="86311"/>
                  <a:pt x="1059744" y="340310"/>
                  <a:pt x="1109133" y="400988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524000" y="3167691"/>
            <a:ext cx="1691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Segmented Log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1741719" y="1181201"/>
            <a:ext cx="1314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Hash Table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7855855" y="2408866"/>
            <a:ext cx="958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Log Head</a:t>
            </a:r>
            <a:endParaRPr lang="en-US" sz="1600" dirty="0"/>
          </a:p>
        </p:txBody>
      </p:sp>
      <p:sp>
        <p:nvSpPr>
          <p:cNvPr id="162" name="Rectangle 161"/>
          <p:cNvSpPr/>
          <p:nvPr>
            <p:custDataLst>
              <p:tags r:id="rId2"/>
            </p:custDataLst>
          </p:nvPr>
        </p:nvSpPr>
        <p:spPr>
          <a:xfrm>
            <a:off x="4265393" y="3175103"/>
            <a:ext cx="143300" cy="34492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>
            <p:custDataLst>
              <p:tags r:id="rId3"/>
            </p:custDataLst>
          </p:nvPr>
        </p:nvSpPr>
        <p:spPr>
          <a:xfrm>
            <a:off x="3795687" y="3172315"/>
            <a:ext cx="128930" cy="347707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>
            <p:custDataLst>
              <p:tags r:id="rId4"/>
            </p:custDataLst>
          </p:nvPr>
        </p:nvSpPr>
        <p:spPr>
          <a:xfrm>
            <a:off x="7298575" y="3175102"/>
            <a:ext cx="199030" cy="34492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9" idx="2"/>
            <a:endCxn id="14" idx="3"/>
          </p:cNvCxnSpPr>
          <p:nvPr/>
        </p:nvCxnSpPr>
        <p:spPr>
          <a:xfrm flipH="1">
            <a:off x="7297250" y="2747420"/>
            <a:ext cx="1037663" cy="6004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3389669" y="872065"/>
            <a:ext cx="2223548" cy="32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 Server Memory</a:t>
            </a:r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2657247" y="1848574"/>
            <a:ext cx="2826196" cy="1231431"/>
          </a:xfrm>
          <a:custGeom>
            <a:avLst/>
            <a:gdLst>
              <a:gd name="connsiteX0" fmla="*/ 0 w 2683933"/>
              <a:gd name="connsiteY0" fmla="*/ 153091 h 948958"/>
              <a:gd name="connsiteX1" fmla="*/ 2142066 w 2683933"/>
              <a:gd name="connsiteY1" fmla="*/ 59958 h 948958"/>
              <a:gd name="connsiteX2" fmla="*/ 2683933 w 2683933"/>
              <a:gd name="connsiteY2" fmla="*/ 948958 h 948958"/>
              <a:gd name="connsiteX0" fmla="*/ 0 w 2675467"/>
              <a:gd name="connsiteY0" fmla="*/ 170948 h 941415"/>
              <a:gd name="connsiteX1" fmla="*/ 2133600 w 2675467"/>
              <a:gd name="connsiteY1" fmla="*/ 52415 h 941415"/>
              <a:gd name="connsiteX2" fmla="*/ 2675467 w 2675467"/>
              <a:gd name="connsiteY2" fmla="*/ 941415 h 941415"/>
              <a:gd name="connsiteX0" fmla="*/ 0 w 2963334"/>
              <a:gd name="connsiteY0" fmla="*/ 202639 h 1404906"/>
              <a:gd name="connsiteX1" fmla="*/ 2133600 w 2963334"/>
              <a:gd name="connsiteY1" fmla="*/ 84106 h 1404906"/>
              <a:gd name="connsiteX2" fmla="*/ 2963334 w 2963334"/>
              <a:gd name="connsiteY2" fmla="*/ 1404906 h 1404906"/>
              <a:gd name="connsiteX0" fmla="*/ 0 w 2966768"/>
              <a:gd name="connsiteY0" fmla="*/ 202639 h 1404906"/>
              <a:gd name="connsiteX1" fmla="*/ 2133600 w 2966768"/>
              <a:gd name="connsiteY1" fmla="*/ 84106 h 1404906"/>
              <a:gd name="connsiteX2" fmla="*/ 2963334 w 2966768"/>
              <a:gd name="connsiteY2" fmla="*/ 1404906 h 1404906"/>
              <a:gd name="connsiteX0" fmla="*/ 0 w 2963334"/>
              <a:gd name="connsiteY0" fmla="*/ 202639 h 1404906"/>
              <a:gd name="connsiteX1" fmla="*/ 2133600 w 2963334"/>
              <a:gd name="connsiteY1" fmla="*/ 84106 h 1404906"/>
              <a:gd name="connsiteX2" fmla="*/ 2963334 w 2963334"/>
              <a:gd name="connsiteY2" fmla="*/ 1404906 h 1404906"/>
              <a:gd name="connsiteX0" fmla="*/ 0 w 3005667"/>
              <a:gd name="connsiteY0" fmla="*/ 208662 h 1402463"/>
              <a:gd name="connsiteX1" fmla="*/ 2175933 w 3005667"/>
              <a:gd name="connsiteY1" fmla="*/ 81663 h 1402463"/>
              <a:gd name="connsiteX2" fmla="*/ 3005667 w 3005667"/>
              <a:gd name="connsiteY2" fmla="*/ 1402463 h 140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5667" h="1402463">
                <a:moveTo>
                  <a:pt x="0" y="208662"/>
                </a:moveTo>
                <a:cubicBezTo>
                  <a:pt x="847372" y="95773"/>
                  <a:pt x="1674989" y="-117304"/>
                  <a:pt x="2175933" y="81663"/>
                </a:cubicBezTo>
                <a:cubicBezTo>
                  <a:pt x="2676877" y="280630"/>
                  <a:pt x="2998611" y="1168219"/>
                  <a:pt x="3005667" y="1402463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681131" y="1492760"/>
            <a:ext cx="2261782" cy="1616980"/>
          </a:xfrm>
          <a:custGeom>
            <a:avLst/>
            <a:gdLst>
              <a:gd name="connsiteX0" fmla="*/ 0 w 2405411"/>
              <a:gd name="connsiteY0" fmla="*/ 173628 h 1841561"/>
              <a:gd name="connsiteX1" fmla="*/ 2040466 w 2405411"/>
              <a:gd name="connsiteY1" fmla="*/ 156695 h 1841561"/>
              <a:gd name="connsiteX2" fmla="*/ 2404533 w 2405411"/>
              <a:gd name="connsiteY2" fmla="*/ 1841561 h 184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5411" h="1841561">
                <a:moveTo>
                  <a:pt x="0" y="173628"/>
                </a:moveTo>
                <a:cubicBezTo>
                  <a:pt x="819855" y="26167"/>
                  <a:pt x="1639711" y="-121294"/>
                  <a:pt x="2040466" y="156695"/>
                </a:cubicBezTo>
                <a:cubicBezTo>
                  <a:pt x="2441221" y="434684"/>
                  <a:pt x="2404533" y="1841561"/>
                  <a:pt x="2404533" y="1841561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673169" y="2514732"/>
            <a:ext cx="1440962" cy="572707"/>
          </a:xfrm>
          <a:custGeom>
            <a:avLst/>
            <a:gdLst>
              <a:gd name="connsiteX0" fmla="*/ 0 w 1786467"/>
              <a:gd name="connsiteY0" fmla="*/ 132924 h 302257"/>
              <a:gd name="connsiteX1" fmla="*/ 863600 w 1786467"/>
              <a:gd name="connsiteY1" fmla="*/ 5924 h 302257"/>
              <a:gd name="connsiteX2" fmla="*/ 1786467 w 1786467"/>
              <a:gd name="connsiteY2" fmla="*/ 302257 h 302257"/>
              <a:gd name="connsiteX0" fmla="*/ 0 w 1769534"/>
              <a:gd name="connsiteY0" fmla="*/ 163961 h 299427"/>
              <a:gd name="connsiteX1" fmla="*/ 846667 w 1769534"/>
              <a:gd name="connsiteY1" fmla="*/ 3094 h 299427"/>
              <a:gd name="connsiteX2" fmla="*/ 1769534 w 1769534"/>
              <a:gd name="connsiteY2" fmla="*/ 299427 h 299427"/>
              <a:gd name="connsiteX0" fmla="*/ 0 w 1820334"/>
              <a:gd name="connsiteY0" fmla="*/ 163335 h 281868"/>
              <a:gd name="connsiteX1" fmla="*/ 846667 w 1820334"/>
              <a:gd name="connsiteY1" fmla="*/ 2468 h 281868"/>
              <a:gd name="connsiteX2" fmla="*/ 1820334 w 1820334"/>
              <a:gd name="connsiteY2" fmla="*/ 281868 h 281868"/>
              <a:gd name="connsiteX0" fmla="*/ 0 w 1820334"/>
              <a:gd name="connsiteY0" fmla="*/ 163335 h 281868"/>
              <a:gd name="connsiteX1" fmla="*/ 846667 w 1820334"/>
              <a:gd name="connsiteY1" fmla="*/ 2468 h 281868"/>
              <a:gd name="connsiteX2" fmla="*/ 1820334 w 1820334"/>
              <a:gd name="connsiteY2" fmla="*/ 281868 h 281868"/>
              <a:gd name="connsiteX0" fmla="*/ 0 w 1507067"/>
              <a:gd name="connsiteY0" fmla="*/ 189531 h 782198"/>
              <a:gd name="connsiteX1" fmla="*/ 846667 w 1507067"/>
              <a:gd name="connsiteY1" fmla="*/ 28664 h 782198"/>
              <a:gd name="connsiteX2" fmla="*/ 1507067 w 1507067"/>
              <a:gd name="connsiteY2" fmla="*/ 782198 h 782198"/>
              <a:gd name="connsiteX0" fmla="*/ 0 w 1507067"/>
              <a:gd name="connsiteY0" fmla="*/ 71139 h 663806"/>
              <a:gd name="connsiteX1" fmla="*/ 855134 w 1507067"/>
              <a:gd name="connsiteY1" fmla="*/ 62672 h 663806"/>
              <a:gd name="connsiteX2" fmla="*/ 1507067 w 1507067"/>
              <a:gd name="connsiteY2" fmla="*/ 663806 h 663806"/>
              <a:gd name="connsiteX0" fmla="*/ 0 w 1507067"/>
              <a:gd name="connsiteY0" fmla="*/ 76179 h 668846"/>
              <a:gd name="connsiteX1" fmla="*/ 1058334 w 1507067"/>
              <a:gd name="connsiteY1" fmla="*/ 59245 h 668846"/>
              <a:gd name="connsiteX2" fmla="*/ 1507067 w 1507067"/>
              <a:gd name="connsiteY2" fmla="*/ 668846 h 668846"/>
              <a:gd name="connsiteX0" fmla="*/ 0 w 1532467"/>
              <a:gd name="connsiteY0" fmla="*/ 101916 h 652250"/>
              <a:gd name="connsiteX1" fmla="*/ 1083734 w 1532467"/>
              <a:gd name="connsiteY1" fmla="*/ 42649 h 652250"/>
              <a:gd name="connsiteX2" fmla="*/ 1532467 w 1532467"/>
              <a:gd name="connsiteY2" fmla="*/ 652250 h 65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2467" h="652250">
                <a:moveTo>
                  <a:pt x="0" y="101916"/>
                </a:moveTo>
                <a:cubicBezTo>
                  <a:pt x="282928" y="24305"/>
                  <a:pt x="828323" y="-49073"/>
                  <a:pt x="1083734" y="42649"/>
                </a:cubicBezTo>
                <a:cubicBezTo>
                  <a:pt x="1339145" y="134371"/>
                  <a:pt x="1356078" y="410949"/>
                  <a:pt x="1532467" y="652250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1096868" y="2410933"/>
            <a:ext cx="716500" cy="0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170569" y="2091265"/>
            <a:ext cx="1107897" cy="270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(table id, key)</a:t>
            </a:r>
            <a:endParaRPr lang="en-US" sz="1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892980" y="1530603"/>
            <a:ext cx="788150" cy="1538868"/>
            <a:chOff x="457200" y="1600200"/>
            <a:chExt cx="1752600" cy="2438400"/>
          </a:xfrm>
        </p:grpSpPr>
        <p:sp>
          <p:nvSpPr>
            <p:cNvPr id="19" name="Rectangle 18"/>
            <p:cNvSpPr/>
            <p:nvPr/>
          </p:nvSpPr>
          <p:spPr>
            <a:xfrm>
              <a:off x="457200" y="1612898"/>
              <a:ext cx="1752600" cy="241723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7000">
                  <a:schemeClr val="tx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200" y="16002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" y="19050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" y="22098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7200" y="25146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7200" y="28194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7200" y="31242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7200" y="34290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7200" y="37338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803402" y="3843865"/>
            <a:ext cx="685800" cy="533400"/>
            <a:chOff x="2057400" y="4419600"/>
            <a:chExt cx="685800" cy="533400"/>
          </a:xfrm>
        </p:grpSpPr>
        <p:sp>
          <p:nvSpPr>
            <p:cNvPr id="54" name="Rounded Rectangle 53"/>
            <p:cNvSpPr/>
            <p:nvPr/>
          </p:nvSpPr>
          <p:spPr>
            <a:xfrm>
              <a:off x="2057400" y="4495800"/>
              <a:ext cx="6858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260600" y="4724400"/>
              <a:ext cx="304800" cy="180975"/>
              <a:chOff x="4189412" y="4384675"/>
              <a:chExt cx="304800" cy="180975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189412" y="448945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189412" y="445452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89412" y="441960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189412" y="438467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133600" y="4419600"/>
              <a:ext cx="544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B73</a:t>
              </a:r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540001" y="3843865"/>
            <a:ext cx="685800" cy="533400"/>
            <a:chOff x="2057400" y="4419600"/>
            <a:chExt cx="685800" cy="533400"/>
          </a:xfrm>
        </p:grpSpPr>
        <p:sp>
          <p:nvSpPr>
            <p:cNvPr id="63" name="Rounded Rectangle 62"/>
            <p:cNvSpPr/>
            <p:nvPr/>
          </p:nvSpPr>
          <p:spPr>
            <a:xfrm>
              <a:off x="2057400" y="4495800"/>
              <a:ext cx="6858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260600" y="4724400"/>
              <a:ext cx="304800" cy="180975"/>
              <a:chOff x="4189412" y="4384675"/>
              <a:chExt cx="304800" cy="180975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4189412" y="448945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189412" y="445452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189412" y="441960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189412" y="438467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2209800" y="4419600"/>
              <a:ext cx="427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B5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276600" y="3843865"/>
            <a:ext cx="685800" cy="533400"/>
            <a:chOff x="2057400" y="4419600"/>
            <a:chExt cx="685800" cy="533400"/>
          </a:xfrm>
        </p:grpSpPr>
        <p:sp>
          <p:nvSpPr>
            <p:cNvPr id="71" name="Rounded Rectangle 70"/>
            <p:cNvSpPr/>
            <p:nvPr/>
          </p:nvSpPr>
          <p:spPr>
            <a:xfrm>
              <a:off x="2057400" y="4495800"/>
              <a:ext cx="6858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260600" y="4724400"/>
              <a:ext cx="304800" cy="180975"/>
              <a:chOff x="4189412" y="4384675"/>
              <a:chExt cx="304800" cy="180975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4189412" y="448945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189412" y="445452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189412" y="441960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189412" y="438467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2133600" y="4419600"/>
              <a:ext cx="544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B18</a:t>
              </a:r>
              <a:endParaRPr lang="en-US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318002" y="3843865"/>
            <a:ext cx="685800" cy="533400"/>
            <a:chOff x="2057400" y="4419600"/>
            <a:chExt cx="685800" cy="533400"/>
          </a:xfrm>
        </p:grpSpPr>
        <p:sp>
          <p:nvSpPr>
            <p:cNvPr id="87" name="Rounded Rectangle 86"/>
            <p:cNvSpPr/>
            <p:nvPr/>
          </p:nvSpPr>
          <p:spPr>
            <a:xfrm>
              <a:off x="2057400" y="4495800"/>
              <a:ext cx="6858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260600" y="4724400"/>
              <a:ext cx="304800" cy="180975"/>
              <a:chOff x="4189412" y="4384675"/>
              <a:chExt cx="304800" cy="180975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189412" y="448945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189412" y="445452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189412" y="441960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189412" y="438467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2133600" y="4419600"/>
              <a:ext cx="544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B41</a:t>
              </a:r>
              <a:endParaRPr lang="en-US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054601" y="3843865"/>
            <a:ext cx="685800" cy="533400"/>
            <a:chOff x="2057400" y="4419600"/>
            <a:chExt cx="685800" cy="533400"/>
          </a:xfrm>
        </p:grpSpPr>
        <p:sp>
          <p:nvSpPr>
            <p:cNvPr id="95" name="Rounded Rectangle 94"/>
            <p:cNvSpPr/>
            <p:nvPr/>
          </p:nvSpPr>
          <p:spPr>
            <a:xfrm>
              <a:off x="2057400" y="4495800"/>
              <a:ext cx="6858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2260600" y="4724400"/>
              <a:ext cx="304800" cy="180975"/>
              <a:chOff x="4189412" y="4384675"/>
              <a:chExt cx="304800" cy="180975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4189412" y="448945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4189412" y="445452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189412" y="441960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189412" y="438467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2139720" y="4419600"/>
              <a:ext cx="544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B25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791200" y="3843865"/>
            <a:ext cx="685800" cy="533400"/>
            <a:chOff x="2057400" y="4419600"/>
            <a:chExt cx="685800" cy="533400"/>
          </a:xfrm>
        </p:grpSpPr>
        <p:sp>
          <p:nvSpPr>
            <p:cNvPr id="103" name="Rounded Rectangle 102"/>
            <p:cNvSpPr/>
            <p:nvPr/>
          </p:nvSpPr>
          <p:spPr>
            <a:xfrm>
              <a:off x="2057400" y="4495800"/>
              <a:ext cx="6858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2260600" y="4724400"/>
              <a:ext cx="304800" cy="180975"/>
              <a:chOff x="4189412" y="4384675"/>
              <a:chExt cx="304800" cy="180975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4189412" y="448945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189412" y="445452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189412" y="441960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4189412" y="438467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2201336" y="4419600"/>
              <a:ext cx="427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B7</a:t>
              </a:r>
              <a:endParaRPr lang="en-US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832602" y="3843865"/>
            <a:ext cx="685800" cy="533400"/>
            <a:chOff x="2057400" y="4419600"/>
            <a:chExt cx="685800" cy="533400"/>
          </a:xfrm>
        </p:grpSpPr>
        <p:sp>
          <p:nvSpPr>
            <p:cNvPr id="111" name="Rounded Rectangle 110"/>
            <p:cNvSpPr/>
            <p:nvPr/>
          </p:nvSpPr>
          <p:spPr>
            <a:xfrm>
              <a:off x="2057400" y="4495800"/>
              <a:ext cx="6858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260600" y="4724400"/>
              <a:ext cx="304800" cy="180975"/>
              <a:chOff x="4189412" y="4384675"/>
              <a:chExt cx="304800" cy="180975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4189412" y="448945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4189412" y="445452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4189412" y="441960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4189412" y="438467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2133600" y="4419600"/>
              <a:ext cx="544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B33</a:t>
              </a:r>
              <a:endParaRPr lang="en-US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569201" y="3843865"/>
            <a:ext cx="685800" cy="533400"/>
            <a:chOff x="2057400" y="4419600"/>
            <a:chExt cx="685800" cy="533400"/>
          </a:xfrm>
        </p:grpSpPr>
        <p:sp>
          <p:nvSpPr>
            <p:cNvPr id="119" name="Rounded Rectangle 118"/>
            <p:cNvSpPr/>
            <p:nvPr/>
          </p:nvSpPr>
          <p:spPr>
            <a:xfrm>
              <a:off x="2057400" y="4495800"/>
              <a:ext cx="6858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2260600" y="4724400"/>
              <a:ext cx="304800" cy="180975"/>
              <a:chOff x="4189412" y="4384675"/>
              <a:chExt cx="304800" cy="180975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4189412" y="448945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189412" y="445452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189412" y="441960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189412" y="438467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2142064" y="4419600"/>
              <a:ext cx="544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B63</a:t>
              </a:r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8305800" y="3843865"/>
            <a:ext cx="685800" cy="533400"/>
            <a:chOff x="2057400" y="4419600"/>
            <a:chExt cx="685800" cy="533400"/>
          </a:xfrm>
        </p:grpSpPr>
        <p:sp>
          <p:nvSpPr>
            <p:cNvPr id="127" name="Rounded Rectangle 126"/>
            <p:cNvSpPr/>
            <p:nvPr/>
          </p:nvSpPr>
          <p:spPr>
            <a:xfrm>
              <a:off x="2057400" y="4495800"/>
              <a:ext cx="6858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2260600" y="4724400"/>
              <a:ext cx="304800" cy="180975"/>
              <a:chOff x="4189412" y="4384675"/>
              <a:chExt cx="304800" cy="180975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4189412" y="448945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189412" y="445452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189412" y="441960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189412" y="438467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2133600" y="4419600"/>
              <a:ext cx="544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B59</a:t>
              </a:r>
              <a:endParaRPr lang="en-US" dirty="0"/>
            </a:p>
          </p:txBody>
        </p:sp>
      </p:grpSp>
      <p:cxnSp>
        <p:nvCxnSpPr>
          <p:cNvPr id="135" name="Straight Arrow Connector 134"/>
          <p:cNvCxnSpPr>
            <a:endCxn id="60" idx="0"/>
          </p:cNvCxnSpPr>
          <p:nvPr/>
        </p:nvCxnSpPr>
        <p:spPr>
          <a:xfrm flipH="1">
            <a:off x="2151709" y="3539065"/>
            <a:ext cx="1556693" cy="304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endCxn id="73" idx="0"/>
          </p:cNvCxnSpPr>
          <p:nvPr/>
        </p:nvCxnSpPr>
        <p:spPr>
          <a:xfrm flipH="1">
            <a:off x="3624907" y="3539065"/>
            <a:ext cx="83495" cy="304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endCxn id="89" idx="0"/>
          </p:cNvCxnSpPr>
          <p:nvPr/>
        </p:nvCxnSpPr>
        <p:spPr>
          <a:xfrm flipH="1">
            <a:off x="4666309" y="3539065"/>
            <a:ext cx="794694" cy="304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endCxn id="97" idx="0"/>
          </p:cNvCxnSpPr>
          <p:nvPr/>
        </p:nvCxnSpPr>
        <p:spPr>
          <a:xfrm flipH="1">
            <a:off x="5409028" y="3539065"/>
            <a:ext cx="94307" cy="304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5494867" y="3539065"/>
            <a:ext cx="620008" cy="304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endCxn id="113" idx="0"/>
          </p:cNvCxnSpPr>
          <p:nvPr/>
        </p:nvCxnSpPr>
        <p:spPr>
          <a:xfrm flipH="1">
            <a:off x="7180909" y="3539065"/>
            <a:ext cx="108901" cy="304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endCxn id="129" idx="0"/>
          </p:cNvCxnSpPr>
          <p:nvPr/>
        </p:nvCxnSpPr>
        <p:spPr>
          <a:xfrm>
            <a:off x="7289802" y="3539065"/>
            <a:ext cx="1364305" cy="304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endCxn id="121" idx="0"/>
          </p:cNvCxnSpPr>
          <p:nvPr/>
        </p:nvCxnSpPr>
        <p:spPr>
          <a:xfrm>
            <a:off x="7306735" y="3539065"/>
            <a:ext cx="619237" cy="304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endCxn id="65" idx="0"/>
          </p:cNvCxnSpPr>
          <p:nvPr/>
        </p:nvCxnSpPr>
        <p:spPr>
          <a:xfrm flipH="1">
            <a:off x="2906011" y="3539065"/>
            <a:ext cx="802391" cy="304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211666" y="3962400"/>
            <a:ext cx="160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 Servers</a:t>
            </a:r>
            <a:endParaRPr lang="en-US" dirty="0"/>
          </a:p>
        </p:txBody>
      </p:sp>
      <p:sp>
        <p:nvSpPr>
          <p:cNvPr id="182" name="Rounded Rectangle 181"/>
          <p:cNvSpPr/>
          <p:nvPr/>
        </p:nvSpPr>
        <p:spPr>
          <a:xfrm>
            <a:off x="1540934" y="3141134"/>
            <a:ext cx="6028267" cy="406400"/>
          </a:xfrm>
          <a:prstGeom prst="roundRect">
            <a:avLst/>
          </a:prstGeom>
          <a:noFill/>
          <a:ln w="1270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Benefits of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dirty="0" smtClean="0"/>
              <a:t>Key advantages of dividing log into segments: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More efficient log cleaning</a:t>
            </a:r>
          </a:p>
          <a:p>
            <a:pPr lvl="2"/>
            <a:r>
              <a:rPr lang="en-US" dirty="0" smtClean="0"/>
              <a:t>Can choose best segments to clean</a:t>
            </a:r>
          </a:p>
          <a:p>
            <a:pPr lvl="2"/>
            <a:r>
              <a:rPr lang="en-US" dirty="0" smtClean="0"/>
              <a:t>Fully incremental: Process small portion of log at a time</a:t>
            </a:r>
          </a:p>
          <a:p>
            <a:pPr lvl="1"/>
            <a:r>
              <a:rPr lang="en-US" dirty="0" smtClean="0"/>
              <a:t>High write bandwidth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triped across many different backup servers</a:t>
            </a:r>
          </a:p>
          <a:p>
            <a:pPr lvl="1"/>
            <a:r>
              <a:rPr lang="en-US" dirty="0" smtClean="0"/>
              <a:t>High read bandwidth</a:t>
            </a:r>
          </a:p>
          <a:p>
            <a:pPr lvl="2"/>
            <a:r>
              <a:rPr lang="en-US" dirty="0" smtClean="0"/>
              <a:t>Crucial for fast crash recovery (no in-memory replication)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781800" y="6357859"/>
            <a:ext cx="2133600" cy="365125"/>
          </a:xfrm>
        </p:spPr>
        <p:txBody>
          <a:bodyPr/>
          <a:lstStyle/>
          <a:p>
            <a:fld id="{7B8DAB1E-F3C8-4F5B-A543-0563D814CB9F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3962400" y="2133600"/>
            <a:ext cx="1466150" cy="396000"/>
            <a:chOff x="3817050" y="4461934"/>
            <a:chExt cx="1466150" cy="396000"/>
          </a:xfrm>
        </p:grpSpPr>
        <p:sp>
          <p:nvSpPr>
            <p:cNvPr id="60" name="Rectangle 59"/>
            <p:cNvSpPr/>
            <p:nvPr>
              <p:custDataLst>
                <p:tags r:id="rId17"/>
              </p:custDataLst>
            </p:nvPr>
          </p:nvSpPr>
          <p:spPr>
            <a:xfrm>
              <a:off x="3817050" y="4461934"/>
              <a:ext cx="704150" cy="396000"/>
            </a:xfrm>
            <a:prstGeom prst="rect">
              <a:avLst/>
            </a:prstGeom>
            <a:pattFill prst="lgCheck">
              <a:fgClr>
                <a:schemeClr val="accent3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>
              <p:custDataLst>
                <p:tags r:id="rId18"/>
              </p:custDataLst>
            </p:nvPr>
          </p:nvSpPr>
          <p:spPr>
            <a:xfrm>
              <a:off x="4521200" y="4461934"/>
              <a:ext cx="762000" cy="396000"/>
            </a:xfrm>
            <a:prstGeom prst="rect">
              <a:avLst/>
            </a:prstGeom>
            <a:pattFill prst="openDmnd">
              <a:fgClr>
                <a:schemeClr val="accent4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329044" y="2135532"/>
            <a:ext cx="1458322" cy="396003"/>
            <a:chOff x="2183694" y="4463866"/>
            <a:chExt cx="1458322" cy="396003"/>
          </a:xfrm>
        </p:grpSpPr>
        <p:sp>
          <p:nvSpPr>
            <p:cNvPr id="64" name="Rectangle 63"/>
            <p:cNvSpPr/>
            <p:nvPr>
              <p:custDataLst>
                <p:tags r:id="rId12"/>
              </p:custDataLst>
            </p:nvPr>
          </p:nvSpPr>
          <p:spPr>
            <a:xfrm>
              <a:off x="2183694" y="4463869"/>
              <a:ext cx="652406" cy="396000"/>
            </a:xfrm>
            <a:prstGeom prst="rect">
              <a:avLst/>
            </a:prstGeom>
            <a:pattFill prst="wdDnDiag">
              <a:fgClr>
                <a:schemeClr val="accent2">
                  <a:lumMod val="75000"/>
                </a:schemeClr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>
              <p:custDataLst>
                <p:tags r:id="rId13"/>
              </p:custDataLst>
            </p:nvPr>
          </p:nvSpPr>
          <p:spPr>
            <a:xfrm>
              <a:off x="2839274" y="4463869"/>
              <a:ext cx="437092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>
              <p:custDataLst>
                <p:tags r:id="rId14"/>
              </p:custDataLst>
            </p:nvPr>
          </p:nvSpPr>
          <p:spPr>
            <a:xfrm>
              <a:off x="2833978" y="4463869"/>
              <a:ext cx="156870" cy="396000"/>
            </a:xfrm>
            <a:prstGeom prst="rect">
              <a:avLst/>
            </a:prstGeom>
            <a:pattFill prst="dkUpDiag">
              <a:fgClr>
                <a:schemeClr val="accent5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>
              <p:custDataLst>
                <p:tags r:id="rId15"/>
              </p:custDataLst>
            </p:nvPr>
          </p:nvSpPr>
          <p:spPr>
            <a:xfrm>
              <a:off x="3124200" y="4463866"/>
              <a:ext cx="368063" cy="396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>
              <p:custDataLst>
                <p:tags r:id="rId16"/>
              </p:custDataLst>
            </p:nvPr>
          </p:nvSpPr>
          <p:spPr>
            <a:xfrm>
              <a:off x="3492500" y="4463869"/>
              <a:ext cx="149516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600000" y="2135716"/>
            <a:ext cx="1472016" cy="397056"/>
            <a:chOff x="3817534" y="4921250"/>
            <a:chExt cx="1472016" cy="397056"/>
          </a:xfrm>
        </p:grpSpPr>
        <p:sp>
          <p:nvSpPr>
            <p:cNvPr id="76" name="Rectangle 75"/>
            <p:cNvSpPr/>
            <p:nvPr>
              <p:custDataLst>
                <p:tags r:id="rId8"/>
              </p:custDataLst>
            </p:nvPr>
          </p:nvSpPr>
          <p:spPr>
            <a:xfrm>
              <a:off x="4375151" y="4921250"/>
              <a:ext cx="540934" cy="396000"/>
            </a:xfrm>
            <a:prstGeom prst="rect">
              <a:avLst/>
            </a:prstGeom>
            <a:pattFill prst="lgCheck">
              <a:fgClr>
                <a:schemeClr val="tx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>
              <p:custDataLst>
                <p:tags r:id="rId9"/>
              </p:custDataLst>
            </p:nvPr>
          </p:nvSpPr>
          <p:spPr>
            <a:xfrm>
              <a:off x="3817534" y="4921600"/>
              <a:ext cx="566082" cy="396000"/>
            </a:xfrm>
            <a:prstGeom prst="rect">
              <a:avLst/>
            </a:prstGeom>
            <a:pattFill prst="lgConfetti">
              <a:fgClr>
                <a:schemeClr val="accent6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/>
            <p:cNvSpPr/>
            <p:nvPr>
              <p:custDataLst>
                <p:tags r:id="rId10"/>
              </p:custDataLst>
            </p:nvPr>
          </p:nvSpPr>
          <p:spPr>
            <a:xfrm>
              <a:off x="4917964" y="4922306"/>
              <a:ext cx="156870" cy="396000"/>
            </a:xfrm>
            <a:prstGeom prst="rect">
              <a:avLst/>
            </a:prstGeom>
            <a:pattFill prst="dkUpDiag">
              <a:fgClr>
                <a:schemeClr val="accent5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>
              <p:custDataLst>
                <p:tags r:id="rId11"/>
              </p:custDataLst>
            </p:nvPr>
          </p:nvSpPr>
          <p:spPr>
            <a:xfrm>
              <a:off x="5081184" y="4921250"/>
              <a:ext cx="208366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Rectangle 83"/>
          <p:cNvSpPr/>
          <p:nvPr>
            <p:custDataLst>
              <p:tags r:id="rId5"/>
            </p:custDataLst>
          </p:nvPr>
        </p:nvSpPr>
        <p:spPr>
          <a:xfrm>
            <a:off x="3632912" y="2138016"/>
            <a:ext cx="152400" cy="39282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>
            <p:custDataLst>
              <p:tags r:id="rId6"/>
            </p:custDataLst>
          </p:nvPr>
        </p:nvSpPr>
        <p:spPr>
          <a:xfrm>
            <a:off x="3133378" y="2134841"/>
            <a:ext cx="137117" cy="3960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7"/>
            </p:custDataLst>
          </p:nvPr>
        </p:nvSpPr>
        <p:spPr>
          <a:xfrm>
            <a:off x="6858709" y="2138015"/>
            <a:ext cx="211669" cy="39282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3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RAMCloud</a:t>
            </a:r>
            <a:r>
              <a:rPr lang="en-US" dirty="0" smtClean="0"/>
              <a:t>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General-purpose datacenter storage system</a:t>
            </a:r>
          </a:p>
          <a:p>
            <a:r>
              <a:rPr lang="en-US" dirty="0" smtClean="0"/>
              <a:t>All data in DRAM at all times</a:t>
            </a:r>
          </a:p>
          <a:p>
            <a:r>
              <a:rPr lang="en-US" dirty="0" smtClean="0"/>
              <a:t>Pushing two boundaries:</a:t>
            </a:r>
          </a:p>
          <a:p>
            <a:pPr lvl="1"/>
            <a:r>
              <a:rPr lang="en-US" dirty="0" smtClean="0"/>
              <a:t>Low Latency: </a:t>
            </a:r>
            <a:r>
              <a:rPr lang="en-US" dirty="0" smtClean="0">
                <a:solidFill>
                  <a:schemeClr val="accent2"/>
                </a:solidFill>
              </a:rPr>
              <a:t>5 – 10µs</a:t>
            </a:r>
            <a:r>
              <a:rPr lang="en-US" dirty="0" smtClean="0"/>
              <a:t> roundtrip  (small reads)</a:t>
            </a:r>
          </a:p>
          <a:p>
            <a:pPr lvl="1"/>
            <a:r>
              <a:rPr lang="en-US" dirty="0" smtClean="0"/>
              <a:t>Large Scale: To </a:t>
            </a:r>
            <a:r>
              <a:rPr lang="en-US" dirty="0" smtClean="0">
                <a:solidFill>
                  <a:schemeClr val="accent2"/>
                </a:solidFill>
              </a:rPr>
              <a:t>10,000</a:t>
            </a:r>
            <a:r>
              <a:rPr lang="en-US" dirty="0" smtClean="0"/>
              <a:t> servers, ~</a:t>
            </a:r>
            <a:r>
              <a:rPr lang="en-US" dirty="0" smtClean="0">
                <a:solidFill>
                  <a:schemeClr val="accent2"/>
                </a:solidFill>
              </a:rPr>
              <a:t>1PB</a:t>
            </a:r>
            <a:r>
              <a:rPr lang="en-US" dirty="0" smtClean="0"/>
              <a:t> total memory</a:t>
            </a:r>
          </a:p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Enable novel applications with </a:t>
            </a:r>
            <a:r>
              <a:rPr lang="en-US" dirty="0" smtClean="0">
                <a:solidFill>
                  <a:schemeClr val="accent2"/>
                </a:solidFill>
              </a:rPr>
              <a:t>100 – 1,000x</a:t>
            </a:r>
            <a:r>
              <a:rPr lang="en-US" dirty="0" smtClean="0"/>
              <a:t> increase in serial storage ops/sec</a:t>
            </a:r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How to store data while getting high performance, high memory </a:t>
            </a:r>
            <a:r>
              <a:rPr lang="en-US" dirty="0" err="1" smtClean="0"/>
              <a:t>utilisation</a:t>
            </a:r>
            <a:r>
              <a:rPr lang="en-US" dirty="0" smtClean="0"/>
              <a:t>, and durability in a multi-tenant environment?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3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Cleaning incrementally defragments segments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Select segments to clean</a:t>
            </a:r>
            <a:br>
              <a:rPr lang="en-US" dirty="0" smtClean="0"/>
            </a:b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Relocate survivors (live objects) to new segment(s)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Free cleaned segments (reuse to write new objects)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Cleaning in 3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74078" y="2209800"/>
            <a:ext cx="1466150" cy="396000"/>
            <a:chOff x="3817050" y="4461934"/>
            <a:chExt cx="1466150" cy="396000"/>
          </a:xfrm>
        </p:grpSpPr>
        <p:sp>
          <p:nvSpPr>
            <p:cNvPr id="6" name="Rectangle 5"/>
            <p:cNvSpPr/>
            <p:nvPr>
              <p:custDataLst>
                <p:tags r:id="rId74"/>
              </p:custDataLst>
            </p:nvPr>
          </p:nvSpPr>
          <p:spPr>
            <a:xfrm>
              <a:off x="3817050" y="4461934"/>
              <a:ext cx="704150" cy="396000"/>
            </a:xfrm>
            <a:prstGeom prst="rect">
              <a:avLst/>
            </a:prstGeom>
            <a:pattFill prst="lgCheck">
              <a:fgClr>
                <a:schemeClr val="accent3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>
              <p:custDataLst>
                <p:tags r:id="rId75"/>
              </p:custDataLst>
            </p:nvPr>
          </p:nvSpPr>
          <p:spPr>
            <a:xfrm>
              <a:off x="4521200" y="4461934"/>
              <a:ext cx="762000" cy="396000"/>
            </a:xfrm>
            <a:prstGeom prst="rect">
              <a:avLst/>
            </a:prstGeom>
            <a:pattFill prst="openDmnd">
              <a:fgClr>
                <a:schemeClr val="accent4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19200" y="2211732"/>
            <a:ext cx="1458322" cy="396003"/>
            <a:chOff x="2183694" y="4463866"/>
            <a:chExt cx="1458322" cy="396003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>
              <p:custDataLst>
                <p:tags r:id="rId69"/>
              </p:custDataLst>
            </p:nvPr>
          </p:nvSpPr>
          <p:spPr>
            <a:xfrm>
              <a:off x="2183694" y="4463869"/>
              <a:ext cx="652406" cy="3960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>
              <p:custDataLst>
                <p:tags r:id="rId70"/>
              </p:custDataLst>
            </p:nvPr>
          </p:nvSpPr>
          <p:spPr>
            <a:xfrm>
              <a:off x="2839274" y="4463869"/>
              <a:ext cx="437092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>
              <p:custDataLst>
                <p:tags r:id="rId71"/>
              </p:custDataLst>
            </p:nvPr>
          </p:nvSpPr>
          <p:spPr>
            <a:xfrm>
              <a:off x="2833978" y="4463869"/>
              <a:ext cx="156870" cy="396000"/>
            </a:xfrm>
            <a:prstGeom prst="rect">
              <a:avLst/>
            </a:prstGeom>
            <a:pattFill prst="dkUpDiag">
              <a:fgClr>
                <a:schemeClr val="accent5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>
              <p:custDataLst>
                <p:tags r:id="rId72"/>
              </p:custDataLst>
            </p:nvPr>
          </p:nvSpPr>
          <p:spPr>
            <a:xfrm>
              <a:off x="3124200" y="4463866"/>
              <a:ext cx="368063" cy="396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>
              <p:custDataLst>
                <p:tags r:id="rId73"/>
              </p:custDataLst>
            </p:nvPr>
          </p:nvSpPr>
          <p:spPr>
            <a:xfrm>
              <a:off x="3492500" y="4463869"/>
              <a:ext cx="149516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36784" y="2211916"/>
            <a:ext cx="1257300" cy="397056"/>
            <a:chOff x="3817534" y="4921250"/>
            <a:chExt cx="1257300" cy="397056"/>
          </a:xfrm>
        </p:grpSpPr>
        <p:sp>
          <p:nvSpPr>
            <p:cNvPr id="15" name="Rectangle 14"/>
            <p:cNvSpPr/>
            <p:nvPr>
              <p:custDataLst>
                <p:tags r:id="rId66"/>
              </p:custDataLst>
            </p:nvPr>
          </p:nvSpPr>
          <p:spPr>
            <a:xfrm>
              <a:off x="4375151" y="4921250"/>
              <a:ext cx="540934" cy="396000"/>
            </a:xfrm>
            <a:prstGeom prst="rect">
              <a:avLst/>
            </a:prstGeom>
            <a:pattFill prst="lgCheck">
              <a:fgClr>
                <a:schemeClr val="tx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>
              <p:custDataLst>
                <p:tags r:id="rId67"/>
              </p:custDataLst>
            </p:nvPr>
          </p:nvSpPr>
          <p:spPr>
            <a:xfrm>
              <a:off x="3817534" y="4921600"/>
              <a:ext cx="566082" cy="396000"/>
            </a:xfrm>
            <a:prstGeom prst="rect">
              <a:avLst/>
            </a:prstGeom>
            <a:pattFill prst="lgConfetti">
              <a:fgClr>
                <a:schemeClr val="accent6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>
              <p:custDataLst>
                <p:tags r:id="rId68"/>
              </p:custDataLst>
            </p:nvPr>
          </p:nvSpPr>
          <p:spPr>
            <a:xfrm>
              <a:off x="4917964" y="4922306"/>
              <a:ext cx="156870" cy="396000"/>
            </a:xfrm>
            <a:prstGeom prst="rect">
              <a:avLst/>
            </a:prstGeom>
            <a:pattFill prst="dkUpDiag">
              <a:fgClr>
                <a:schemeClr val="accent5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>
            <p:custDataLst>
              <p:tags r:id="rId1"/>
            </p:custDataLst>
          </p:nvPr>
        </p:nvSpPr>
        <p:spPr>
          <a:xfrm>
            <a:off x="2523068" y="2214216"/>
            <a:ext cx="152400" cy="39282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2"/>
            </p:custDataLst>
          </p:nvPr>
        </p:nvSpPr>
        <p:spPr>
          <a:xfrm>
            <a:off x="2023534" y="2211041"/>
            <a:ext cx="137117" cy="3960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>
            <p:custDataLst>
              <p:tags r:id="rId3"/>
            </p:custDataLst>
          </p:nvPr>
        </p:nvSpPr>
        <p:spPr>
          <a:xfrm>
            <a:off x="5748865" y="2214215"/>
            <a:ext cx="245535" cy="39282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205356" y="2209800"/>
            <a:ext cx="1454631" cy="396184"/>
            <a:chOff x="4319636" y="2601198"/>
            <a:chExt cx="1454631" cy="396184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3" name="Rectangle 22"/>
            <p:cNvSpPr/>
            <p:nvPr>
              <p:custDataLst>
                <p:tags r:id="rId62"/>
              </p:custDataLst>
            </p:nvPr>
          </p:nvSpPr>
          <p:spPr>
            <a:xfrm>
              <a:off x="5434183" y="2601382"/>
              <a:ext cx="340084" cy="396000"/>
            </a:xfrm>
            <a:prstGeom prst="rect">
              <a:avLst/>
            </a:prstGeom>
            <a:pattFill prst="lgCheck">
              <a:fgClr>
                <a:schemeClr val="tx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>
              <p:custDataLst>
                <p:tags r:id="rId63"/>
              </p:custDataLst>
            </p:nvPr>
          </p:nvSpPr>
          <p:spPr>
            <a:xfrm>
              <a:off x="4824582" y="2601382"/>
              <a:ext cx="609600" cy="392825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>
              <p:custDataLst>
                <p:tags r:id="rId64"/>
              </p:custDataLst>
            </p:nvPr>
          </p:nvSpPr>
          <p:spPr>
            <a:xfrm>
              <a:off x="4519782" y="2601382"/>
              <a:ext cx="304800" cy="396000"/>
            </a:xfrm>
            <a:prstGeom prst="rect">
              <a:avLst/>
            </a:prstGeom>
            <a:pattFill prst="lgCheck">
              <a:fgClr>
                <a:schemeClr val="accent3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>
              <p:custDataLst>
                <p:tags r:id="rId65"/>
              </p:custDataLst>
            </p:nvPr>
          </p:nvSpPr>
          <p:spPr>
            <a:xfrm>
              <a:off x="4319636" y="2601198"/>
              <a:ext cx="200146" cy="396000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23742" y="2825936"/>
            <a:ext cx="1451014" cy="396181"/>
            <a:chOff x="1038186" y="2652002"/>
            <a:chExt cx="1451014" cy="396181"/>
          </a:xfrm>
        </p:grpSpPr>
        <p:sp>
          <p:nvSpPr>
            <p:cNvPr id="24" name="Rectangle 23"/>
            <p:cNvSpPr/>
            <p:nvPr>
              <p:custDataLst>
                <p:tags r:id="rId58"/>
              </p:custDataLst>
            </p:nvPr>
          </p:nvSpPr>
          <p:spPr>
            <a:xfrm>
              <a:off x="1524000" y="2652183"/>
              <a:ext cx="461776" cy="396000"/>
            </a:xfrm>
            <a:prstGeom prst="rect">
              <a:avLst/>
            </a:prstGeom>
            <a:pattFill prst="lgConfetti">
              <a:fgClr>
                <a:schemeClr val="accent6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>
              <p:custDataLst>
                <p:tags r:id="rId59"/>
              </p:custDataLst>
            </p:nvPr>
          </p:nvSpPr>
          <p:spPr>
            <a:xfrm>
              <a:off x="1320801" y="2652183"/>
              <a:ext cx="210823" cy="396000"/>
            </a:xfrm>
            <a:prstGeom prst="rect">
              <a:avLst/>
            </a:prstGeom>
            <a:pattFill prst="dkUpDiag">
              <a:fgClr>
                <a:schemeClr val="accent4">
                  <a:lumMod val="75000"/>
                </a:schemeClr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>
              <p:custDataLst>
                <p:tags r:id="rId60"/>
              </p:custDataLst>
            </p:nvPr>
          </p:nvSpPr>
          <p:spPr>
            <a:xfrm>
              <a:off x="1038186" y="2652183"/>
              <a:ext cx="280030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>
              <p:custDataLst>
                <p:tags r:id="rId61"/>
              </p:custDataLst>
            </p:nvPr>
          </p:nvSpPr>
          <p:spPr>
            <a:xfrm>
              <a:off x="1990377" y="2652002"/>
              <a:ext cx="498823" cy="396000"/>
            </a:xfrm>
            <a:prstGeom prst="rect">
              <a:avLst/>
            </a:prstGeom>
            <a:pattFill prst="wdDnDiag">
              <a:fgClr>
                <a:schemeClr val="accent2">
                  <a:lumMod val="75000"/>
                </a:schemeClr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>
            <p:custDataLst>
              <p:tags r:id="rId4"/>
            </p:custDataLst>
          </p:nvPr>
        </p:nvSpPr>
        <p:spPr>
          <a:xfrm>
            <a:off x="2877955" y="2840934"/>
            <a:ext cx="1464733" cy="3960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>
            <p:custDataLst>
              <p:tags r:id="rId5"/>
            </p:custDataLst>
          </p:nvPr>
        </p:nvSpPr>
        <p:spPr>
          <a:xfrm>
            <a:off x="4528956" y="2840934"/>
            <a:ext cx="1464733" cy="3960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Free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>
            <p:custDataLst>
              <p:tags r:id="rId6"/>
            </p:custDataLst>
          </p:nvPr>
        </p:nvSpPr>
        <p:spPr>
          <a:xfrm>
            <a:off x="6205356" y="2840934"/>
            <a:ext cx="1464733" cy="3960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Free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95600" y="3962400"/>
            <a:ext cx="1466150" cy="396000"/>
            <a:chOff x="3817050" y="4461934"/>
            <a:chExt cx="1466150" cy="396000"/>
          </a:xfrm>
        </p:grpSpPr>
        <p:sp>
          <p:nvSpPr>
            <p:cNvPr id="44" name="Rectangle 43"/>
            <p:cNvSpPr/>
            <p:nvPr>
              <p:custDataLst>
                <p:tags r:id="rId56"/>
              </p:custDataLst>
            </p:nvPr>
          </p:nvSpPr>
          <p:spPr>
            <a:xfrm>
              <a:off x="3817050" y="4461934"/>
              <a:ext cx="704150" cy="396000"/>
            </a:xfrm>
            <a:prstGeom prst="rect">
              <a:avLst/>
            </a:prstGeom>
            <a:pattFill prst="lgCheck">
              <a:fgClr>
                <a:schemeClr val="accent3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>
              <p:custDataLst>
                <p:tags r:id="rId57"/>
              </p:custDataLst>
            </p:nvPr>
          </p:nvSpPr>
          <p:spPr>
            <a:xfrm>
              <a:off x="4521200" y="4461934"/>
              <a:ext cx="762000" cy="396000"/>
            </a:xfrm>
            <a:prstGeom prst="rect">
              <a:avLst/>
            </a:prstGeom>
            <a:pattFill prst="openDmnd">
              <a:fgClr>
                <a:schemeClr val="accent4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40722" y="3964332"/>
            <a:ext cx="1458322" cy="396003"/>
            <a:chOff x="2183694" y="4463866"/>
            <a:chExt cx="1458322" cy="396003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7" name="Rectangle 46"/>
            <p:cNvSpPr/>
            <p:nvPr>
              <p:custDataLst>
                <p:tags r:id="rId51"/>
              </p:custDataLst>
            </p:nvPr>
          </p:nvSpPr>
          <p:spPr>
            <a:xfrm>
              <a:off x="2183694" y="4463869"/>
              <a:ext cx="652406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>
              <p:custDataLst>
                <p:tags r:id="rId52"/>
              </p:custDataLst>
            </p:nvPr>
          </p:nvSpPr>
          <p:spPr>
            <a:xfrm>
              <a:off x="2839274" y="4463869"/>
              <a:ext cx="437092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>
              <p:custDataLst>
                <p:tags r:id="rId53"/>
              </p:custDataLst>
            </p:nvPr>
          </p:nvSpPr>
          <p:spPr>
            <a:xfrm>
              <a:off x="2833978" y="4463869"/>
              <a:ext cx="156870" cy="396000"/>
            </a:xfrm>
            <a:prstGeom prst="rect">
              <a:avLst/>
            </a:prstGeom>
            <a:pattFill prst="dkUpDiag">
              <a:fgClr>
                <a:schemeClr val="accent5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>
              <p:custDataLst>
                <p:tags r:id="rId54"/>
              </p:custDataLst>
            </p:nvPr>
          </p:nvSpPr>
          <p:spPr>
            <a:xfrm>
              <a:off x="3124200" y="4463866"/>
              <a:ext cx="368063" cy="396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>
              <p:custDataLst>
                <p:tags r:id="rId55"/>
              </p:custDataLst>
            </p:nvPr>
          </p:nvSpPr>
          <p:spPr>
            <a:xfrm>
              <a:off x="3492500" y="4463869"/>
              <a:ext cx="149516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58306" y="3964516"/>
            <a:ext cx="1257300" cy="397056"/>
            <a:chOff x="3817534" y="4921250"/>
            <a:chExt cx="1257300" cy="397056"/>
          </a:xfrm>
        </p:grpSpPr>
        <p:sp>
          <p:nvSpPr>
            <p:cNvPr id="53" name="Rectangle 52"/>
            <p:cNvSpPr/>
            <p:nvPr>
              <p:custDataLst>
                <p:tags r:id="rId48"/>
              </p:custDataLst>
            </p:nvPr>
          </p:nvSpPr>
          <p:spPr>
            <a:xfrm>
              <a:off x="4375151" y="4921250"/>
              <a:ext cx="540934" cy="396000"/>
            </a:xfrm>
            <a:prstGeom prst="rect">
              <a:avLst/>
            </a:prstGeom>
            <a:pattFill prst="lgCheck">
              <a:fgClr>
                <a:schemeClr val="tx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>
              <p:custDataLst>
                <p:tags r:id="rId49"/>
              </p:custDataLst>
            </p:nvPr>
          </p:nvSpPr>
          <p:spPr>
            <a:xfrm>
              <a:off x="3817534" y="4921600"/>
              <a:ext cx="566082" cy="396000"/>
            </a:xfrm>
            <a:prstGeom prst="rect">
              <a:avLst/>
            </a:prstGeom>
            <a:pattFill prst="lgConfetti">
              <a:fgClr>
                <a:schemeClr val="accent6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>
              <p:custDataLst>
                <p:tags r:id="rId50"/>
              </p:custDataLst>
            </p:nvPr>
          </p:nvSpPr>
          <p:spPr>
            <a:xfrm>
              <a:off x="4917964" y="4922306"/>
              <a:ext cx="156870" cy="396000"/>
            </a:xfrm>
            <a:prstGeom prst="rect">
              <a:avLst/>
            </a:prstGeom>
            <a:pattFill prst="dkUpDiag">
              <a:fgClr>
                <a:schemeClr val="accent5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/>
          <p:cNvSpPr/>
          <p:nvPr>
            <p:custDataLst>
              <p:tags r:id="rId7"/>
            </p:custDataLst>
          </p:nvPr>
        </p:nvSpPr>
        <p:spPr>
          <a:xfrm>
            <a:off x="2544590" y="3966816"/>
            <a:ext cx="152400" cy="39282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8"/>
            </p:custDataLst>
          </p:nvPr>
        </p:nvSpPr>
        <p:spPr>
          <a:xfrm>
            <a:off x="2045056" y="3963641"/>
            <a:ext cx="137117" cy="3960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9"/>
            </p:custDataLst>
          </p:nvPr>
        </p:nvSpPr>
        <p:spPr>
          <a:xfrm>
            <a:off x="5770387" y="3965575"/>
            <a:ext cx="224013" cy="39406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6226878" y="3962400"/>
            <a:ext cx="1454631" cy="396184"/>
            <a:chOff x="4319636" y="2601198"/>
            <a:chExt cx="1454631" cy="396184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61" name="Rectangle 60"/>
            <p:cNvSpPr/>
            <p:nvPr>
              <p:custDataLst>
                <p:tags r:id="rId44"/>
              </p:custDataLst>
            </p:nvPr>
          </p:nvSpPr>
          <p:spPr>
            <a:xfrm>
              <a:off x="5434183" y="2601382"/>
              <a:ext cx="340084" cy="396000"/>
            </a:xfrm>
            <a:prstGeom prst="rect">
              <a:avLst/>
            </a:prstGeom>
            <a:pattFill prst="lgCheck">
              <a:fgClr>
                <a:schemeClr val="tx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>
              <p:custDataLst>
                <p:tags r:id="rId45"/>
              </p:custDataLst>
            </p:nvPr>
          </p:nvSpPr>
          <p:spPr>
            <a:xfrm>
              <a:off x="4824582" y="2601382"/>
              <a:ext cx="609600" cy="392825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>
              <p:custDataLst>
                <p:tags r:id="rId46"/>
              </p:custDataLst>
            </p:nvPr>
          </p:nvSpPr>
          <p:spPr>
            <a:xfrm>
              <a:off x="4519782" y="2601382"/>
              <a:ext cx="304800" cy="396000"/>
            </a:xfrm>
            <a:prstGeom prst="rect">
              <a:avLst/>
            </a:prstGeom>
            <a:pattFill prst="lgCheck">
              <a:fgClr>
                <a:schemeClr val="accent3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>
              <p:custDataLst>
                <p:tags r:id="rId47"/>
              </p:custDataLst>
            </p:nvPr>
          </p:nvSpPr>
          <p:spPr>
            <a:xfrm>
              <a:off x="4319636" y="2601198"/>
              <a:ext cx="200146" cy="396000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245264" y="4548538"/>
            <a:ext cx="1451014" cy="396181"/>
            <a:chOff x="1038186" y="2652002"/>
            <a:chExt cx="1451014" cy="396181"/>
          </a:xfrm>
        </p:grpSpPr>
        <p:sp>
          <p:nvSpPr>
            <p:cNvPr id="66" name="Rectangle 65"/>
            <p:cNvSpPr/>
            <p:nvPr>
              <p:custDataLst>
                <p:tags r:id="rId40"/>
              </p:custDataLst>
            </p:nvPr>
          </p:nvSpPr>
          <p:spPr>
            <a:xfrm>
              <a:off x="1524000" y="2652183"/>
              <a:ext cx="461776" cy="396000"/>
            </a:xfrm>
            <a:prstGeom prst="rect">
              <a:avLst/>
            </a:prstGeom>
            <a:pattFill prst="lgConfetti">
              <a:fgClr>
                <a:schemeClr val="accent6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>
              <p:custDataLst>
                <p:tags r:id="rId41"/>
              </p:custDataLst>
            </p:nvPr>
          </p:nvSpPr>
          <p:spPr>
            <a:xfrm>
              <a:off x="1320801" y="2652183"/>
              <a:ext cx="210823" cy="396000"/>
            </a:xfrm>
            <a:prstGeom prst="rect">
              <a:avLst/>
            </a:prstGeom>
            <a:pattFill prst="dkUpDiag">
              <a:fgClr>
                <a:schemeClr val="accent4">
                  <a:lumMod val="75000"/>
                </a:schemeClr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>
              <p:custDataLst>
                <p:tags r:id="rId42"/>
              </p:custDataLst>
            </p:nvPr>
          </p:nvSpPr>
          <p:spPr>
            <a:xfrm>
              <a:off x="1038186" y="2652183"/>
              <a:ext cx="280030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>
              <p:custDataLst>
                <p:tags r:id="rId43"/>
              </p:custDataLst>
            </p:nvPr>
          </p:nvSpPr>
          <p:spPr>
            <a:xfrm>
              <a:off x="1990377" y="2652002"/>
              <a:ext cx="498823" cy="396000"/>
            </a:xfrm>
            <a:prstGeom prst="rect">
              <a:avLst/>
            </a:prstGeom>
            <a:pattFill prst="wdDnDiag">
              <a:fgClr>
                <a:schemeClr val="accent2">
                  <a:lumMod val="75000"/>
                </a:schemeClr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/>
          <p:cNvSpPr/>
          <p:nvPr>
            <p:custDataLst>
              <p:tags r:id="rId10"/>
            </p:custDataLst>
          </p:nvPr>
        </p:nvSpPr>
        <p:spPr>
          <a:xfrm>
            <a:off x="2899477" y="4563536"/>
            <a:ext cx="1464733" cy="3960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>
            <p:custDataLst>
              <p:tags r:id="rId11"/>
            </p:custDataLst>
          </p:nvPr>
        </p:nvSpPr>
        <p:spPr>
          <a:xfrm>
            <a:off x="4550478" y="4563536"/>
            <a:ext cx="1464733" cy="3960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Free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>
            <p:custDataLst>
              <p:tags r:id="rId12"/>
            </p:custDataLst>
          </p:nvPr>
        </p:nvSpPr>
        <p:spPr>
          <a:xfrm>
            <a:off x="6226878" y="4563536"/>
            <a:ext cx="1464733" cy="3960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Free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>
            <p:custDataLst>
              <p:tags r:id="rId13"/>
            </p:custDataLst>
          </p:nvPr>
        </p:nvSpPr>
        <p:spPr>
          <a:xfrm>
            <a:off x="2895600" y="4563536"/>
            <a:ext cx="156870" cy="396000"/>
          </a:xfrm>
          <a:prstGeom prst="rect">
            <a:avLst/>
          </a:prstGeom>
          <a:pattFill prst="dkUpDiag">
            <a:fgClr>
              <a:schemeClr val="accent5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14"/>
            </p:custDataLst>
          </p:nvPr>
        </p:nvSpPr>
        <p:spPr>
          <a:xfrm>
            <a:off x="3048000" y="4563536"/>
            <a:ext cx="368063" cy="396000"/>
          </a:xfrm>
          <a:prstGeom prst="rect">
            <a:avLst/>
          </a:prstGeom>
          <a:pattFill prst="pct60">
            <a:fgClr>
              <a:schemeClr val="accent2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15"/>
            </p:custDataLst>
          </p:nvPr>
        </p:nvSpPr>
        <p:spPr>
          <a:xfrm>
            <a:off x="3412066" y="4563536"/>
            <a:ext cx="200146" cy="396000"/>
          </a:xfrm>
          <a:prstGeom prst="rect">
            <a:avLst/>
          </a:prstGeom>
          <a:pattFill prst="wdUpDiag">
            <a:fgClr>
              <a:schemeClr val="accent4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>
            <p:custDataLst>
              <p:tags r:id="rId16"/>
            </p:custDataLst>
          </p:nvPr>
        </p:nvSpPr>
        <p:spPr>
          <a:xfrm>
            <a:off x="3615265" y="4563536"/>
            <a:ext cx="304800" cy="396000"/>
          </a:xfrm>
          <a:prstGeom prst="rect">
            <a:avLst/>
          </a:prstGeom>
          <a:pattFill prst="lgCheck">
            <a:fgClr>
              <a:schemeClr val="accent3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>
            <p:custDataLst>
              <p:tags r:id="rId17"/>
            </p:custDataLst>
          </p:nvPr>
        </p:nvSpPr>
        <p:spPr>
          <a:xfrm>
            <a:off x="3920065" y="4563536"/>
            <a:ext cx="340084" cy="396000"/>
          </a:xfrm>
          <a:prstGeom prst="rect">
            <a:avLst/>
          </a:prstGeom>
          <a:pattFill prst="lgCheck">
            <a:fgClr>
              <a:schemeClr val="tx2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883255" y="5655734"/>
            <a:ext cx="1466150" cy="396000"/>
            <a:chOff x="3817050" y="4461934"/>
            <a:chExt cx="1466150" cy="396000"/>
          </a:xfrm>
        </p:grpSpPr>
        <p:sp>
          <p:nvSpPr>
            <p:cNvPr id="82" name="Rectangle 81"/>
            <p:cNvSpPr/>
            <p:nvPr>
              <p:custDataLst>
                <p:tags r:id="rId38"/>
              </p:custDataLst>
            </p:nvPr>
          </p:nvSpPr>
          <p:spPr>
            <a:xfrm>
              <a:off x="3817050" y="4461934"/>
              <a:ext cx="704150" cy="396000"/>
            </a:xfrm>
            <a:prstGeom prst="rect">
              <a:avLst/>
            </a:prstGeom>
            <a:pattFill prst="lgCheck">
              <a:fgClr>
                <a:schemeClr val="accent3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>
              <p:custDataLst>
                <p:tags r:id="rId39"/>
              </p:custDataLst>
            </p:nvPr>
          </p:nvSpPr>
          <p:spPr>
            <a:xfrm>
              <a:off x="4521200" y="4461934"/>
              <a:ext cx="762000" cy="396000"/>
            </a:xfrm>
            <a:prstGeom prst="rect">
              <a:avLst/>
            </a:prstGeom>
            <a:pattFill prst="openDmnd">
              <a:fgClr>
                <a:schemeClr val="accent4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545961" y="5657850"/>
            <a:ext cx="1257300" cy="397056"/>
            <a:chOff x="3817534" y="4921250"/>
            <a:chExt cx="1257300" cy="397056"/>
          </a:xfrm>
        </p:grpSpPr>
        <p:sp>
          <p:nvSpPr>
            <p:cNvPr id="91" name="Rectangle 90"/>
            <p:cNvSpPr/>
            <p:nvPr>
              <p:custDataLst>
                <p:tags r:id="rId35"/>
              </p:custDataLst>
            </p:nvPr>
          </p:nvSpPr>
          <p:spPr>
            <a:xfrm>
              <a:off x="4375151" y="4921250"/>
              <a:ext cx="540934" cy="396000"/>
            </a:xfrm>
            <a:prstGeom prst="rect">
              <a:avLst/>
            </a:prstGeom>
            <a:pattFill prst="lgCheck">
              <a:fgClr>
                <a:schemeClr val="tx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>
              <p:custDataLst>
                <p:tags r:id="rId36"/>
              </p:custDataLst>
            </p:nvPr>
          </p:nvSpPr>
          <p:spPr>
            <a:xfrm>
              <a:off x="3817534" y="4921600"/>
              <a:ext cx="566082" cy="396000"/>
            </a:xfrm>
            <a:prstGeom prst="rect">
              <a:avLst/>
            </a:prstGeom>
            <a:pattFill prst="lgConfetti">
              <a:fgClr>
                <a:schemeClr val="accent6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/>
            <p:cNvSpPr/>
            <p:nvPr>
              <p:custDataLst>
                <p:tags r:id="rId37"/>
              </p:custDataLst>
            </p:nvPr>
          </p:nvSpPr>
          <p:spPr>
            <a:xfrm>
              <a:off x="4917964" y="4922306"/>
              <a:ext cx="156870" cy="396000"/>
            </a:xfrm>
            <a:prstGeom prst="rect">
              <a:avLst/>
            </a:prstGeom>
            <a:pattFill prst="dkUpDiag">
              <a:fgClr>
                <a:schemeClr val="accent5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95"/>
          <p:cNvSpPr/>
          <p:nvPr>
            <p:custDataLst>
              <p:tags r:id="rId18"/>
            </p:custDataLst>
          </p:nvPr>
        </p:nvSpPr>
        <p:spPr>
          <a:xfrm>
            <a:off x="5758042" y="5658909"/>
            <a:ext cx="224013" cy="39406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>
            <p:custDataLst>
              <p:tags r:id="rId19"/>
            </p:custDataLst>
          </p:nvPr>
        </p:nvSpPr>
        <p:spPr>
          <a:xfrm>
            <a:off x="6214533" y="5655918"/>
            <a:ext cx="1473200" cy="39282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Free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232919" y="6241872"/>
            <a:ext cx="1451014" cy="396181"/>
            <a:chOff x="1038186" y="2652002"/>
            <a:chExt cx="1451014" cy="396181"/>
          </a:xfrm>
        </p:grpSpPr>
        <p:sp>
          <p:nvSpPr>
            <p:cNvPr id="103" name="Rectangle 102"/>
            <p:cNvSpPr/>
            <p:nvPr>
              <p:custDataLst>
                <p:tags r:id="rId31"/>
              </p:custDataLst>
            </p:nvPr>
          </p:nvSpPr>
          <p:spPr>
            <a:xfrm>
              <a:off x="1524000" y="2652183"/>
              <a:ext cx="461776" cy="396000"/>
            </a:xfrm>
            <a:prstGeom prst="rect">
              <a:avLst/>
            </a:prstGeom>
            <a:pattFill prst="lgConfetti">
              <a:fgClr>
                <a:schemeClr val="accent6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/>
            <p:cNvSpPr/>
            <p:nvPr>
              <p:custDataLst>
                <p:tags r:id="rId32"/>
              </p:custDataLst>
            </p:nvPr>
          </p:nvSpPr>
          <p:spPr>
            <a:xfrm>
              <a:off x="1320801" y="2652183"/>
              <a:ext cx="210823" cy="396000"/>
            </a:xfrm>
            <a:prstGeom prst="rect">
              <a:avLst/>
            </a:prstGeom>
            <a:pattFill prst="dkUpDiag">
              <a:fgClr>
                <a:schemeClr val="accent4">
                  <a:lumMod val="75000"/>
                </a:schemeClr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>
              <p:custDataLst>
                <p:tags r:id="rId33"/>
              </p:custDataLst>
            </p:nvPr>
          </p:nvSpPr>
          <p:spPr>
            <a:xfrm>
              <a:off x="1038186" y="2652183"/>
              <a:ext cx="280030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>
              <p:custDataLst>
                <p:tags r:id="rId34"/>
              </p:custDataLst>
            </p:nvPr>
          </p:nvSpPr>
          <p:spPr>
            <a:xfrm>
              <a:off x="1990377" y="2652002"/>
              <a:ext cx="498823" cy="396000"/>
            </a:xfrm>
            <a:prstGeom prst="rect">
              <a:avLst/>
            </a:prstGeom>
            <a:pattFill prst="wdDnDiag">
              <a:fgClr>
                <a:schemeClr val="accent2">
                  <a:lumMod val="75000"/>
                </a:schemeClr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ectangle 106"/>
          <p:cNvSpPr/>
          <p:nvPr>
            <p:custDataLst>
              <p:tags r:id="rId20"/>
            </p:custDataLst>
          </p:nvPr>
        </p:nvSpPr>
        <p:spPr>
          <a:xfrm>
            <a:off x="2887132" y="6256870"/>
            <a:ext cx="1464733" cy="3960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>
            <p:custDataLst>
              <p:tags r:id="rId21"/>
            </p:custDataLst>
          </p:nvPr>
        </p:nvSpPr>
        <p:spPr>
          <a:xfrm>
            <a:off x="4538133" y="6256870"/>
            <a:ext cx="1464733" cy="3960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Free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9" name="Rectangle 108"/>
          <p:cNvSpPr/>
          <p:nvPr>
            <p:custDataLst>
              <p:tags r:id="rId22"/>
            </p:custDataLst>
          </p:nvPr>
        </p:nvSpPr>
        <p:spPr>
          <a:xfrm>
            <a:off x="6214533" y="6256870"/>
            <a:ext cx="1464733" cy="3960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Free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0" name="Rectangle 109"/>
          <p:cNvSpPr/>
          <p:nvPr>
            <p:custDataLst>
              <p:tags r:id="rId23"/>
            </p:custDataLst>
          </p:nvPr>
        </p:nvSpPr>
        <p:spPr>
          <a:xfrm>
            <a:off x="2883255" y="6256870"/>
            <a:ext cx="156870" cy="396000"/>
          </a:xfrm>
          <a:prstGeom prst="rect">
            <a:avLst/>
          </a:prstGeom>
          <a:pattFill prst="dkUpDiag">
            <a:fgClr>
              <a:schemeClr val="accent5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>
            <p:custDataLst>
              <p:tags r:id="rId24"/>
            </p:custDataLst>
          </p:nvPr>
        </p:nvSpPr>
        <p:spPr>
          <a:xfrm>
            <a:off x="3035655" y="6256870"/>
            <a:ext cx="368063" cy="396000"/>
          </a:xfrm>
          <a:prstGeom prst="rect">
            <a:avLst/>
          </a:prstGeom>
          <a:pattFill prst="pct60">
            <a:fgClr>
              <a:schemeClr val="accent2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>
            <p:custDataLst>
              <p:tags r:id="rId25"/>
            </p:custDataLst>
          </p:nvPr>
        </p:nvSpPr>
        <p:spPr>
          <a:xfrm>
            <a:off x="3399721" y="6256870"/>
            <a:ext cx="200146" cy="396000"/>
          </a:xfrm>
          <a:prstGeom prst="rect">
            <a:avLst/>
          </a:prstGeom>
          <a:pattFill prst="wdUpDiag">
            <a:fgClr>
              <a:schemeClr val="accent4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>
            <p:custDataLst>
              <p:tags r:id="rId26"/>
            </p:custDataLst>
          </p:nvPr>
        </p:nvSpPr>
        <p:spPr>
          <a:xfrm>
            <a:off x="3602920" y="6256870"/>
            <a:ext cx="304800" cy="396000"/>
          </a:xfrm>
          <a:prstGeom prst="rect">
            <a:avLst/>
          </a:prstGeom>
          <a:pattFill prst="lgCheck">
            <a:fgClr>
              <a:schemeClr val="accent3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27"/>
            </p:custDataLst>
          </p:nvPr>
        </p:nvSpPr>
        <p:spPr>
          <a:xfrm>
            <a:off x="3907720" y="6256870"/>
            <a:ext cx="340084" cy="396000"/>
          </a:xfrm>
          <a:prstGeom prst="rect">
            <a:avLst/>
          </a:prstGeom>
          <a:pattFill prst="lgCheck">
            <a:fgClr>
              <a:schemeClr val="tx2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2065867" y="4383799"/>
            <a:ext cx="1549400" cy="110067"/>
          </a:xfrm>
          <a:custGeom>
            <a:avLst/>
            <a:gdLst>
              <a:gd name="connsiteX0" fmla="*/ 0 w 1549400"/>
              <a:gd name="connsiteY0" fmla="*/ 0 h 110067"/>
              <a:gd name="connsiteX1" fmla="*/ 660400 w 1549400"/>
              <a:gd name="connsiteY1" fmla="*/ 93133 h 110067"/>
              <a:gd name="connsiteX2" fmla="*/ 1193800 w 1549400"/>
              <a:gd name="connsiteY2" fmla="*/ 33867 h 110067"/>
              <a:gd name="connsiteX3" fmla="*/ 1549400 w 1549400"/>
              <a:gd name="connsiteY3" fmla="*/ 110067 h 11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400" h="110067">
                <a:moveTo>
                  <a:pt x="0" y="0"/>
                </a:moveTo>
                <a:cubicBezTo>
                  <a:pt x="230716" y="43744"/>
                  <a:pt x="461433" y="87488"/>
                  <a:pt x="660400" y="93133"/>
                </a:cubicBezTo>
                <a:cubicBezTo>
                  <a:pt x="859367" y="98778"/>
                  <a:pt x="1045633" y="31045"/>
                  <a:pt x="1193800" y="33867"/>
                </a:cubicBezTo>
                <a:cubicBezTo>
                  <a:pt x="1341967" y="36689"/>
                  <a:pt x="1549400" y="110067"/>
                  <a:pt x="1549400" y="110067"/>
                </a:cubicBezTo>
              </a:path>
            </a:pathLst>
          </a:custGeom>
          <a:ln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3979333" y="4392266"/>
            <a:ext cx="3073400" cy="118546"/>
          </a:xfrm>
          <a:custGeom>
            <a:avLst/>
            <a:gdLst>
              <a:gd name="connsiteX0" fmla="*/ 3073400 w 3073400"/>
              <a:gd name="connsiteY0" fmla="*/ 0 h 118546"/>
              <a:gd name="connsiteX1" fmla="*/ 1735667 w 3073400"/>
              <a:gd name="connsiteY1" fmla="*/ 118533 h 118546"/>
              <a:gd name="connsiteX2" fmla="*/ 601134 w 3073400"/>
              <a:gd name="connsiteY2" fmla="*/ 8466 h 118546"/>
              <a:gd name="connsiteX3" fmla="*/ 0 w 3073400"/>
              <a:gd name="connsiteY3" fmla="*/ 118533 h 11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3400" h="118546">
                <a:moveTo>
                  <a:pt x="3073400" y="0"/>
                </a:moveTo>
                <a:cubicBezTo>
                  <a:pt x="2610555" y="58561"/>
                  <a:pt x="2147711" y="117122"/>
                  <a:pt x="1735667" y="118533"/>
                </a:cubicBezTo>
                <a:cubicBezTo>
                  <a:pt x="1323623" y="119944"/>
                  <a:pt x="890412" y="8466"/>
                  <a:pt x="601134" y="8466"/>
                </a:cubicBezTo>
                <a:cubicBezTo>
                  <a:pt x="311856" y="8466"/>
                  <a:pt x="0" y="118533"/>
                  <a:pt x="0" y="118533"/>
                </a:cubicBezTo>
              </a:path>
            </a:pathLst>
          </a:custGeom>
          <a:ln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28"/>
            </p:custDataLst>
          </p:nvPr>
        </p:nvSpPr>
        <p:spPr>
          <a:xfrm flipH="1">
            <a:off x="1244600" y="3963641"/>
            <a:ext cx="648057" cy="3960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>
            <p:custDataLst>
              <p:tags r:id="rId29"/>
            </p:custDataLst>
          </p:nvPr>
        </p:nvSpPr>
        <p:spPr>
          <a:xfrm>
            <a:off x="1236134" y="5664199"/>
            <a:ext cx="1473200" cy="39282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Free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0" name="Rectangle 119"/>
          <p:cNvSpPr/>
          <p:nvPr>
            <p:custDataLst>
              <p:tags r:id="rId30"/>
            </p:custDataLst>
          </p:nvPr>
        </p:nvSpPr>
        <p:spPr>
          <a:xfrm>
            <a:off x="4263323" y="4564774"/>
            <a:ext cx="97009" cy="3960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0" y="5943600"/>
            <a:ext cx="92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Future log</a:t>
            </a:r>
            <a:br>
              <a:rPr lang="en-US" sz="1400" dirty="0" smtClean="0"/>
            </a:br>
            <a:r>
              <a:rPr lang="en-US" sz="1400" dirty="0" smtClean="0"/>
              <a:t>head</a:t>
            </a:r>
            <a:endParaRPr lang="en-US" sz="1400" dirty="0"/>
          </a:p>
        </p:txBody>
      </p:sp>
      <p:sp>
        <p:nvSpPr>
          <p:cNvPr id="122" name="Freeform 121"/>
          <p:cNvSpPr/>
          <p:nvPr/>
        </p:nvSpPr>
        <p:spPr>
          <a:xfrm>
            <a:off x="752928" y="5825067"/>
            <a:ext cx="373139" cy="474133"/>
          </a:xfrm>
          <a:custGeom>
            <a:avLst/>
            <a:gdLst>
              <a:gd name="connsiteX0" fmla="*/ 42939 w 373139"/>
              <a:gd name="connsiteY0" fmla="*/ 474133 h 474133"/>
              <a:gd name="connsiteX1" fmla="*/ 280005 w 373139"/>
              <a:gd name="connsiteY1" fmla="*/ 313266 h 474133"/>
              <a:gd name="connsiteX2" fmla="*/ 605 w 373139"/>
              <a:gd name="connsiteY2" fmla="*/ 67733 h 474133"/>
              <a:gd name="connsiteX3" fmla="*/ 373139 w 373139"/>
              <a:gd name="connsiteY3" fmla="*/ 0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139" h="474133">
                <a:moveTo>
                  <a:pt x="42939" y="474133"/>
                </a:moveTo>
                <a:cubicBezTo>
                  <a:pt x="165000" y="427566"/>
                  <a:pt x="287061" y="380999"/>
                  <a:pt x="280005" y="313266"/>
                </a:cubicBezTo>
                <a:cubicBezTo>
                  <a:pt x="272949" y="245533"/>
                  <a:pt x="-14917" y="119944"/>
                  <a:pt x="605" y="67733"/>
                </a:cubicBezTo>
                <a:cubicBezTo>
                  <a:pt x="16127" y="15522"/>
                  <a:pt x="373139" y="0"/>
                  <a:pt x="373139" y="0"/>
                </a:cubicBezTo>
              </a:path>
            </a:pathLst>
          </a:custGeom>
          <a:ln>
            <a:solidFill>
              <a:schemeClr val="accent2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43644" y="5867400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Future survivor</a:t>
            </a:r>
            <a:br>
              <a:rPr lang="en-US" sz="1400" dirty="0" smtClean="0"/>
            </a:br>
            <a:r>
              <a:rPr lang="en-US" sz="1400" dirty="0" smtClean="0"/>
              <a:t>segment</a:t>
            </a:r>
            <a:endParaRPr lang="en-US" sz="1400" dirty="0"/>
          </a:p>
        </p:txBody>
      </p:sp>
      <p:sp>
        <p:nvSpPr>
          <p:cNvPr id="98" name="Freeform 97"/>
          <p:cNvSpPr/>
          <p:nvPr/>
        </p:nvSpPr>
        <p:spPr>
          <a:xfrm>
            <a:off x="7850898" y="5649082"/>
            <a:ext cx="638884" cy="301291"/>
          </a:xfrm>
          <a:custGeom>
            <a:avLst/>
            <a:gdLst>
              <a:gd name="connsiteX0" fmla="*/ 42939 w 373139"/>
              <a:gd name="connsiteY0" fmla="*/ 474133 h 474133"/>
              <a:gd name="connsiteX1" fmla="*/ 280005 w 373139"/>
              <a:gd name="connsiteY1" fmla="*/ 313266 h 474133"/>
              <a:gd name="connsiteX2" fmla="*/ 605 w 373139"/>
              <a:gd name="connsiteY2" fmla="*/ 67733 h 474133"/>
              <a:gd name="connsiteX3" fmla="*/ 373139 w 373139"/>
              <a:gd name="connsiteY3" fmla="*/ 0 h 474133"/>
              <a:gd name="connsiteX0" fmla="*/ 421640 w 658997"/>
              <a:gd name="connsiteY0" fmla="*/ 415175 h 415175"/>
              <a:gd name="connsiteX1" fmla="*/ 658706 w 658997"/>
              <a:gd name="connsiteY1" fmla="*/ 254308 h 415175"/>
              <a:gd name="connsiteX2" fmla="*/ 379306 w 658997"/>
              <a:gd name="connsiteY2" fmla="*/ 8775 h 415175"/>
              <a:gd name="connsiteX3" fmla="*/ 0 w 658997"/>
              <a:gd name="connsiteY3" fmla="*/ 154402 h 415175"/>
              <a:gd name="connsiteX0" fmla="*/ 421640 w 459284"/>
              <a:gd name="connsiteY0" fmla="*/ 415175 h 415175"/>
              <a:gd name="connsiteX1" fmla="*/ 323426 w 459284"/>
              <a:gd name="connsiteY1" fmla="*/ 284788 h 415175"/>
              <a:gd name="connsiteX2" fmla="*/ 379306 w 459284"/>
              <a:gd name="connsiteY2" fmla="*/ 8775 h 415175"/>
              <a:gd name="connsiteX3" fmla="*/ 0 w 459284"/>
              <a:gd name="connsiteY3" fmla="*/ 154402 h 415175"/>
              <a:gd name="connsiteX0" fmla="*/ 421640 w 458899"/>
              <a:gd name="connsiteY0" fmla="*/ 311451 h 311451"/>
              <a:gd name="connsiteX1" fmla="*/ 323426 w 458899"/>
              <a:gd name="connsiteY1" fmla="*/ 181064 h 311451"/>
              <a:gd name="connsiteX2" fmla="*/ 399626 w 458899"/>
              <a:gd name="connsiteY2" fmla="*/ 16811 h 311451"/>
              <a:gd name="connsiteX3" fmla="*/ 0 w 458899"/>
              <a:gd name="connsiteY3" fmla="*/ 50678 h 311451"/>
              <a:gd name="connsiteX0" fmla="*/ 614680 w 638884"/>
              <a:gd name="connsiteY0" fmla="*/ 301291 h 301291"/>
              <a:gd name="connsiteX1" fmla="*/ 323426 w 638884"/>
              <a:gd name="connsiteY1" fmla="*/ 181064 h 301291"/>
              <a:gd name="connsiteX2" fmla="*/ 399626 w 638884"/>
              <a:gd name="connsiteY2" fmla="*/ 16811 h 301291"/>
              <a:gd name="connsiteX3" fmla="*/ 0 w 638884"/>
              <a:gd name="connsiteY3" fmla="*/ 50678 h 30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884" h="301291">
                <a:moveTo>
                  <a:pt x="614680" y="301291"/>
                </a:moveTo>
                <a:cubicBezTo>
                  <a:pt x="736741" y="254724"/>
                  <a:pt x="359268" y="228477"/>
                  <a:pt x="323426" y="181064"/>
                </a:cubicBezTo>
                <a:cubicBezTo>
                  <a:pt x="287584" y="133651"/>
                  <a:pt x="384104" y="69022"/>
                  <a:pt x="399626" y="16811"/>
                </a:cubicBezTo>
                <a:cubicBezTo>
                  <a:pt x="415148" y="-35400"/>
                  <a:pt x="0" y="50678"/>
                  <a:pt x="0" y="50678"/>
                </a:cubicBezTo>
              </a:path>
            </a:pathLst>
          </a:custGeom>
          <a:ln>
            <a:solidFill>
              <a:schemeClr val="accent2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525963"/>
          </a:xfrm>
        </p:spPr>
        <p:txBody>
          <a:bodyPr/>
          <a:lstStyle/>
          <a:p>
            <a:pPr marL="457200" indent="-457200"/>
            <a:r>
              <a:rPr lang="en-US" dirty="0" smtClean="0"/>
              <a:t>Greedily picking emptiest segments is suboptimal</a:t>
            </a:r>
            <a:endParaRPr lang="en-US" dirty="0"/>
          </a:p>
          <a:p>
            <a:pPr marL="857250" lvl="1" indent="-457200"/>
            <a:r>
              <a:rPr lang="en-US" dirty="0" smtClean="0"/>
              <a:t>Like LFS, </a:t>
            </a:r>
            <a:r>
              <a:rPr lang="en-US" dirty="0" err="1" smtClean="0"/>
              <a:t>RAMCloud</a:t>
            </a:r>
            <a:r>
              <a:rPr lang="en-US" dirty="0" smtClean="0"/>
              <a:t> selects by cost-benefit</a:t>
            </a:r>
          </a:p>
          <a:p>
            <a:pPr marL="857250" lvl="1" indent="-457200"/>
            <a:r>
              <a:rPr lang="en-US" dirty="0" smtClean="0"/>
              <a:t>Takes free space and stability of data into account</a:t>
            </a:r>
            <a:br>
              <a:rPr lang="en-US" dirty="0" smtClean="0"/>
            </a:br>
            <a:endParaRPr lang="en-US" dirty="0" smtClean="0"/>
          </a:p>
          <a:p>
            <a:pPr marL="457200" indent="-457200"/>
            <a:r>
              <a:rPr lang="en-US" dirty="0" smtClean="0"/>
              <a:t>Will revisit this later in the talk</a:t>
            </a:r>
          </a:p>
          <a:p>
            <a:pPr marL="857250" lvl="1" indent="-457200"/>
            <a:r>
              <a:rPr lang="en-US" dirty="0" smtClean="0"/>
              <a:t>Slightly different formula than LFS (with a fun story)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Selecting Segments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2971800" y="1658228"/>
            <a:ext cx="1466150" cy="396000"/>
            <a:chOff x="3817050" y="4461934"/>
            <a:chExt cx="1466150" cy="396000"/>
          </a:xfrm>
          <a:effectLst/>
        </p:grpSpPr>
        <p:sp>
          <p:nvSpPr>
            <p:cNvPr id="98" name="Rectangle 97"/>
            <p:cNvSpPr/>
            <p:nvPr>
              <p:custDataLst>
                <p:tags r:id="rId16"/>
              </p:custDataLst>
            </p:nvPr>
          </p:nvSpPr>
          <p:spPr>
            <a:xfrm>
              <a:off x="3817050" y="4461934"/>
              <a:ext cx="704150" cy="396000"/>
            </a:xfrm>
            <a:prstGeom prst="rect">
              <a:avLst/>
            </a:prstGeom>
            <a:pattFill prst="lgCheck">
              <a:fgClr>
                <a:schemeClr val="accent3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>
              <p:custDataLst>
                <p:tags r:id="rId17"/>
              </p:custDataLst>
            </p:nvPr>
          </p:nvSpPr>
          <p:spPr>
            <a:xfrm>
              <a:off x="4521200" y="4461934"/>
              <a:ext cx="762000" cy="396000"/>
            </a:xfrm>
            <a:prstGeom prst="rect">
              <a:avLst/>
            </a:prstGeom>
            <a:pattFill prst="openDmnd">
              <a:fgClr>
                <a:schemeClr val="accent4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316922" y="1660160"/>
            <a:ext cx="1458322" cy="396003"/>
            <a:chOff x="2183694" y="4463866"/>
            <a:chExt cx="1458322" cy="396003"/>
          </a:xfrm>
          <a:effectLst/>
        </p:grpSpPr>
        <p:sp>
          <p:nvSpPr>
            <p:cNvPr id="115" name="Rectangle 114"/>
            <p:cNvSpPr/>
            <p:nvPr>
              <p:custDataLst>
                <p:tags r:id="rId11"/>
              </p:custDataLst>
            </p:nvPr>
          </p:nvSpPr>
          <p:spPr>
            <a:xfrm>
              <a:off x="2183694" y="4463869"/>
              <a:ext cx="652406" cy="3960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>
              <p:custDataLst>
                <p:tags r:id="rId12"/>
              </p:custDataLst>
            </p:nvPr>
          </p:nvSpPr>
          <p:spPr>
            <a:xfrm>
              <a:off x="2839274" y="4463869"/>
              <a:ext cx="437092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>
              <p:custDataLst>
                <p:tags r:id="rId13"/>
              </p:custDataLst>
            </p:nvPr>
          </p:nvSpPr>
          <p:spPr>
            <a:xfrm>
              <a:off x="2833978" y="4463869"/>
              <a:ext cx="156870" cy="396000"/>
            </a:xfrm>
            <a:prstGeom prst="rect">
              <a:avLst/>
            </a:prstGeom>
            <a:pattFill prst="dkUpDiag">
              <a:fgClr>
                <a:schemeClr val="accent5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>
              <p:custDataLst>
                <p:tags r:id="rId14"/>
              </p:custDataLst>
            </p:nvPr>
          </p:nvSpPr>
          <p:spPr>
            <a:xfrm>
              <a:off x="3124200" y="4463866"/>
              <a:ext cx="368063" cy="396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>
              <p:custDataLst>
                <p:tags r:id="rId15"/>
              </p:custDataLst>
            </p:nvPr>
          </p:nvSpPr>
          <p:spPr>
            <a:xfrm>
              <a:off x="3492500" y="4463869"/>
              <a:ext cx="149516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634506" y="1660344"/>
            <a:ext cx="1257300" cy="397056"/>
            <a:chOff x="3817534" y="4921250"/>
            <a:chExt cx="1257300" cy="397056"/>
          </a:xfrm>
          <a:effectLst/>
        </p:grpSpPr>
        <p:sp>
          <p:nvSpPr>
            <p:cNvPr id="125" name="Rectangle 124"/>
            <p:cNvSpPr/>
            <p:nvPr>
              <p:custDataLst>
                <p:tags r:id="rId8"/>
              </p:custDataLst>
            </p:nvPr>
          </p:nvSpPr>
          <p:spPr>
            <a:xfrm>
              <a:off x="4375151" y="4921250"/>
              <a:ext cx="540934" cy="396000"/>
            </a:xfrm>
            <a:prstGeom prst="rect">
              <a:avLst/>
            </a:prstGeom>
            <a:pattFill prst="lgCheck">
              <a:fgClr>
                <a:schemeClr val="tx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>
              <p:custDataLst>
                <p:tags r:id="rId9"/>
              </p:custDataLst>
            </p:nvPr>
          </p:nvSpPr>
          <p:spPr>
            <a:xfrm>
              <a:off x="3817534" y="4921600"/>
              <a:ext cx="566082" cy="396000"/>
            </a:xfrm>
            <a:prstGeom prst="rect">
              <a:avLst/>
            </a:prstGeom>
            <a:pattFill prst="lgConfetti">
              <a:fgClr>
                <a:schemeClr val="accent6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/>
            <p:cNvSpPr/>
            <p:nvPr>
              <p:custDataLst>
                <p:tags r:id="rId10"/>
              </p:custDataLst>
            </p:nvPr>
          </p:nvSpPr>
          <p:spPr>
            <a:xfrm>
              <a:off x="4917964" y="4922306"/>
              <a:ext cx="156870" cy="396000"/>
            </a:xfrm>
            <a:prstGeom prst="rect">
              <a:avLst/>
            </a:prstGeom>
            <a:pattFill prst="dkUpDiag">
              <a:fgClr>
                <a:schemeClr val="accent5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Rectangle 127"/>
          <p:cNvSpPr/>
          <p:nvPr>
            <p:custDataLst>
              <p:tags r:id="rId1"/>
            </p:custDataLst>
          </p:nvPr>
        </p:nvSpPr>
        <p:spPr>
          <a:xfrm>
            <a:off x="2620790" y="1662644"/>
            <a:ext cx="152400" cy="39282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2"/>
            </p:custDataLst>
          </p:nvPr>
        </p:nvSpPr>
        <p:spPr>
          <a:xfrm>
            <a:off x="2121256" y="1659469"/>
            <a:ext cx="137117" cy="3960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3"/>
            </p:custDataLst>
          </p:nvPr>
        </p:nvSpPr>
        <p:spPr>
          <a:xfrm>
            <a:off x="5846587" y="1662643"/>
            <a:ext cx="245535" cy="39282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/>
          <p:cNvGrpSpPr/>
          <p:nvPr/>
        </p:nvGrpSpPr>
        <p:grpSpPr>
          <a:xfrm>
            <a:off x="6303078" y="1658228"/>
            <a:ext cx="1454631" cy="396184"/>
            <a:chOff x="4319636" y="2601198"/>
            <a:chExt cx="1454631" cy="396184"/>
          </a:xfrm>
          <a:effectLst/>
        </p:grpSpPr>
        <p:sp>
          <p:nvSpPr>
            <p:cNvPr id="132" name="Rectangle 131"/>
            <p:cNvSpPr/>
            <p:nvPr>
              <p:custDataLst>
                <p:tags r:id="rId4"/>
              </p:custDataLst>
            </p:nvPr>
          </p:nvSpPr>
          <p:spPr>
            <a:xfrm>
              <a:off x="5434183" y="2601382"/>
              <a:ext cx="340084" cy="396000"/>
            </a:xfrm>
            <a:prstGeom prst="rect">
              <a:avLst/>
            </a:prstGeom>
            <a:pattFill prst="lgCheck">
              <a:fgClr>
                <a:schemeClr val="tx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>
              <p:custDataLst>
                <p:tags r:id="rId5"/>
              </p:custDataLst>
            </p:nvPr>
          </p:nvSpPr>
          <p:spPr>
            <a:xfrm>
              <a:off x="4824582" y="2601382"/>
              <a:ext cx="609600" cy="392825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>
              <p:custDataLst>
                <p:tags r:id="rId6"/>
              </p:custDataLst>
            </p:nvPr>
          </p:nvSpPr>
          <p:spPr>
            <a:xfrm>
              <a:off x="4519782" y="2601382"/>
              <a:ext cx="304800" cy="396000"/>
            </a:xfrm>
            <a:prstGeom prst="rect">
              <a:avLst/>
            </a:prstGeom>
            <a:pattFill prst="lgCheck">
              <a:fgClr>
                <a:schemeClr val="accent3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>
              <p:custDataLst>
                <p:tags r:id="rId7"/>
              </p:custDataLst>
            </p:nvPr>
          </p:nvSpPr>
          <p:spPr>
            <a:xfrm>
              <a:off x="4319636" y="2601198"/>
              <a:ext cx="200146" cy="396000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05000" y="132080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3581400" y="132080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257800" y="132080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6934200" y="132080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27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3124200"/>
          </a:xfrm>
        </p:spPr>
        <p:txBody>
          <a:bodyPr>
            <a:normAutofit/>
          </a:bodyPr>
          <a:lstStyle/>
          <a:p>
            <a:pPr marL="857250" lvl="1" indent="-457200"/>
            <a:r>
              <a:rPr lang="en-US" dirty="0" smtClean="0"/>
              <a:t>Relocate: copy to new segment &amp; update hash table</a:t>
            </a:r>
          </a:p>
          <a:p>
            <a:pPr marL="857250" lvl="1" indent="-457200"/>
            <a:r>
              <a:rPr lang="en-US" dirty="0" smtClean="0"/>
              <a:t>When survivor segment is full, flush to backups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600" dirty="0" smtClean="0"/>
              <a:t> </a:t>
            </a:r>
            <a:br>
              <a:rPr lang="en-US" sz="600" dirty="0" smtClean="0"/>
            </a:br>
            <a:r>
              <a:rPr lang="en-US" sz="600" dirty="0" smtClean="0"/>
              <a:t/>
            </a:r>
            <a:br>
              <a:rPr lang="en-US" sz="600" dirty="0" smtClean="0"/>
            </a:br>
            <a:r>
              <a:rPr lang="en-US" sz="600" dirty="0" smtClean="0"/>
              <a:t/>
            </a:r>
            <a:br>
              <a:rPr lang="en-US" sz="600" dirty="0" smtClean="0"/>
            </a:br>
            <a:endParaRPr lang="en-US" sz="600" dirty="0" smtClean="0"/>
          </a:p>
          <a:p>
            <a:pPr marL="857250" lvl="1" indent="-457200"/>
            <a:r>
              <a:rPr lang="en-US" dirty="0" smtClean="0"/>
              <a:t>Survivor objects sorted by age (not depicted)</a:t>
            </a:r>
          </a:p>
          <a:p>
            <a:pPr marL="1257300" lvl="2" indent="-457200"/>
            <a:r>
              <a:rPr lang="en-US" dirty="0" smtClean="0"/>
              <a:t>Segregate objects by est. lifetime </a:t>
            </a:r>
            <a:r>
              <a:rPr lang="en-US" dirty="0" smtClean="0">
                <a:sym typeface="Wingdings"/>
              </a:rPr>
              <a:t>to improve future cleaning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Relocating Survivors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4339522" y="2024223"/>
            <a:ext cx="1458322" cy="396003"/>
            <a:chOff x="2183694" y="4463866"/>
            <a:chExt cx="1458322" cy="396003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7" name="Rectangle 46"/>
            <p:cNvSpPr/>
            <p:nvPr>
              <p:custDataLst>
                <p:tags r:id="rId20"/>
              </p:custDataLst>
            </p:nvPr>
          </p:nvSpPr>
          <p:spPr>
            <a:xfrm>
              <a:off x="2183694" y="4463869"/>
              <a:ext cx="652406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>
              <p:custDataLst>
                <p:tags r:id="rId21"/>
              </p:custDataLst>
            </p:nvPr>
          </p:nvSpPr>
          <p:spPr>
            <a:xfrm>
              <a:off x="2839274" y="4463869"/>
              <a:ext cx="437092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>
              <p:custDataLst>
                <p:tags r:id="rId22"/>
              </p:custDataLst>
            </p:nvPr>
          </p:nvSpPr>
          <p:spPr>
            <a:xfrm>
              <a:off x="2833978" y="4463869"/>
              <a:ext cx="156870" cy="396000"/>
            </a:xfrm>
            <a:prstGeom prst="rect">
              <a:avLst/>
            </a:prstGeom>
            <a:pattFill prst="dkUpDiag">
              <a:fgClr>
                <a:schemeClr val="accent5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>
              <p:custDataLst>
                <p:tags r:id="rId23"/>
              </p:custDataLst>
            </p:nvPr>
          </p:nvSpPr>
          <p:spPr>
            <a:xfrm>
              <a:off x="3124200" y="4463866"/>
              <a:ext cx="368063" cy="396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>
              <p:custDataLst>
                <p:tags r:id="rId24"/>
              </p:custDataLst>
            </p:nvPr>
          </p:nvSpPr>
          <p:spPr>
            <a:xfrm>
              <a:off x="3492500" y="4463869"/>
              <a:ext cx="149516" cy="396000"/>
            </a:xfrm>
            <a:prstGeom prst="rect">
              <a:avLst/>
            </a:prstGeom>
            <a:noFill/>
            <a:ln w="12700" cmpd="sng">
              <a:solidFill>
                <a:srgbClr val="0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/>
          <p:cNvSpPr/>
          <p:nvPr>
            <p:custDataLst>
              <p:tags r:id="rId1"/>
            </p:custDataLst>
          </p:nvPr>
        </p:nvSpPr>
        <p:spPr>
          <a:xfrm>
            <a:off x="5643390" y="2026707"/>
            <a:ext cx="152400" cy="39282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2"/>
            </p:custDataLst>
          </p:nvPr>
        </p:nvSpPr>
        <p:spPr>
          <a:xfrm>
            <a:off x="5143856" y="2023532"/>
            <a:ext cx="137117" cy="3960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6324600" y="2023532"/>
            <a:ext cx="1454631" cy="396184"/>
            <a:chOff x="4319636" y="2601198"/>
            <a:chExt cx="1454631" cy="396184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61" name="Rectangle 60"/>
            <p:cNvSpPr/>
            <p:nvPr>
              <p:custDataLst>
                <p:tags r:id="rId16"/>
              </p:custDataLst>
            </p:nvPr>
          </p:nvSpPr>
          <p:spPr>
            <a:xfrm>
              <a:off x="5434183" y="2601382"/>
              <a:ext cx="340084" cy="396000"/>
            </a:xfrm>
            <a:prstGeom prst="rect">
              <a:avLst/>
            </a:prstGeom>
            <a:pattFill prst="lgCheck">
              <a:fgClr>
                <a:schemeClr val="tx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>
              <p:custDataLst>
                <p:tags r:id="rId17"/>
              </p:custDataLst>
            </p:nvPr>
          </p:nvSpPr>
          <p:spPr>
            <a:xfrm>
              <a:off x="4824582" y="2601382"/>
              <a:ext cx="609600" cy="392825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/>
            <p:cNvSpPr/>
            <p:nvPr>
              <p:custDataLst>
                <p:tags r:id="rId18"/>
              </p:custDataLst>
            </p:nvPr>
          </p:nvSpPr>
          <p:spPr>
            <a:xfrm>
              <a:off x="4519782" y="2601382"/>
              <a:ext cx="304800" cy="396000"/>
            </a:xfrm>
            <a:prstGeom prst="rect">
              <a:avLst/>
            </a:prstGeom>
            <a:pattFill prst="lgCheck">
              <a:fgClr>
                <a:schemeClr val="accent3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>
              <p:custDataLst>
                <p:tags r:id="rId19"/>
              </p:custDataLst>
            </p:nvPr>
          </p:nvSpPr>
          <p:spPr>
            <a:xfrm>
              <a:off x="4319636" y="2601198"/>
              <a:ext cx="200146" cy="396000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/>
          <p:cNvSpPr/>
          <p:nvPr>
            <p:custDataLst>
              <p:tags r:id="rId3"/>
            </p:custDataLst>
          </p:nvPr>
        </p:nvSpPr>
        <p:spPr>
          <a:xfrm>
            <a:off x="5261677" y="2846732"/>
            <a:ext cx="1464733" cy="3960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>
            <p:custDataLst>
              <p:tags r:id="rId4"/>
            </p:custDataLst>
          </p:nvPr>
        </p:nvSpPr>
        <p:spPr>
          <a:xfrm>
            <a:off x="5257800" y="2846732"/>
            <a:ext cx="156870" cy="396000"/>
          </a:xfrm>
          <a:prstGeom prst="rect">
            <a:avLst/>
          </a:prstGeom>
          <a:pattFill prst="dkUpDiag">
            <a:fgClr>
              <a:schemeClr val="accent5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5"/>
            </p:custDataLst>
          </p:nvPr>
        </p:nvSpPr>
        <p:spPr>
          <a:xfrm>
            <a:off x="5410200" y="2846732"/>
            <a:ext cx="368063" cy="396000"/>
          </a:xfrm>
          <a:prstGeom prst="rect">
            <a:avLst/>
          </a:prstGeom>
          <a:pattFill prst="pct60">
            <a:fgClr>
              <a:schemeClr val="accent2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6"/>
            </p:custDataLst>
          </p:nvPr>
        </p:nvSpPr>
        <p:spPr>
          <a:xfrm>
            <a:off x="5774266" y="2846732"/>
            <a:ext cx="200146" cy="396000"/>
          </a:xfrm>
          <a:prstGeom prst="rect">
            <a:avLst/>
          </a:prstGeom>
          <a:pattFill prst="wdUpDiag">
            <a:fgClr>
              <a:schemeClr val="accent4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4893734" y="2504198"/>
            <a:ext cx="702734" cy="203200"/>
          </a:xfrm>
          <a:custGeom>
            <a:avLst/>
            <a:gdLst>
              <a:gd name="connsiteX0" fmla="*/ 0 w 1549400"/>
              <a:gd name="connsiteY0" fmla="*/ 0 h 110067"/>
              <a:gd name="connsiteX1" fmla="*/ 660400 w 1549400"/>
              <a:gd name="connsiteY1" fmla="*/ 93133 h 110067"/>
              <a:gd name="connsiteX2" fmla="*/ 1193800 w 1549400"/>
              <a:gd name="connsiteY2" fmla="*/ 33867 h 110067"/>
              <a:gd name="connsiteX3" fmla="*/ 1549400 w 1549400"/>
              <a:gd name="connsiteY3" fmla="*/ 110067 h 110067"/>
              <a:gd name="connsiteX0" fmla="*/ 191199 w 893933"/>
              <a:gd name="connsiteY0" fmla="*/ 0 h 203200"/>
              <a:gd name="connsiteX1" fmla="*/ 4933 w 893933"/>
              <a:gd name="connsiteY1" fmla="*/ 186266 h 203200"/>
              <a:gd name="connsiteX2" fmla="*/ 538333 w 893933"/>
              <a:gd name="connsiteY2" fmla="*/ 127000 h 203200"/>
              <a:gd name="connsiteX3" fmla="*/ 893933 w 893933"/>
              <a:gd name="connsiteY3" fmla="*/ 203200 h 203200"/>
              <a:gd name="connsiteX0" fmla="*/ 0 w 702734"/>
              <a:gd name="connsiteY0" fmla="*/ 0 h 203200"/>
              <a:gd name="connsiteX1" fmla="*/ 364068 w 702734"/>
              <a:gd name="connsiteY1" fmla="*/ 101600 h 203200"/>
              <a:gd name="connsiteX2" fmla="*/ 347134 w 702734"/>
              <a:gd name="connsiteY2" fmla="*/ 127000 h 203200"/>
              <a:gd name="connsiteX3" fmla="*/ 702734 w 702734"/>
              <a:gd name="connsiteY3" fmla="*/ 203200 h 203200"/>
              <a:gd name="connsiteX0" fmla="*/ 0 w 702734"/>
              <a:gd name="connsiteY0" fmla="*/ 0 h 203200"/>
              <a:gd name="connsiteX1" fmla="*/ 364068 w 702734"/>
              <a:gd name="connsiteY1" fmla="*/ 101600 h 203200"/>
              <a:gd name="connsiteX2" fmla="*/ 609601 w 702734"/>
              <a:gd name="connsiteY2" fmla="*/ 76200 h 203200"/>
              <a:gd name="connsiteX3" fmla="*/ 702734 w 702734"/>
              <a:gd name="connsiteY3" fmla="*/ 203200 h 203200"/>
              <a:gd name="connsiteX0" fmla="*/ 0 w 702734"/>
              <a:gd name="connsiteY0" fmla="*/ 0 h 203200"/>
              <a:gd name="connsiteX1" fmla="*/ 364068 w 702734"/>
              <a:gd name="connsiteY1" fmla="*/ 101600 h 203200"/>
              <a:gd name="connsiteX2" fmla="*/ 575734 w 702734"/>
              <a:gd name="connsiteY2" fmla="*/ 84667 h 203200"/>
              <a:gd name="connsiteX3" fmla="*/ 702734 w 702734"/>
              <a:gd name="connsiteY3" fmla="*/ 203200 h 203200"/>
              <a:gd name="connsiteX0" fmla="*/ 0 w 702734"/>
              <a:gd name="connsiteY0" fmla="*/ 0 h 203200"/>
              <a:gd name="connsiteX1" fmla="*/ 287868 w 702734"/>
              <a:gd name="connsiteY1" fmla="*/ 143934 h 203200"/>
              <a:gd name="connsiteX2" fmla="*/ 575734 w 702734"/>
              <a:gd name="connsiteY2" fmla="*/ 84667 h 203200"/>
              <a:gd name="connsiteX3" fmla="*/ 702734 w 702734"/>
              <a:gd name="connsiteY3" fmla="*/ 203200 h 203200"/>
              <a:gd name="connsiteX0" fmla="*/ 0 w 702734"/>
              <a:gd name="connsiteY0" fmla="*/ 0 h 203200"/>
              <a:gd name="connsiteX1" fmla="*/ 287868 w 702734"/>
              <a:gd name="connsiteY1" fmla="*/ 143934 h 203200"/>
              <a:gd name="connsiteX2" fmla="*/ 575734 w 702734"/>
              <a:gd name="connsiteY2" fmla="*/ 84667 h 203200"/>
              <a:gd name="connsiteX3" fmla="*/ 702734 w 702734"/>
              <a:gd name="connsiteY3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734" h="203200">
                <a:moveTo>
                  <a:pt x="0" y="0"/>
                </a:moveTo>
                <a:cubicBezTo>
                  <a:pt x="44449" y="111478"/>
                  <a:pt x="191912" y="129823"/>
                  <a:pt x="287868" y="143934"/>
                </a:cubicBezTo>
                <a:cubicBezTo>
                  <a:pt x="383824" y="158045"/>
                  <a:pt x="506590" y="74789"/>
                  <a:pt x="575734" y="84667"/>
                </a:cubicBezTo>
                <a:cubicBezTo>
                  <a:pt x="644878" y="94545"/>
                  <a:pt x="702734" y="203200"/>
                  <a:pt x="702734" y="203200"/>
                </a:cubicBezTo>
              </a:path>
            </a:pathLst>
          </a:custGeom>
          <a:ln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6197599" y="2470332"/>
            <a:ext cx="1109133" cy="207540"/>
          </a:xfrm>
          <a:custGeom>
            <a:avLst/>
            <a:gdLst>
              <a:gd name="connsiteX0" fmla="*/ 3073400 w 3073400"/>
              <a:gd name="connsiteY0" fmla="*/ 0 h 118546"/>
              <a:gd name="connsiteX1" fmla="*/ 1735667 w 3073400"/>
              <a:gd name="connsiteY1" fmla="*/ 118533 h 118546"/>
              <a:gd name="connsiteX2" fmla="*/ 601134 w 3073400"/>
              <a:gd name="connsiteY2" fmla="*/ 8466 h 118546"/>
              <a:gd name="connsiteX3" fmla="*/ 0 w 3073400"/>
              <a:gd name="connsiteY3" fmla="*/ 118533 h 118546"/>
              <a:gd name="connsiteX0" fmla="*/ 1346200 w 1746681"/>
              <a:gd name="connsiteY0" fmla="*/ 0 h 256873"/>
              <a:gd name="connsiteX1" fmla="*/ 1735667 w 1746681"/>
              <a:gd name="connsiteY1" fmla="*/ 253999 h 256873"/>
              <a:gd name="connsiteX2" fmla="*/ 601134 w 1746681"/>
              <a:gd name="connsiteY2" fmla="*/ 143932 h 256873"/>
              <a:gd name="connsiteX3" fmla="*/ 0 w 1746681"/>
              <a:gd name="connsiteY3" fmla="*/ 253999 h 256873"/>
              <a:gd name="connsiteX0" fmla="*/ 1346200 w 1346200"/>
              <a:gd name="connsiteY0" fmla="*/ 0 h 253999"/>
              <a:gd name="connsiteX1" fmla="*/ 1016001 w 1346200"/>
              <a:gd name="connsiteY1" fmla="*/ 203199 h 253999"/>
              <a:gd name="connsiteX2" fmla="*/ 601134 w 1346200"/>
              <a:gd name="connsiteY2" fmla="*/ 143932 h 253999"/>
              <a:gd name="connsiteX3" fmla="*/ 0 w 1346200"/>
              <a:gd name="connsiteY3" fmla="*/ 253999 h 253999"/>
              <a:gd name="connsiteX0" fmla="*/ 1109133 w 1109133"/>
              <a:gd name="connsiteY0" fmla="*/ 0 h 207540"/>
              <a:gd name="connsiteX1" fmla="*/ 778934 w 1109133"/>
              <a:gd name="connsiteY1" fmla="*/ 203199 h 207540"/>
              <a:gd name="connsiteX2" fmla="*/ 364067 w 1109133"/>
              <a:gd name="connsiteY2" fmla="*/ 143932 h 207540"/>
              <a:gd name="connsiteX3" fmla="*/ 0 w 1109133"/>
              <a:gd name="connsiteY3" fmla="*/ 203199 h 2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133" h="207540">
                <a:moveTo>
                  <a:pt x="1109133" y="0"/>
                </a:moveTo>
                <a:cubicBezTo>
                  <a:pt x="646288" y="58561"/>
                  <a:pt x="903112" y="179210"/>
                  <a:pt x="778934" y="203199"/>
                </a:cubicBezTo>
                <a:cubicBezTo>
                  <a:pt x="654756" y="227188"/>
                  <a:pt x="493889" y="143932"/>
                  <a:pt x="364067" y="143932"/>
                </a:cubicBezTo>
                <a:cubicBezTo>
                  <a:pt x="234245" y="143932"/>
                  <a:pt x="0" y="203199"/>
                  <a:pt x="0" y="203199"/>
                </a:cubicBezTo>
              </a:path>
            </a:pathLst>
          </a:custGeom>
          <a:ln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7"/>
            </p:custDataLst>
          </p:nvPr>
        </p:nvSpPr>
        <p:spPr>
          <a:xfrm flipH="1">
            <a:off x="4343400" y="2023532"/>
            <a:ext cx="648057" cy="3960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676400" y="13970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Hash Table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2667001" y="1666846"/>
            <a:ext cx="2387600" cy="432885"/>
          </a:xfrm>
          <a:custGeom>
            <a:avLst/>
            <a:gdLst>
              <a:gd name="connsiteX0" fmla="*/ 0 w 1659467"/>
              <a:gd name="connsiteY0" fmla="*/ 431860 h 457260"/>
              <a:gd name="connsiteX1" fmla="*/ 821267 w 1659467"/>
              <a:gd name="connsiteY1" fmla="*/ 60 h 457260"/>
              <a:gd name="connsiteX2" fmla="*/ 1659467 w 1659467"/>
              <a:gd name="connsiteY2" fmla="*/ 457260 h 457260"/>
              <a:gd name="connsiteX0" fmla="*/ 0 w 2387600"/>
              <a:gd name="connsiteY0" fmla="*/ 432885 h 432885"/>
              <a:gd name="connsiteX1" fmla="*/ 821267 w 2387600"/>
              <a:gd name="connsiteY1" fmla="*/ 1085 h 432885"/>
              <a:gd name="connsiteX2" fmla="*/ 2387600 w 2387600"/>
              <a:gd name="connsiteY2" fmla="*/ 314351 h 43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7600" h="432885">
                <a:moveTo>
                  <a:pt x="0" y="432885"/>
                </a:moveTo>
                <a:cubicBezTo>
                  <a:pt x="272344" y="214868"/>
                  <a:pt x="423334" y="20841"/>
                  <a:pt x="821267" y="1085"/>
                </a:cubicBezTo>
                <a:cubicBezTo>
                  <a:pt x="1219200" y="-18671"/>
                  <a:pt x="2238022" y="236740"/>
                  <a:pt x="2387600" y="314351"/>
                </a:cubicBez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675468" y="1412107"/>
            <a:ext cx="3716866" cy="1382124"/>
          </a:xfrm>
          <a:custGeom>
            <a:avLst/>
            <a:gdLst>
              <a:gd name="connsiteX0" fmla="*/ 0 w 1227666"/>
              <a:gd name="connsiteY0" fmla="*/ 194734 h 194734"/>
              <a:gd name="connsiteX1" fmla="*/ 677333 w 1227666"/>
              <a:gd name="connsiteY1" fmla="*/ 101600 h 194734"/>
              <a:gd name="connsiteX2" fmla="*/ 1227666 w 1227666"/>
              <a:gd name="connsiteY2" fmla="*/ 0 h 194734"/>
              <a:gd name="connsiteX0" fmla="*/ 0 w 1227666"/>
              <a:gd name="connsiteY0" fmla="*/ 194734 h 254000"/>
              <a:gd name="connsiteX1" fmla="*/ 414866 w 1227666"/>
              <a:gd name="connsiteY1" fmla="*/ 254000 h 254000"/>
              <a:gd name="connsiteX2" fmla="*/ 1227666 w 1227666"/>
              <a:gd name="connsiteY2" fmla="*/ 0 h 254000"/>
              <a:gd name="connsiteX0" fmla="*/ 0 w 1227666"/>
              <a:gd name="connsiteY0" fmla="*/ 194734 h 254721"/>
              <a:gd name="connsiteX1" fmla="*/ 414866 w 1227666"/>
              <a:gd name="connsiteY1" fmla="*/ 254000 h 254721"/>
              <a:gd name="connsiteX2" fmla="*/ 1227666 w 1227666"/>
              <a:gd name="connsiteY2" fmla="*/ 0 h 254721"/>
              <a:gd name="connsiteX0" fmla="*/ 0 w 2082800"/>
              <a:gd name="connsiteY0" fmla="*/ 169334 h 235381"/>
              <a:gd name="connsiteX1" fmla="*/ 414866 w 2082800"/>
              <a:gd name="connsiteY1" fmla="*/ 228600 h 235381"/>
              <a:gd name="connsiteX2" fmla="*/ 2082800 w 2082800"/>
              <a:gd name="connsiteY2" fmla="*/ 0 h 235381"/>
              <a:gd name="connsiteX0" fmla="*/ 0 w 2083213"/>
              <a:gd name="connsiteY0" fmla="*/ 1363615 h 1363828"/>
              <a:gd name="connsiteX1" fmla="*/ 1761066 w 2083213"/>
              <a:gd name="connsiteY1" fmla="*/ 481 h 1363828"/>
              <a:gd name="connsiteX2" fmla="*/ 2082800 w 2083213"/>
              <a:gd name="connsiteY2" fmla="*/ 1194281 h 1363828"/>
              <a:gd name="connsiteX0" fmla="*/ 0 w 3716866"/>
              <a:gd name="connsiteY0" fmla="*/ 1381892 h 1382124"/>
              <a:gd name="connsiteX1" fmla="*/ 1761066 w 3716866"/>
              <a:gd name="connsiteY1" fmla="*/ 18758 h 1382124"/>
              <a:gd name="connsiteX2" fmla="*/ 3716866 w 3716866"/>
              <a:gd name="connsiteY2" fmla="*/ 552158 h 138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6866" h="1382124">
                <a:moveTo>
                  <a:pt x="0" y="1381892"/>
                </a:moveTo>
                <a:cubicBezTo>
                  <a:pt x="138289" y="1401647"/>
                  <a:pt x="1141588" y="157047"/>
                  <a:pt x="1761066" y="18758"/>
                </a:cubicBezTo>
                <a:cubicBezTo>
                  <a:pt x="2380544" y="-119531"/>
                  <a:pt x="3716866" y="552158"/>
                  <a:pt x="3716866" y="552158"/>
                </a:cubicBez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650066" y="1321519"/>
            <a:ext cx="2760133" cy="1904281"/>
          </a:xfrm>
          <a:custGeom>
            <a:avLst/>
            <a:gdLst>
              <a:gd name="connsiteX0" fmla="*/ 0 w 5997699"/>
              <a:gd name="connsiteY0" fmla="*/ 592667 h 899169"/>
              <a:gd name="connsiteX1" fmla="*/ 5342467 w 5997699"/>
              <a:gd name="connsiteY1" fmla="*/ 872067 h 899169"/>
              <a:gd name="connsiteX2" fmla="*/ 5909733 w 5997699"/>
              <a:gd name="connsiteY2" fmla="*/ 0 h 899169"/>
              <a:gd name="connsiteX0" fmla="*/ 0 w 6013644"/>
              <a:gd name="connsiteY0" fmla="*/ 584200 h 890175"/>
              <a:gd name="connsiteX1" fmla="*/ 5342467 w 6013644"/>
              <a:gd name="connsiteY1" fmla="*/ 863600 h 890175"/>
              <a:gd name="connsiteX2" fmla="*/ 5935133 w 6013644"/>
              <a:gd name="connsiteY2" fmla="*/ 0 h 890175"/>
              <a:gd name="connsiteX0" fmla="*/ 0 w 5935136"/>
              <a:gd name="connsiteY0" fmla="*/ 584200 h 890175"/>
              <a:gd name="connsiteX1" fmla="*/ 5342467 w 5935136"/>
              <a:gd name="connsiteY1" fmla="*/ 863600 h 890175"/>
              <a:gd name="connsiteX2" fmla="*/ 5935133 w 5935136"/>
              <a:gd name="connsiteY2" fmla="*/ 0 h 890175"/>
              <a:gd name="connsiteX0" fmla="*/ 0 w 5389083"/>
              <a:gd name="connsiteY0" fmla="*/ 1210734 h 1558331"/>
              <a:gd name="connsiteX1" fmla="*/ 5342467 w 5389083"/>
              <a:gd name="connsiteY1" fmla="*/ 1490134 h 1558331"/>
              <a:gd name="connsiteX2" fmla="*/ 2743200 w 5389083"/>
              <a:gd name="connsiteY2" fmla="*/ 0 h 1558331"/>
              <a:gd name="connsiteX0" fmla="*/ 0 w 2743200"/>
              <a:gd name="connsiteY0" fmla="*/ 1738644 h 1753382"/>
              <a:gd name="connsiteX1" fmla="*/ 1405467 w 2743200"/>
              <a:gd name="connsiteY1" fmla="*/ 36844 h 1753382"/>
              <a:gd name="connsiteX2" fmla="*/ 2743200 w 2743200"/>
              <a:gd name="connsiteY2" fmla="*/ 527910 h 1753382"/>
              <a:gd name="connsiteX0" fmla="*/ 0 w 2743200"/>
              <a:gd name="connsiteY0" fmla="*/ 1500855 h 1517977"/>
              <a:gd name="connsiteX1" fmla="*/ 939800 w 2743200"/>
              <a:gd name="connsiteY1" fmla="*/ 53055 h 1517977"/>
              <a:gd name="connsiteX2" fmla="*/ 2743200 w 2743200"/>
              <a:gd name="connsiteY2" fmla="*/ 290121 h 1517977"/>
              <a:gd name="connsiteX0" fmla="*/ 0 w 2743200"/>
              <a:gd name="connsiteY0" fmla="*/ 1595949 h 1616020"/>
              <a:gd name="connsiteX1" fmla="*/ 939800 w 2743200"/>
              <a:gd name="connsiteY1" fmla="*/ 148149 h 1616020"/>
              <a:gd name="connsiteX2" fmla="*/ 2743200 w 2743200"/>
              <a:gd name="connsiteY2" fmla="*/ 385215 h 1616020"/>
              <a:gd name="connsiteX0" fmla="*/ 0 w 2743200"/>
              <a:gd name="connsiteY0" fmla="*/ 1595949 h 1595949"/>
              <a:gd name="connsiteX1" fmla="*/ 939800 w 2743200"/>
              <a:gd name="connsiteY1" fmla="*/ 148149 h 1595949"/>
              <a:gd name="connsiteX2" fmla="*/ 2743200 w 2743200"/>
              <a:gd name="connsiteY2" fmla="*/ 385215 h 1595949"/>
              <a:gd name="connsiteX0" fmla="*/ 0 w 2760133"/>
              <a:gd name="connsiteY0" fmla="*/ 1536822 h 1536822"/>
              <a:gd name="connsiteX1" fmla="*/ 956733 w 2760133"/>
              <a:gd name="connsiteY1" fmla="*/ 55155 h 1536822"/>
              <a:gd name="connsiteX2" fmla="*/ 2760133 w 2760133"/>
              <a:gd name="connsiteY2" fmla="*/ 292221 h 1536822"/>
              <a:gd name="connsiteX0" fmla="*/ 0 w 2760133"/>
              <a:gd name="connsiteY0" fmla="*/ 1536822 h 1536822"/>
              <a:gd name="connsiteX1" fmla="*/ 956733 w 2760133"/>
              <a:gd name="connsiteY1" fmla="*/ 55155 h 1536822"/>
              <a:gd name="connsiteX2" fmla="*/ 2760133 w 2760133"/>
              <a:gd name="connsiteY2" fmla="*/ 292221 h 1536822"/>
              <a:gd name="connsiteX0" fmla="*/ 0 w 2760133"/>
              <a:gd name="connsiteY0" fmla="*/ 1285545 h 1285545"/>
              <a:gd name="connsiteX1" fmla="*/ 1143000 w 2760133"/>
              <a:gd name="connsiteY1" fmla="*/ 117144 h 1285545"/>
              <a:gd name="connsiteX2" fmla="*/ 2760133 w 2760133"/>
              <a:gd name="connsiteY2" fmla="*/ 40944 h 1285545"/>
              <a:gd name="connsiteX0" fmla="*/ 0 w 2760133"/>
              <a:gd name="connsiteY0" fmla="*/ 1904281 h 1904281"/>
              <a:gd name="connsiteX1" fmla="*/ 838200 w 2760133"/>
              <a:gd name="connsiteY1" fmla="*/ 33147 h 1904281"/>
              <a:gd name="connsiteX2" fmla="*/ 2760133 w 2760133"/>
              <a:gd name="connsiteY2" fmla="*/ 659680 h 190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0133" h="1904281">
                <a:moveTo>
                  <a:pt x="0" y="1904281"/>
                </a:moveTo>
                <a:cubicBezTo>
                  <a:pt x="146755" y="1805503"/>
                  <a:pt x="378178" y="240581"/>
                  <a:pt x="838200" y="33147"/>
                </a:cubicBezTo>
                <a:cubicBezTo>
                  <a:pt x="1298222" y="-174287"/>
                  <a:pt x="2760133" y="659680"/>
                  <a:pt x="2760133" y="659680"/>
                </a:cubicBez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>
            <p:custDataLst>
              <p:tags r:id="rId8"/>
            </p:custDataLst>
          </p:nvPr>
        </p:nvSpPr>
        <p:spPr>
          <a:xfrm>
            <a:off x="5977467" y="2844983"/>
            <a:ext cx="745065" cy="39282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2658533" y="2125131"/>
            <a:ext cx="2633134" cy="1346349"/>
          </a:xfrm>
          <a:custGeom>
            <a:avLst/>
            <a:gdLst>
              <a:gd name="connsiteX0" fmla="*/ 0 w 2633134"/>
              <a:gd name="connsiteY0" fmla="*/ 0 h 1515702"/>
              <a:gd name="connsiteX1" fmla="*/ 1854200 w 2633134"/>
              <a:gd name="connsiteY1" fmla="*/ 1456267 h 1515702"/>
              <a:gd name="connsiteX2" fmla="*/ 2633134 w 2633134"/>
              <a:gd name="connsiteY2" fmla="*/ 1151467 h 1515702"/>
              <a:gd name="connsiteX0" fmla="*/ 0 w 2633134"/>
              <a:gd name="connsiteY0" fmla="*/ 0 h 1346349"/>
              <a:gd name="connsiteX1" fmla="*/ 2057400 w 2633134"/>
              <a:gd name="connsiteY1" fmla="*/ 1244600 h 1346349"/>
              <a:gd name="connsiteX2" fmla="*/ 2633134 w 2633134"/>
              <a:gd name="connsiteY2" fmla="*/ 1151467 h 134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3134" h="1346349">
                <a:moveTo>
                  <a:pt x="0" y="0"/>
                </a:moveTo>
                <a:cubicBezTo>
                  <a:pt x="707672" y="632178"/>
                  <a:pt x="1618544" y="1052689"/>
                  <a:pt x="2057400" y="1244600"/>
                </a:cubicBezTo>
                <a:cubicBezTo>
                  <a:pt x="2496256" y="1436511"/>
                  <a:pt x="2576689" y="1329267"/>
                  <a:pt x="2633134" y="1151467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633133" y="2768599"/>
            <a:ext cx="3225800" cy="1220379"/>
          </a:xfrm>
          <a:custGeom>
            <a:avLst/>
            <a:gdLst>
              <a:gd name="connsiteX0" fmla="*/ 0 w 3225800"/>
              <a:gd name="connsiteY0" fmla="*/ 0 h 1220379"/>
              <a:gd name="connsiteX1" fmla="*/ 2023534 w 3225800"/>
              <a:gd name="connsiteY1" fmla="*/ 1210733 h 1220379"/>
              <a:gd name="connsiteX2" fmla="*/ 3225800 w 3225800"/>
              <a:gd name="connsiteY2" fmla="*/ 508000 h 122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5800" h="1220379">
                <a:moveTo>
                  <a:pt x="0" y="0"/>
                </a:moveTo>
                <a:cubicBezTo>
                  <a:pt x="742950" y="563033"/>
                  <a:pt x="1485901" y="1126066"/>
                  <a:pt x="2023534" y="1210733"/>
                </a:cubicBezTo>
                <a:cubicBezTo>
                  <a:pt x="2561167" y="1295400"/>
                  <a:pt x="3087511" y="802922"/>
                  <a:pt x="3225800" y="508000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641600" y="3217332"/>
            <a:ext cx="2946400" cy="626588"/>
          </a:xfrm>
          <a:custGeom>
            <a:avLst/>
            <a:gdLst>
              <a:gd name="connsiteX0" fmla="*/ 0 w 2946400"/>
              <a:gd name="connsiteY0" fmla="*/ 0 h 626588"/>
              <a:gd name="connsiteX1" fmla="*/ 2116667 w 2946400"/>
              <a:gd name="connsiteY1" fmla="*/ 626533 h 626588"/>
              <a:gd name="connsiteX2" fmla="*/ 2946400 w 2946400"/>
              <a:gd name="connsiteY2" fmla="*/ 33867 h 62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00" h="626588">
                <a:moveTo>
                  <a:pt x="0" y="0"/>
                </a:moveTo>
                <a:cubicBezTo>
                  <a:pt x="812800" y="310444"/>
                  <a:pt x="1625600" y="620889"/>
                  <a:pt x="2116667" y="626533"/>
                </a:cubicBezTo>
                <a:cubicBezTo>
                  <a:pt x="2607734" y="632178"/>
                  <a:pt x="2829278" y="207434"/>
                  <a:pt x="2946400" y="33867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1837267" y="1794932"/>
            <a:ext cx="838200" cy="1752600"/>
            <a:chOff x="457200" y="1600200"/>
            <a:chExt cx="1752600" cy="2438400"/>
          </a:xfrm>
        </p:grpSpPr>
        <p:sp>
          <p:nvSpPr>
            <p:cNvPr id="98" name="Rectangle 97"/>
            <p:cNvSpPr/>
            <p:nvPr/>
          </p:nvSpPr>
          <p:spPr>
            <a:xfrm>
              <a:off x="457200" y="1612899"/>
              <a:ext cx="1752600" cy="2417233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7000">
                  <a:schemeClr val="tx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57200" y="16002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57200" y="19050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57200" y="22098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7200" y="25146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57200" y="28194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57200" y="31242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57200" y="34290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57200" y="37338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429000" y="1134536"/>
            <a:ext cx="31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X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419600" y="1219200"/>
            <a:ext cx="31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X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344333" y="1464734"/>
            <a:ext cx="31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X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8" name="Rectangle 127"/>
          <p:cNvSpPr/>
          <p:nvPr>
            <p:custDataLst>
              <p:tags r:id="rId9"/>
            </p:custDataLst>
          </p:nvPr>
        </p:nvSpPr>
        <p:spPr>
          <a:xfrm>
            <a:off x="2670877" y="5240863"/>
            <a:ext cx="1464733" cy="3960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>
            <p:custDataLst>
              <p:tags r:id="rId10"/>
            </p:custDataLst>
          </p:nvPr>
        </p:nvSpPr>
        <p:spPr>
          <a:xfrm>
            <a:off x="2667000" y="5240863"/>
            <a:ext cx="156870" cy="396000"/>
          </a:xfrm>
          <a:prstGeom prst="rect">
            <a:avLst/>
          </a:prstGeom>
          <a:pattFill prst="dkUpDiag">
            <a:fgClr>
              <a:schemeClr val="accent5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11"/>
            </p:custDataLst>
          </p:nvPr>
        </p:nvSpPr>
        <p:spPr>
          <a:xfrm>
            <a:off x="2819400" y="5240863"/>
            <a:ext cx="368063" cy="396000"/>
          </a:xfrm>
          <a:prstGeom prst="rect">
            <a:avLst/>
          </a:prstGeom>
          <a:pattFill prst="pct60">
            <a:fgClr>
              <a:schemeClr val="accent2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>
            <p:custDataLst>
              <p:tags r:id="rId12"/>
            </p:custDataLst>
          </p:nvPr>
        </p:nvSpPr>
        <p:spPr>
          <a:xfrm>
            <a:off x="3183466" y="5240863"/>
            <a:ext cx="200146" cy="396000"/>
          </a:xfrm>
          <a:prstGeom prst="rect">
            <a:avLst/>
          </a:prstGeom>
          <a:pattFill prst="wdUpDiag">
            <a:fgClr>
              <a:schemeClr val="accent4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>
            <p:custDataLst>
              <p:tags r:id="rId13"/>
            </p:custDataLst>
          </p:nvPr>
        </p:nvSpPr>
        <p:spPr>
          <a:xfrm>
            <a:off x="3386665" y="5240863"/>
            <a:ext cx="304800" cy="396000"/>
          </a:xfrm>
          <a:prstGeom prst="rect">
            <a:avLst/>
          </a:prstGeom>
          <a:pattFill prst="lgCheck">
            <a:fgClr>
              <a:schemeClr val="accent3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>
            <p:custDataLst>
              <p:tags r:id="rId14"/>
            </p:custDataLst>
          </p:nvPr>
        </p:nvSpPr>
        <p:spPr>
          <a:xfrm>
            <a:off x="3691465" y="5240863"/>
            <a:ext cx="340084" cy="396000"/>
          </a:xfrm>
          <a:prstGeom prst="rect">
            <a:avLst/>
          </a:prstGeom>
          <a:pattFill prst="lgCheck">
            <a:fgClr>
              <a:schemeClr val="tx2"/>
            </a:fgClr>
            <a:bgClr>
              <a:prstClr val="white"/>
            </a:bgClr>
          </a:patt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4953000" y="5317063"/>
            <a:ext cx="685800" cy="533400"/>
            <a:chOff x="2057400" y="4419600"/>
            <a:chExt cx="685800" cy="533400"/>
          </a:xfrm>
        </p:grpSpPr>
        <p:sp>
          <p:nvSpPr>
            <p:cNvPr id="136" name="Rounded Rectangle 135"/>
            <p:cNvSpPr/>
            <p:nvPr/>
          </p:nvSpPr>
          <p:spPr>
            <a:xfrm>
              <a:off x="2057400" y="4495800"/>
              <a:ext cx="6858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2260600" y="4724400"/>
              <a:ext cx="304800" cy="180975"/>
              <a:chOff x="4189412" y="4384675"/>
              <a:chExt cx="304800" cy="180975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4189412" y="448945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4189412" y="445452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4189412" y="441960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4189412" y="438467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>
              <a:off x="2133600" y="4419600"/>
              <a:ext cx="544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B83</a:t>
              </a:r>
              <a:endParaRPr lang="en-US" dirty="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689599" y="5317063"/>
            <a:ext cx="685800" cy="533400"/>
            <a:chOff x="2057400" y="4419600"/>
            <a:chExt cx="685800" cy="533400"/>
          </a:xfrm>
        </p:grpSpPr>
        <p:sp>
          <p:nvSpPr>
            <p:cNvPr id="144" name="Rounded Rectangle 143"/>
            <p:cNvSpPr/>
            <p:nvPr/>
          </p:nvSpPr>
          <p:spPr>
            <a:xfrm>
              <a:off x="2057400" y="4495800"/>
              <a:ext cx="6858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2260600" y="4724400"/>
              <a:ext cx="304800" cy="180975"/>
              <a:chOff x="4189412" y="4384675"/>
              <a:chExt cx="304800" cy="180975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4189412" y="448945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4189412" y="445452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4189412" y="441960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4189412" y="438467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6" name="TextBox 145"/>
            <p:cNvSpPr txBox="1"/>
            <p:nvPr/>
          </p:nvSpPr>
          <p:spPr>
            <a:xfrm>
              <a:off x="2142064" y="4419600"/>
              <a:ext cx="544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B22</a:t>
              </a:r>
              <a:endParaRPr lang="en-US" dirty="0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6426198" y="5317063"/>
            <a:ext cx="685800" cy="533400"/>
            <a:chOff x="2057400" y="4419600"/>
            <a:chExt cx="685800" cy="533400"/>
          </a:xfrm>
        </p:grpSpPr>
        <p:sp>
          <p:nvSpPr>
            <p:cNvPr id="152" name="Rounded Rectangle 151"/>
            <p:cNvSpPr/>
            <p:nvPr/>
          </p:nvSpPr>
          <p:spPr>
            <a:xfrm>
              <a:off x="2057400" y="4495800"/>
              <a:ext cx="6858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2260600" y="4724400"/>
              <a:ext cx="304800" cy="180975"/>
              <a:chOff x="4189412" y="4384675"/>
              <a:chExt cx="304800" cy="180975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4189412" y="448945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4189412" y="445452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4189412" y="4419600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4189412" y="4384675"/>
                <a:ext cx="3048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2133600" y="4419600"/>
              <a:ext cx="544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B53</a:t>
              </a:r>
              <a:endParaRPr lang="en-US" dirty="0"/>
            </a:p>
          </p:txBody>
        </p:sp>
      </p:grpSp>
      <p:sp>
        <p:nvSpPr>
          <p:cNvPr id="56" name="Freeform 55"/>
          <p:cNvSpPr/>
          <p:nvPr/>
        </p:nvSpPr>
        <p:spPr>
          <a:xfrm>
            <a:off x="4191000" y="4944582"/>
            <a:ext cx="2497666" cy="440476"/>
          </a:xfrm>
          <a:custGeom>
            <a:avLst/>
            <a:gdLst>
              <a:gd name="connsiteX0" fmla="*/ 0 w 2497666"/>
              <a:gd name="connsiteY0" fmla="*/ 372795 h 372795"/>
              <a:gd name="connsiteX1" fmla="*/ 1625600 w 2497666"/>
              <a:gd name="connsiteY1" fmla="*/ 262 h 372795"/>
              <a:gd name="connsiteX2" fmla="*/ 2497666 w 2497666"/>
              <a:gd name="connsiteY2" fmla="*/ 313529 h 372795"/>
              <a:gd name="connsiteX0" fmla="*/ 0 w 2497666"/>
              <a:gd name="connsiteY0" fmla="*/ 440476 h 440476"/>
              <a:gd name="connsiteX1" fmla="*/ 1117600 w 2497666"/>
              <a:gd name="connsiteY1" fmla="*/ 210 h 440476"/>
              <a:gd name="connsiteX2" fmla="*/ 2497666 w 2497666"/>
              <a:gd name="connsiteY2" fmla="*/ 381210 h 44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7666" h="440476">
                <a:moveTo>
                  <a:pt x="0" y="440476"/>
                </a:moveTo>
                <a:cubicBezTo>
                  <a:pt x="604661" y="259148"/>
                  <a:pt x="701322" y="10088"/>
                  <a:pt x="1117600" y="210"/>
                </a:cubicBezTo>
                <a:cubicBezTo>
                  <a:pt x="1533878" y="-9668"/>
                  <a:pt x="2372077" y="330410"/>
                  <a:pt x="2497666" y="381210"/>
                </a:cubicBezTo>
              </a:path>
            </a:pathLst>
          </a:custGeom>
          <a:ln>
            <a:solidFill>
              <a:schemeClr val="accent3"/>
            </a:solidFill>
            <a:prstDash val="sysDash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207933" y="5037248"/>
            <a:ext cx="1777999" cy="347548"/>
          </a:xfrm>
          <a:custGeom>
            <a:avLst/>
            <a:gdLst>
              <a:gd name="connsiteX0" fmla="*/ 0 w 1811867"/>
              <a:gd name="connsiteY0" fmla="*/ 254607 h 254607"/>
              <a:gd name="connsiteX1" fmla="*/ 1447800 w 1811867"/>
              <a:gd name="connsiteY1" fmla="*/ 607 h 254607"/>
              <a:gd name="connsiteX2" fmla="*/ 1811867 w 1811867"/>
              <a:gd name="connsiteY2" fmla="*/ 178407 h 254607"/>
              <a:gd name="connsiteX0" fmla="*/ 0 w 1811867"/>
              <a:gd name="connsiteY0" fmla="*/ 347547 h 347547"/>
              <a:gd name="connsiteX1" fmla="*/ 1083733 w 1811867"/>
              <a:gd name="connsiteY1" fmla="*/ 414 h 347547"/>
              <a:gd name="connsiteX2" fmla="*/ 1811867 w 1811867"/>
              <a:gd name="connsiteY2" fmla="*/ 271347 h 347547"/>
              <a:gd name="connsiteX0" fmla="*/ 0 w 1845733"/>
              <a:gd name="connsiteY0" fmla="*/ 348448 h 348448"/>
              <a:gd name="connsiteX1" fmla="*/ 1083733 w 1845733"/>
              <a:gd name="connsiteY1" fmla="*/ 1315 h 348448"/>
              <a:gd name="connsiteX2" fmla="*/ 1845733 w 1845733"/>
              <a:gd name="connsiteY2" fmla="*/ 221448 h 348448"/>
              <a:gd name="connsiteX0" fmla="*/ 0 w 1777999"/>
              <a:gd name="connsiteY0" fmla="*/ 347548 h 347548"/>
              <a:gd name="connsiteX1" fmla="*/ 1083733 w 1777999"/>
              <a:gd name="connsiteY1" fmla="*/ 415 h 347548"/>
              <a:gd name="connsiteX2" fmla="*/ 1777999 w 1777999"/>
              <a:gd name="connsiteY2" fmla="*/ 271348 h 34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7999" h="347548">
                <a:moveTo>
                  <a:pt x="0" y="347548"/>
                </a:moveTo>
                <a:cubicBezTo>
                  <a:pt x="572911" y="226898"/>
                  <a:pt x="787400" y="13115"/>
                  <a:pt x="1083733" y="415"/>
                </a:cubicBezTo>
                <a:cubicBezTo>
                  <a:pt x="1380066" y="-12285"/>
                  <a:pt x="1777999" y="271348"/>
                  <a:pt x="1777999" y="271348"/>
                </a:cubicBezTo>
              </a:path>
            </a:pathLst>
          </a:custGeom>
          <a:ln>
            <a:solidFill>
              <a:schemeClr val="accent3"/>
            </a:solidFill>
            <a:prstDash val="sysDash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207932" y="5156066"/>
            <a:ext cx="1126067" cy="220263"/>
          </a:xfrm>
          <a:custGeom>
            <a:avLst/>
            <a:gdLst>
              <a:gd name="connsiteX0" fmla="*/ 0 w 1193800"/>
              <a:gd name="connsiteY0" fmla="*/ 118817 h 118817"/>
              <a:gd name="connsiteX1" fmla="*/ 1049867 w 1193800"/>
              <a:gd name="connsiteY1" fmla="*/ 283 h 118817"/>
              <a:gd name="connsiteX2" fmla="*/ 1193800 w 1193800"/>
              <a:gd name="connsiteY2" fmla="*/ 84950 h 118817"/>
              <a:gd name="connsiteX0" fmla="*/ 0 w 1193800"/>
              <a:gd name="connsiteY0" fmla="*/ 220262 h 220262"/>
              <a:gd name="connsiteX1" fmla="*/ 931334 w 1193800"/>
              <a:gd name="connsiteY1" fmla="*/ 128 h 220262"/>
              <a:gd name="connsiteX2" fmla="*/ 1193800 w 1193800"/>
              <a:gd name="connsiteY2" fmla="*/ 186395 h 220262"/>
              <a:gd name="connsiteX0" fmla="*/ 0 w 1193800"/>
              <a:gd name="connsiteY0" fmla="*/ 224957 h 224957"/>
              <a:gd name="connsiteX1" fmla="*/ 931334 w 1193800"/>
              <a:gd name="connsiteY1" fmla="*/ 4823 h 224957"/>
              <a:gd name="connsiteX2" fmla="*/ 1193800 w 1193800"/>
              <a:gd name="connsiteY2" fmla="*/ 191090 h 224957"/>
              <a:gd name="connsiteX0" fmla="*/ 0 w 1126067"/>
              <a:gd name="connsiteY0" fmla="*/ 220263 h 220263"/>
              <a:gd name="connsiteX1" fmla="*/ 931334 w 1126067"/>
              <a:gd name="connsiteY1" fmla="*/ 129 h 220263"/>
              <a:gd name="connsiteX2" fmla="*/ 1126067 w 1126067"/>
              <a:gd name="connsiteY2" fmla="*/ 186396 h 22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6067" h="220263">
                <a:moveTo>
                  <a:pt x="0" y="220263"/>
                </a:moveTo>
                <a:cubicBezTo>
                  <a:pt x="425450" y="163818"/>
                  <a:pt x="743656" y="5773"/>
                  <a:pt x="931334" y="129"/>
                </a:cubicBezTo>
                <a:cubicBezTo>
                  <a:pt x="1119012" y="-5515"/>
                  <a:pt x="1095023" y="176518"/>
                  <a:pt x="1126067" y="186396"/>
                </a:cubicBezTo>
              </a:path>
            </a:pathLst>
          </a:custGeom>
          <a:ln>
            <a:solidFill>
              <a:schemeClr val="accent3"/>
            </a:solidFill>
            <a:prstDash val="sysDash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5646937" y="2435423"/>
            <a:ext cx="550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Copy</a:t>
            </a:r>
            <a:endParaRPr lang="en-US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3852332" y="3208867"/>
            <a:ext cx="789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Update</a:t>
            </a:r>
            <a:br>
              <a:rPr lang="en-US" sz="1400" dirty="0" smtClean="0"/>
            </a:br>
            <a:r>
              <a:rPr lang="en-US" sz="1400" dirty="0" smtClean="0"/>
              <a:t>Pointers</a:t>
            </a:r>
            <a:endParaRPr lang="en-US" sz="1400" dirty="0"/>
          </a:p>
        </p:txBody>
      </p:sp>
      <p:sp>
        <p:nvSpPr>
          <p:cNvPr id="162" name="Rectangle 161"/>
          <p:cNvSpPr/>
          <p:nvPr>
            <p:custDataLst>
              <p:tags r:id="rId15"/>
            </p:custDataLst>
          </p:nvPr>
        </p:nvSpPr>
        <p:spPr>
          <a:xfrm>
            <a:off x="4034723" y="5244038"/>
            <a:ext cx="105477" cy="3960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1"/>
            <a:ext cx="8229600" cy="5537199"/>
          </a:xfrm>
        </p:spPr>
        <p:txBody>
          <a:bodyPr>
            <a:normAutofit/>
          </a:bodyPr>
          <a:lstStyle/>
          <a:p>
            <a:r>
              <a:rPr lang="en-US" dirty="0" smtClean="0"/>
              <a:t>When is it safe to free/reuse the cleaned segments?</a:t>
            </a:r>
          </a:p>
          <a:p>
            <a:endParaRPr lang="en-US" dirty="0"/>
          </a:p>
          <a:p>
            <a:endParaRPr lang="en-US" sz="1200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In-memory: when RPCs done reading them </a:t>
            </a:r>
          </a:p>
          <a:p>
            <a:pPr lvl="1"/>
            <a:r>
              <a:rPr lang="en-US" dirty="0" smtClean="0"/>
              <a:t>Concurrent RPCs could be reading cleaned segments</a:t>
            </a:r>
          </a:p>
          <a:p>
            <a:pPr lvl="1"/>
            <a:r>
              <a:rPr lang="en-US" dirty="0" smtClean="0"/>
              <a:t>RCU-like mechanism: delay reuse until no readers</a:t>
            </a:r>
            <a:br>
              <a:rPr lang="en-US" dirty="0" smtClean="0"/>
            </a:br>
            <a:endParaRPr lang="en-US" sz="1200" dirty="0" smtClean="0"/>
          </a:p>
          <a:p>
            <a:r>
              <a:rPr lang="en-US" dirty="0" smtClean="0">
                <a:solidFill>
                  <a:srgbClr val="1F497D"/>
                </a:solidFill>
              </a:rPr>
              <a:t>On-disk: when recovery will not try to replay them</a:t>
            </a:r>
          </a:p>
          <a:p>
            <a:pPr lvl="1"/>
            <a:r>
              <a:rPr lang="en-US" i="1" dirty="0" smtClean="0"/>
              <a:t>Log digest </a:t>
            </a:r>
            <a:r>
              <a:rPr lang="en-US" dirty="0" smtClean="0"/>
              <a:t>written with each new head segment</a:t>
            </a:r>
          </a:p>
          <a:p>
            <a:pPr lvl="2"/>
            <a:r>
              <a:rPr lang="en-US" dirty="0" smtClean="0"/>
              <a:t>Records which segments are in the log</a:t>
            </a:r>
          </a:p>
          <a:p>
            <a:pPr lvl="2"/>
            <a:r>
              <a:rPr lang="en-US" dirty="0" smtClean="0"/>
              <a:t>Used by recovery to figure out which segments to replay</a:t>
            </a:r>
          </a:p>
          <a:p>
            <a:pPr lvl="1"/>
            <a:r>
              <a:rPr lang="en-US" dirty="0" smtClean="0"/>
              <a:t>Next log digest does not include cleaned segments</a:t>
            </a:r>
          </a:p>
          <a:p>
            <a:pPr lvl="2"/>
            <a:r>
              <a:rPr lang="en-US" dirty="0" smtClean="0"/>
              <a:t>Once written, issue RPCs to backups to free disk space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Freeing Segments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23</a:t>
            </a:fld>
            <a:endParaRPr lang="en-US" dirty="0"/>
          </a:p>
        </p:txBody>
      </p:sp>
      <p:sp>
        <p:nvSpPr>
          <p:cNvPr id="99" name="Rectangle 98"/>
          <p:cNvSpPr/>
          <p:nvPr>
            <p:custDataLst>
              <p:tags r:id="rId1"/>
            </p:custDataLst>
          </p:nvPr>
        </p:nvSpPr>
        <p:spPr>
          <a:xfrm>
            <a:off x="5080000" y="1923839"/>
            <a:ext cx="1473200" cy="39282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Free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2362200" y="1927198"/>
            <a:ext cx="1454631" cy="396184"/>
            <a:chOff x="4319636" y="2601198"/>
            <a:chExt cx="1454631" cy="396184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95" name="Rectangle 94"/>
            <p:cNvSpPr/>
            <p:nvPr>
              <p:custDataLst>
                <p:tags r:id="rId2"/>
              </p:custDataLst>
            </p:nvPr>
          </p:nvSpPr>
          <p:spPr>
            <a:xfrm>
              <a:off x="5434183" y="2601382"/>
              <a:ext cx="340084" cy="396000"/>
            </a:xfrm>
            <a:prstGeom prst="rect">
              <a:avLst/>
            </a:prstGeom>
            <a:pattFill prst="lgCheck">
              <a:fgClr>
                <a:schemeClr val="tx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>
              <p:custDataLst>
                <p:tags r:id="rId3"/>
              </p:custDataLst>
            </p:nvPr>
          </p:nvSpPr>
          <p:spPr>
            <a:xfrm>
              <a:off x="4824582" y="2601382"/>
              <a:ext cx="609600" cy="392825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>
              <p:custDataLst>
                <p:tags r:id="rId4"/>
              </p:custDataLst>
            </p:nvPr>
          </p:nvSpPr>
          <p:spPr>
            <a:xfrm>
              <a:off x="4519782" y="2601382"/>
              <a:ext cx="304800" cy="396000"/>
            </a:xfrm>
            <a:prstGeom prst="rect">
              <a:avLst/>
            </a:prstGeom>
            <a:pattFill prst="lgCheck">
              <a:fgClr>
                <a:schemeClr val="accent3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>
              <p:custDataLst>
                <p:tags r:id="rId5"/>
              </p:custDataLst>
            </p:nvPr>
          </p:nvSpPr>
          <p:spPr>
            <a:xfrm>
              <a:off x="4319636" y="2601198"/>
              <a:ext cx="200146" cy="396000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3886200" y="2113465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50266" y="1752600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Cleaning cost rises with memory </a:t>
            </a:r>
            <a:r>
              <a:rPr lang="en-US" dirty="0" err="1" smtClean="0"/>
              <a:t>utilisation</a:t>
            </a:r>
            <a:endParaRPr lang="en-US" dirty="0" smtClean="0"/>
          </a:p>
          <a:p>
            <a:pPr lvl="1"/>
            <a:r>
              <a:rPr lang="en-US" i="1" dirty="0" smtClean="0"/>
              <a:t>u</a:t>
            </a:r>
            <a:r>
              <a:rPr lang="en-US" dirty="0" smtClean="0"/>
              <a:t>: fraction of live bytes in a segment</a:t>
            </a:r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marL="457200" lvl="1" indent="0">
              <a:buNone/>
            </a:pP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 </a:t>
            </a:r>
            <a:endParaRPr lang="en-US" sz="1200" i="1" dirty="0" smtClean="0"/>
          </a:p>
          <a:p>
            <a:r>
              <a:rPr lang="en-US" dirty="0" smtClean="0">
                <a:solidFill>
                  <a:srgbClr val="C0504D"/>
                </a:solidFill>
              </a:rPr>
              <a:t>Problem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Cleaning bottlenecks on disk and network I/O first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isk and memory layouts are the same</a:t>
            </a:r>
          </a:p>
          <a:p>
            <a:pPr lvl="1"/>
            <a:r>
              <a:rPr lang="en-US" dirty="0" smtClean="0"/>
              <a:t>Disk &amp; network I/O needed to reclaim space in DRAM</a:t>
            </a:r>
          </a:p>
          <a:p>
            <a:pPr lvl="1"/>
            <a:r>
              <a:rPr lang="en-US" dirty="0" smtClean="0"/>
              <a:t>Higher </a:t>
            </a:r>
            <a:r>
              <a:rPr lang="en-US" i="1" dirty="0" smtClean="0"/>
              <a:t>u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/>
              </a:rPr>
              <a:t>m</a:t>
            </a:r>
            <a:r>
              <a:rPr lang="en-US" dirty="0" smtClean="0"/>
              <a:t>ore cleaning </a:t>
            </a:r>
            <a:r>
              <a:rPr lang="en-US" dirty="0" smtClean="0">
                <a:sym typeface="Wingdings"/>
              </a:rPr>
              <a:t> less I/O for client writes</a:t>
            </a: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Dilemma</a:t>
            </a:r>
            <a:r>
              <a:rPr lang="en-US" dirty="0" smtClean="0"/>
              <a:t>: Higher </a:t>
            </a:r>
            <a:r>
              <a:rPr lang="en-US" dirty="0" err="1" smtClean="0"/>
              <a:t>utilisation</a:t>
            </a:r>
            <a:r>
              <a:rPr lang="en-US" dirty="0" smtClean="0"/>
              <a:t> or higher performance?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24</a:t>
            </a:fld>
            <a:endParaRPr lang="en-US" dirty="0"/>
          </a:p>
        </p:txBody>
      </p:sp>
      <p:pic>
        <p:nvPicPr>
          <p:cNvPr id="9" name="Picture 8" descr="cleaning_overhead_by_uti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88" y="2247900"/>
            <a:ext cx="3459407" cy="1522731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373854"/>
              </p:ext>
            </p:extLst>
          </p:nvPr>
        </p:nvGraphicFramePr>
        <p:xfrm>
          <a:off x="304800" y="2325576"/>
          <a:ext cx="5199380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67000"/>
                <a:gridCol w="990600"/>
                <a:gridCol w="533400"/>
                <a:gridCol w="533400"/>
                <a:gridCol w="474980"/>
              </a:tblGrid>
              <a:tr h="209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Bytes copied by cleaner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u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Bytes</a:t>
                      </a:r>
                      <a:r>
                        <a:rPr lang="en-US" baseline="0" dirty="0" smtClean="0"/>
                        <a:t> freed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1 - </a:t>
                      </a:r>
                      <a:r>
                        <a:rPr lang="en-US" i="1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Bytes copied / bytes freed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u</a:t>
                      </a:r>
                      <a:r>
                        <a:rPr lang="en-US" i="0" dirty="0" smtClean="0"/>
                        <a:t>/(1 - </a:t>
                      </a:r>
                      <a:r>
                        <a:rPr lang="en-US" i="1" dirty="0" smtClean="0"/>
                        <a:t>u</a:t>
                      </a:r>
                      <a:r>
                        <a:rPr lang="en-US" i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4569392" y="3458635"/>
            <a:ext cx="724321" cy="372532"/>
          </a:xfrm>
          <a:custGeom>
            <a:avLst/>
            <a:gdLst>
              <a:gd name="connsiteX0" fmla="*/ 692257 w 692257"/>
              <a:gd name="connsiteY0" fmla="*/ 0 h 397933"/>
              <a:gd name="connsiteX1" fmla="*/ 14923 w 692257"/>
              <a:gd name="connsiteY1" fmla="*/ 135466 h 397933"/>
              <a:gd name="connsiteX2" fmla="*/ 226590 w 692257"/>
              <a:gd name="connsiteY2" fmla="*/ 397933 h 397933"/>
              <a:gd name="connsiteX0" fmla="*/ 469890 w 469890"/>
              <a:gd name="connsiteY0" fmla="*/ 0 h 397933"/>
              <a:gd name="connsiteX1" fmla="*/ 309023 w 469890"/>
              <a:gd name="connsiteY1" fmla="*/ 203199 h 397933"/>
              <a:gd name="connsiteX2" fmla="*/ 4223 w 469890"/>
              <a:gd name="connsiteY2" fmla="*/ 397933 h 397933"/>
              <a:gd name="connsiteX0" fmla="*/ 378240 w 378240"/>
              <a:gd name="connsiteY0" fmla="*/ 0 h 296333"/>
              <a:gd name="connsiteX1" fmla="*/ 217373 w 378240"/>
              <a:gd name="connsiteY1" fmla="*/ 203199 h 296333"/>
              <a:gd name="connsiteX2" fmla="*/ 5706 w 378240"/>
              <a:gd name="connsiteY2" fmla="*/ 296333 h 296333"/>
              <a:gd name="connsiteX0" fmla="*/ 304331 w 304331"/>
              <a:gd name="connsiteY0" fmla="*/ 0 h 330199"/>
              <a:gd name="connsiteX1" fmla="*/ 143464 w 304331"/>
              <a:gd name="connsiteY1" fmla="*/ 203199 h 330199"/>
              <a:gd name="connsiteX2" fmla="*/ 7997 w 304331"/>
              <a:gd name="connsiteY2" fmla="*/ 330199 h 330199"/>
              <a:gd name="connsiteX0" fmla="*/ 329935 w 329935"/>
              <a:gd name="connsiteY0" fmla="*/ 0 h 321732"/>
              <a:gd name="connsiteX1" fmla="*/ 143668 w 329935"/>
              <a:gd name="connsiteY1" fmla="*/ 194732 h 321732"/>
              <a:gd name="connsiteX2" fmla="*/ 8201 w 329935"/>
              <a:gd name="connsiteY2" fmla="*/ 321732 h 321732"/>
              <a:gd name="connsiteX0" fmla="*/ 329935 w 333667"/>
              <a:gd name="connsiteY0" fmla="*/ 0 h 321732"/>
              <a:gd name="connsiteX1" fmla="*/ 143668 w 333667"/>
              <a:gd name="connsiteY1" fmla="*/ 194732 h 321732"/>
              <a:gd name="connsiteX2" fmla="*/ 8201 w 333667"/>
              <a:gd name="connsiteY2" fmla="*/ 321732 h 321732"/>
              <a:gd name="connsiteX0" fmla="*/ 330926 w 334347"/>
              <a:gd name="connsiteY0" fmla="*/ 0 h 321732"/>
              <a:gd name="connsiteX1" fmla="*/ 127725 w 334347"/>
              <a:gd name="connsiteY1" fmla="*/ 135465 h 321732"/>
              <a:gd name="connsiteX2" fmla="*/ 9192 w 334347"/>
              <a:gd name="connsiteY2" fmla="*/ 321732 h 321732"/>
              <a:gd name="connsiteX0" fmla="*/ 276632 w 279899"/>
              <a:gd name="connsiteY0" fmla="*/ 0 h 321732"/>
              <a:gd name="connsiteX1" fmla="*/ 73431 w 279899"/>
              <a:gd name="connsiteY1" fmla="*/ 135465 h 321732"/>
              <a:gd name="connsiteX2" fmla="*/ 14164 w 279899"/>
              <a:gd name="connsiteY2" fmla="*/ 321732 h 321732"/>
              <a:gd name="connsiteX0" fmla="*/ 655333 w 656380"/>
              <a:gd name="connsiteY0" fmla="*/ 0 h 321732"/>
              <a:gd name="connsiteX1" fmla="*/ 3398 w 656380"/>
              <a:gd name="connsiteY1" fmla="*/ 135465 h 321732"/>
              <a:gd name="connsiteX2" fmla="*/ 392865 w 656380"/>
              <a:gd name="connsiteY2" fmla="*/ 321732 h 321732"/>
              <a:gd name="connsiteX0" fmla="*/ 718344 w 719509"/>
              <a:gd name="connsiteY0" fmla="*/ 0 h 372532"/>
              <a:gd name="connsiteX1" fmla="*/ 66409 w 719509"/>
              <a:gd name="connsiteY1" fmla="*/ 135465 h 372532"/>
              <a:gd name="connsiteX2" fmla="*/ 49476 w 719509"/>
              <a:gd name="connsiteY2" fmla="*/ 372532 h 372532"/>
              <a:gd name="connsiteX0" fmla="*/ 748058 w 749240"/>
              <a:gd name="connsiteY0" fmla="*/ 0 h 372532"/>
              <a:gd name="connsiteX1" fmla="*/ 96123 w 749240"/>
              <a:gd name="connsiteY1" fmla="*/ 135465 h 372532"/>
              <a:gd name="connsiteX2" fmla="*/ 28390 w 749240"/>
              <a:gd name="connsiteY2" fmla="*/ 372532 h 372532"/>
              <a:gd name="connsiteX0" fmla="*/ 723026 w 726028"/>
              <a:gd name="connsiteY0" fmla="*/ 0 h 372532"/>
              <a:gd name="connsiteX1" fmla="*/ 426691 w 726028"/>
              <a:gd name="connsiteY1" fmla="*/ 186265 h 372532"/>
              <a:gd name="connsiteX2" fmla="*/ 3358 w 726028"/>
              <a:gd name="connsiteY2" fmla="*/ 372532 h 372532"/>
              <a:gd name="connsiteX0" fmla="*/ 722275 w 724321"/>
              <a:gd name="connsiteY0" fmla="*/ 0 h 372532"/>
              <a:gd name="connsiteX1" fmla="*/ 425940 w 724321"/>
              <a:gd name="connsiteY1" fmla="*/ 186265 h 372532"/>
              <a:gd name="connsiteX2" fmla="*/ 2607 w 724321"/>
              <a:gd name="connsiteY2" fmla="*/ 372532 h 37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321" h="372532">
                <a:moveTo>
                  <a:pt x="722275" y="0"/>
                </a:moveTo>
                <a:cubicBezTo>
                  <a:pt x="752613" y="170039"/>
                  <a:pt x="435818" y="344310"/>
                  <a:pt x="425940" y="186265"/>
                </a:cubicBezTo>
                <a:cubicBezTo>
                  <a:pt x="416062" y="28220"/>
                  <a:pt x="-38315" y="331610"/>
                  <a:pt x="2607" y="372532"/>
                </a:cubicBezTo>
              </a:path>
            </a:pathLst>
          </a:custGeom>
          <a:ln>
            <a:headEnd type="triangle" w="lg" len="me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33600" y="3754120"/>
            <a:ext cx="53032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For every 10 bytes to backups: 9 from cleaner, 1 for new data</a:t>
            </a:r>
          </a:p>
          <a:p>
            <a:pPr algn="ctr"/>
            <a:r>
              <a:rPr lang="en-US" sz="1600" dirty="0" smtClean="0"/>
              <a:t>Only using 10% of bandwidth for new data!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81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Two-Level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Solution</a:t>
            </a:r>
            <a:r>
              <a:rPr lang="en-US" dirty="0" smtClean="0"/>
              <a:t>: Reclaim memory without changing disk log</a:t>
            </a:r>
          </a:p>
          <a:p>
            <a:pPr lvl="1"/>
            <a:r>
              <a:rPr lang="en-US" dirty="0" smtClean="0"/>
              <a:t>No I/</a:t>
            </a:r>
            <a:r>
              <a:rPr lang="en-US" dirty="0" err="1" smtClean="0"/>
              <a:t>Os</a:t>
            </a:r>
            <a:r>
              <a:rPr lang="en-US" dirty="0" smtClean="0"/>
              <a:t> to backups</a:t>
            </a:r>
          </a:p>
          <a:p>
            <a:r>
              <a:rPr lang="en-US" dirty="0" smtClean="0"/>
              <a:t>Two cleaners: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Compactor: Coalesce in-memory segments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Combined Cleaner: same 3 step cleaner as before</a:t>
            </a:r>
          </a:p>
          <a:p>
            <a:pPr marL="1314450" lvl="2" indent="-457200"/>
            <a:r>
              <a:rPr lang="en-US" dirty="0" smtClean="0"/>
              <a:t>Clean multiple segments, write survivors to DRAM &amp; disks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533400" y="3056467"/>
            <a:ext cx="7956000" cy="905933"/>
            <a:chOff x="533400" y="3056467"/>
            <a:chExt cx="7924800" cy="1185333"/>
          </a:xfrm>
        </p:grpSpPr>
        <p:grpSp>
          <p:nvGrpSpPr>
            <p:cNvPr id="5" name="Group 4"/>
            <p:cNvGrpSpPr/>
            <p:nvPr/>
          </p:nvGrpSpPr>
          <p:grpSpPr>
            <a:xfrm>
              <a:off x="3519891" y="3175000"/>
              <a:ext cx="1466150" cy="396000"/>
              <a:chOff x="3817050" y="4461934"/>
              <a:chExt cx="1466150" cy="396000"/>
            </a:xfrm>
          </p:grpSpPr>
          <p:sp>
            <p:nvSpPr>
              <p:cNvPr id="6" name="Rectangle 5"/>
              <p:cNvSpPr/>
              <p:nvPr>
                <p:custDataLst>
                  <p:tags r:id="rId62"/>
                </p:custDataLst>
              </p:nvPr>
            </p:nvSpPr>
            <p:spPr>
              <a:xfrm>
                <a:off x="3817050" y="4461934"/>
                <a:ext cx="704150" cy="396000"/>
              </a:xfrm>
              <a:prstGeom prst="rect">
                <a:avLst/>
              </a:prstGeom>
              <a:pattFill prst="lgCheck">
                <a:fgClr>
                  <a:schemeClr val="accent3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>
                <p:custDataLst>
                  <p:tags r:id="rId63"/>
                </p:custDataLst>
              </p:nvPr>
            </p:nvSpPr>
            <p:spPr>
              <a:xfrm>
                <a:off x="4521200" y="4461934"/>
                <a:ext cx="762000" cy="396000"/>
              </a:xfrm>
              <a:prstGeom prst="rect">
                <a:avLst/>
              </a:prstGeom>
              <a:pattFill prst="openDmnd">
                <a:fgClr>
                  <a:schemeClr val="accent4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65013" y="3176932"/>
              <a:ext cx="1458322" cy="396003"/>
              <a:chOff x="2183694" y="4463866"/>
              <a:chExt cx="1458322" cy="396003"/>
            </a:xfr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" name="Rectangle 8"/>
              <p:cNvSpPr/>
              <p:nvPr>
                <p:custDataLst>
                  <p:tags r:id="rId57"/>
                </p:custDataLst>
              </p:nvPr>
            </p:nvSpPr>
            <p:spPr>
              <a:xfrm>
                <a:off x="2183694" y="4463869"/>
                <a:ext cx="652406" cy="396000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>
                <p:custDataLst>
                  <p:tags r:id="rId58"/>
                </p:custDataLst>
              </p:nvPr>
            </p:nvSpPr>
            <p:spPr>
              <a:xfrm>
                <a:off x="2839274" y="4463869"/>
                <a:ext cx="437092" cy="396000"/>
              </a:xfrm>
              <a:prstGeom prst="rect">
                <a:avLst/>
              </a:prstGeom>
              <a:noFill/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>
                <p:custDataLst>
                  <p:tags r:id="rId59"/>
                </p:custDataLst>
              </p:nvPr>
            </p:nvSpPr>
            <p:spPr>
              <a:xfrm>
                <a:off x="2833978" y="4463869"/>
                <a:ext cx="156870" cy="396000"/>
              </a:xfrm>
              <a:prstGeom prst="rect">
                <a:avLst/>
              </a:prstGeom>
              <a:pattFill prst="dkUpDiag">
                <a:fgClr>
                  <a:schemeClr val="accent5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>
                <p:custDataLst>
                  <p:tags r:id="rId60"/>
                </p:custDataLst>
              </p:nvPr>
            </p:nvSpPr>
            <p:spPr>
              <a:xfrm>
                <a:off x="3124200" y="4463866"/>
                <a:ext cx="368063" cy="396000"/>
              </a:xfrm>
              <a:prstGeom prst="rect">
                <a:avLst/>
              </a:prstGeom>
              <a:pattFill prst="pct60">
                <a:fgClr>
                  <a:schemeClr val="accent2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>
                <p:custDataLst>
                  <p:tags r:id="rId61"/>
                </p:custDataLst>
              </p:nvPr>
            </p:nvSpPr>
            <p:spPr>
              <a:xfrm>
                <a:off x="3492500" y="4463869"/>
                <a:ext cx="149516" cy="396000"/>
              </a:xfrm>
              <a:prstGeom prst="rect">
                <a:avLst/>
              </a:prstGeom>
              <a:noFill/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182597" y="3177116"/>
              <a:ext cx="1257300" cy="397056"/>
              <a:chOff x="3817534" y="4921250"/>
              <a:chExt cx="1257300" cy="397056"/>
            </a:xfrm>
          </p:grpSpPr>
          <p:sp>
            <p:nvSpPr>
              <p:cNvPr id="15" name="Rectangle 14"/>
              <p:cNvSpPr/>
              <p:nvPr>
                <p:custDataLst>
                  <p:tags r:id="rId54"/>
                </p:custDataLst>
              </p:nvPr>
            </p:nvSpPr>
            <p:spPr>
              <a:xfrm>
                <a:off x="4375151" y="4921250"/>
                <a:ext cx="540934" cy="396000"/>
              </a:xfrm>
              <a:prstGeom prst="rect">
                <a:avLst/>
              </a:prstGeom>
              <a:pattFill prst="lgCheck">
                <a:fgClr>
                  <a:schemeClr val="tx2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>
                <p:custDataLst>
                  <p:tags r:id="rId55"/>
                </p:custDataLst>
              </p:nvPr>
            </p:nvSpPr>
            <p:spPr>
              <a:xfrm>
                <a:off x="3817534" y="4921600"/>
                <a:ext cx="566082" cy="396000"/>
              </a:xfrm>
              <a:prstGeom prst="rect">
                <a:avLst/>
              </a:prstGeom>
              <a:pattFill prst="lgConfetti">
                <a:fgClr>
                  <a:schemeClr val="accent6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>
                <p:custDataLst>
                  <p:tags r:id="rId56"/>
                </p:custDataLst>
              </p:nvPr>
            </p:nvSpPr>
            <p:spPr>
              <a:xfrm>
                <a:off x="4917964" y="4922306"/>
                <a:ext cx="156870" cy="396000"/>
              </a:xfrm>
              <a:prstGeom prst="rect">
                <a:avLst/>
              </a:prstGeom>
              <a:pattFill prst="dkUpDiag">
                <a:fgClr>
                  <a:schemeClr val="accent5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>
              <p:custDataLst>
                <p:tags r:id="rId30"/>
              </p:custDataLst>
            </p:nvPr>
          </p:nvSpPr>
          <p:spPr>
            <a:xfrm>
              <a:off x="3168881" y="3179416"/>
              <a:ext cx="152400" cy="392825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>
              <p:custDataLst>
                <p:tags r:id="rId31"/>
              </p:custDataLst>
            </p:nvPr>
          </p:nvSpPr>
          <p:spPr>
            <a:xfrm>
              <a:off x="2669347" y="3176241"/>
              <a:ext cx="137117" cy="3960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>
              <p:custDataLst>
                <p:tags r:id="rId32"/>
              </p:custDataLst>
            </p:nvPr>
          </p:nvSpPr>
          <p:spPr>
            <a:xfrm>
              <a:off x="6394678" y="3179415"/>
              <a:ext cx="245535" cy="392825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851169" y="3175000"/>
              <a:ext cx="1454631" cy="396184"/>
              <a:chOff x="4319636" y="2601198"/>
              <a:chExt cx="1454631" cy="396184"/>
            </a:xfr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2" name="Rectangle 21"/>
              <p:cNvSpPr/>
              <p:nvPr>
                <p:custDataLst>
                  <p:tags r:id="rId50"/>
                </p:custDataLst>
              </p:nvPr>
            </p:nvSpPr>
            <p:spPr>
              <a:xfrm>
                <a:off x="5434183" y="2601382"/>
                <a:ext cx="340084" cy="396000"/>
              </a:xfrm>
              <a:prstGeom prst="rect">
                <a:avLst/>
              </a:prstGeom>
              <a:pattFill prst="lgCheck">
                <a:fgClr>
                  <a:schemeClr val="tx2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>
                <p:custDataLst>
                  <p:tags r:id="rId51"/>
                </p:custDataLst>
              </p:nvPr>
            </p:nvSpPr>
            <p:spPr>
              <a:xfrm>
                <a:off x="4824582" y="2601382"/>
                <a:ext cx="609600" cy="392825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>
                <p:custDataLst>
                  <p:tags r:id="rId52"/>
                </p:custDataLst>
              </p:nvPr>
            </p:nvSpPr>
            <p:spPr>
              <a:xfrm>
                <a:off x="4519782" y="2601382"/>
                <a:ext cx="304800" cy="396000"/>
              </a:xfrm>
              <a:prstGeom prst="rect">
                <a:avLst/>
              </a:prstGeom>
              <a:pattFill prst="lgCheck">
                <a:fgClr>
                  <a:schemeClr val="accent3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>
                <p:custDataLst>
                  <p:tags r:id="rId53"/>
                </p:custDataLst>
              </p:nvPr>
            </p:nvSpPr>
            <p:spPr>
              <a:xfrm>
                <a:off x="4319636" y="2601198"/>
                <a:ext cx="200146" cy="396000"/>
              </a:xfrm>
              <a:prstGeom prst="rect">
                <a:avLst/>
              </a:prstGeom>
              <a:pattFill prst="wdUpDiag">
                <a:fgClr>
                  <a:schemeClr val="accent4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33400" y="31750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 Memory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0" y="3708400"/>
              <a:ext cx="1065244" cy="483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 Disk</a:t>
              </a:r>
              <a:endParaRPr lang="en-US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519891" y="3733800"/>
              <a:ext cx="1466150" cy="396000"/>
              <a:chOff x="3817050" y="4461934"/>
              <a:chExt cx="1466150" cy="396000"/>
            </a:xfrm>
          </p:grpSpPr>
          <p:sp>
            <p:nvSpPr>
              <p:cNvPr id="29" name="Rectangle 28"/>
              <p:cNvSpPr/>
              <p:nvPr>
                <p:custDataLst>
                  <p:tags r:id="rId48"/>
                </p:custDataLst>
              </p:nvPr>
            </p:nvSpPr>
            <p:spPr>
              <a:xfrm>
                <a:off x="3817050" y="4461934"/>
                <a:ext cx="704150" cy="396000"/>
              </a:xfrm>
              <a:prstGeom prst="rect">
                <a:avLst/>
              </a:prstGeom>
              <a:pattFill prst="lgCheck">
                <a:fgClr>
                  <a:schemeClr val="accent3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>
                <p:custDataLst>
                  <p:tags r:id="rId49"/>
                </p:custDataLst>
              </p:nvPr>
            </p:nvSpPr>
            <p:spPr>
              <a:xfrm>
                <a:off x="4521200" y="4461934"/>
                <a:ext cx="762000" cy="396000"/>
              </a:xfrm>
              <a:prstGeom prst="rect">
                <a:avLst/>
              </a:prstGeom>
              <a:pattFill prst="openDmnd">
                <a:fgClr>
                  <a:schemeClr val="accent4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865013" y="3735732"/>
              <a:ext cx="1458322" cy="396003"/>
              <a:chOff x="2183694" y="4463866"/>
              <a:chExt cx="1458322" cy="396003"/>
            </a:xfrm>
            <a:effectLst/>
          </p:grpSpPr>
          <p:sp>
            <p:nvSpPr>
              <p:cNvPr id="32" name="Rectangle 31"/>
              <p:cNvSpPr/>
              <p:nvPr>
                <p:custDataLst>
                  <p:tags r:id="rId43"/>
                </p:custDataLst>
              </p:nvPr>
            </p:nvSpPr>
            <p:spPr>
              <a:xfrm>
                <a:off x="2183694" y="4463869"/>
                <a:ext cx="652406" cy="396000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>
                <p:custDataLst>
                  <p:tags r:id="rId44"/>
                </p:custDataLst>
              </p:nvPr>
            </p:nvSpPr>
            <p:spPr>
              <a:xfrm>
                <a:off x="2839274" y="4463869"/>
                <a:ext cx="437092" cy="396000"/>
              </a:xfrm>
              <a:prstGeom prst="rect">
                <a:avLst/>
              </a:prstGeom>
              <a:noFill/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>
                <p:custDataLst>
                  <p:tags r:id="rId45"/>
                </p:custDataLst>
              </p:nvPr>
            </p:nvSpPr>
            <p:spPr>
              <a:xfrm>
                <a:off x="2833978" y="4463869"/>
                <a:ext cx="156870" cy="396000"/>
              </a:xfrm>
              <a:prstGeom prst="rect">
                <a:avLst/>
              </a:prstGeom>
              <a:pattFill prst="dkUpDiag">
                <a:fgClr>
                  <a:schemeClr val="accent5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>
                <p:custDataLst>
                  <p:tags r:id="rId46"/>
                </p:custDataLst>
              </p:nvPr>
            </p:nvSpPr>
            <p:spPr>
              <a:xfrm>
                <a:off x="3124200" y="4463866"/>
                <a:ext cx="368063" cy="396000"/>
              </a:xfrm>
              <a:prstGeom prst="rect">
                <a:avLst/>
              </a:prstGeom>
              <a:pattFill prst="pct60">
                <a:fgClr>
                  <a:schemeClr val="accent2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>
                <p:custDataLst>
                  <p:tags r:id="rId47"/>
                </p:custDataLst>
              </p:nvPr>
            </p:nvSpPr>
            <p:spPr>
              <a:xfrm>
                <a:off x="3492500" y="4463869"/>
                <a:ext cx="149516" cy="396000"/>
              </a:xfrm>
              <a:prstGeom prst="rect">
                <a:avLst/>
              </a:prstGeom>
              <a:noFill/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182597" y="3735916"/>
              <a:ext cx="1257300" cy="397056"/>
              <a:chOff x="3817534" y="4921250"/>
              <a:chExt cx="1257300" cy="397056"/>
            </a:xfrm>
          </p:grpSpPr>
          <p:sp>
            <p:nvSpPr>
              <p:cNvPr id="38" name="Rectangle 37"/>
              <p:cNvSpPr/>
              <p:nvPr>
                <p:custDataLst>
                  <p:tags r:id="rId40"/>
                </p:custDataLst>
              </p:nvPr>
            </p:nvSpPr>
            <p:spPr>
              <a:xfrm>
                <a:off x="4375151" y="4921250"/>
                <a:ext cx="540934" cy="396000"/>
              </a:xfrm>
              <a:prstGeom prst="rect">
                <a:avLst/>
              </a:prstGeom>
              <a:pattFill prst="lgCheck">
                <a:fgClr>
                  <a:schemeClr val="tx2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>
                <p:custDataLst>
                  <p:tags r:id="rId41"/>
                </p:custDataLst>
              </p:nvPr>
            </p:nvSpPr>
            <p:spPr>
              <a:xfrm>
                <a:off x="3817534" y="4921600"/>
                <a:ext cx="566082" cy="396000"/>
              </a:xfrm>
              <a:prstGeom prst="rect">
                <a:avLst/>
              </a:prstGeom>
              <a:pattFill prst="lgConfetti">
                <a:fgClr>
                  <a:schemeClr val="accent6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>
                <p:custDataLst>
                  <p:tags r:id="rId42"/>
                </p:custDataLst>
              </p:nvPr>
            </p:nvSpPr>
            <p:spPr>
              <a:xfrm>
                <a:off x="4917964" y="4922306"/>
                <a:ext cx="156870" cy="396000"/>
              </a:xfrm>
              <a:prstGeom prst="rect">
                <a:avLst/>
              </a:prstGeom>
              <a:pattFill prst="dkUpDiag">
                <a:fgClr>
                  <a:schemeClr val="accent5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Rectangle 40"/>
            <p:cNvSpPr/>
            <p:nvPr>
              <p:custDataLst>
                <p:tags r:id="rId33"/>
              </p:custDataLst>
            </p:nvPr>
          </p:nvSpPr>
          <p:spPr>
            <a:xfrm>
              <a:off x="3168881" y="3738216"/>
              <a:ext cx="152400" cy="392825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>
              <p:custDataLst>
                <p:tags r:id="rId34"/>
              </p:custDataLst>
            </p:nvPr>
          </p:nvSpPr>
          <p:spPr>
            <a:xfrm>
              <a:off x="2669347" y="3735041"/>
              <a:ext cx="137117" cy="3960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>
              <p:custDataLst>
                <p:tags r:id="rId35"/>
              </p:custDataLst>
            </p:nvPr>
          </p:nvSpPr>
          <p:spPr>
            <a:xfrm>
              <a:off x="6394678" y="3738215"/>
              <a:ext cx="245535" cy="392825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851169" y="3733800"/>
              <a:ext cx="1454631" cy="396184"/>
              <a:chOff x="4319636" y="2601198"/>
              <a:chExt cx="1454631" cy="396184"/>
            </a:xfrm>
            <a:effectLst/>
          </p:grpSpPr>
          <p:sp>
            <p:nvSpPr>
              <p:cNvPr id="45" name="Rectangle 44"/>
              <p:cNvSpPr/>
              <p:nvPr>
                <p:custDataLst>
                  <p:tags r:id="rId36"/>
                </p:custDataLst>
              </p:nvPr>
            </p:nvSpPr>
            <p:spPr>
              <a:xfrm>
                <a:off x="5434183" y="2601382"/>
                <a:ext cx="340084" cy="396000"/>
              </a:xfrm>
              <a:prstGeom prst="rect">
                <a:avLst/>
              </a:prstGeom>
              <a:pattFill prst="lgCheck">
                <a:fgClr>
                  <a:schemeClr val="tx2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>
                <p:custDataLst>
                  <p:tags r:id="rId37"/>
                </p:custDataLst>
              </p:nvPr>
            </p:nvSpPr>
            <p:spPr>
              <a:xfrm>
                <a:off x="4824582" y="2601382"/>
                <a:ext cx="609600" cy="392825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>
                <p:custDataLst>
                  <p:tags r:id="rId38"/>
                </p:custDataLst>
              </p:nvPr>
            </p:nvSpPr>
            <p:spPr>
              <a:xfrm>
                <a:off x="4519782" y="2601382"/>
                <a:ext cx="304800" cy="396000"/>
              </a:xfrm>
              <a:prstGeom prst="rect">
                <a:avLst/>
              </a:prstGeom>
              <a:pattFill prst="lgCheck">
                <a:fgClr>
                  <a:schemeClr val="accent3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>
                <p:custDataLst>
                  <p:tags r:id="rId39"/>
                </p:custDataLst>
              </p:nvPr>
            </p:nvSpPr>
            <p:spPr>
              <a:xfrm>
                <a:off x="4319636" y="2601198"/>
                <a:ext cx="200146" cy="396000"/>
              </a:xfrm>
              <a:prstGeom prst="rect">
                <a:avLst/>
              </a:prstGeom>
              <a:pattFill prst="wdUpDiag">
                <a:fgClr>
                  <a:schemeClr val="accent4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Rounded Rectangle 96"/>
            <p:cNvSpPr/>
            <p:nvPr/>
          </p:nvSpPr>
          <p:spPr>
            <a:xfrm>
              <a:off x="533400" y="3056467"/>
              <a:ext cx="7924800" cy="1185333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18709" y="4648200"/>
            <a:ext cx="7939491" cy="935999"/>
            <a:chOff x="518709" y="4758267"/>
            <a:chExt cx="7939491" cy="1185333"/>
          </a:xfrm>
        </p:grpSpPr>
        <p:grpSp>
          <p:nvGrpSpPr>
            <p:cNvPr id="51" name="Group 50"/>
            <p:cNvGrpSpPr/>
            <p:nvPr/>
          </p:nvGrpSpPr>
          <p:grpSpPr>
            <a:xfrm>
              <a:off x="3505200" y="4868335"/>
              <a:ext cx="1466150" cy="396000"/>
              <a:chOff x="3817050" y="4461934"/>
              <a:chExt cx="1466150" cy="396000"/>
            </a:xfrm>
          </p:grpSpPr>
          <p:sp>
            <p:nvSpPr>
              <p:cNvPr id="52" name="Rectangle 51"/>
              <p:cNvSpPr/>
              <p:nvPr>
                <p:custDataLst>
                  <p:tags r:id="rId28"/>
                </p:custDataLst>
              </p:nvPr>
            </p:nvSpPr>
            <p:spPr>
              <a:xfrm>
                <a:off x="3817050" y="4461934"/>
                <a:ext cx="704150" cy="396000"/>
              </a:xfrm>
              <a:prstGeom prst="rect">
                <a:avLst/>
              </a:prstGeom>
              <a:pattFill prst="lgCheck">
                <a:fgClr>
                  <a:schemeClr val="accent3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>
                <p:custDataLst>
                  <p:tags r:id="rId29"/>
                </p:custDataLst>
              </p:nvPr>
            </p:nvSpPr>
            <p:spPr>
              <a:xfrm>
                <a:off x="4521200" y="4461934"/>
                <a:ext cx="762000" cy="396000"/>
              </a:xfrm>
              <a:prstGeom prst="rect">
                <a:avLst/>
              </a:prstGeom>
              <a:pattFill prst="openDmnd">
                <a:fgClr>
                  <a:schemeClr val="accent4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828800" y="4868335"/>
              <a:ext cx="537278" cy="396003"/>
              <a:chOff x="2183694" y="4463866"/>
              <a:chExt cx="537278" cy="396003"/>
            </a:xfrm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55" name="Rectangle 54"/>
              <p:cNvSpPr/>
              <p:nvPr>
                <p:custDataLst>
                  <p:tags r:id="rId25"/>
                </p:custDataLst>
              </p:nvPr>
            </p:nvSpPr>
            <p:spPr>
              <a:xfrm>
                <a:off x="2183694" y="4463869"/>
                <a:ext cx="537278" cy="396000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>
                <p:custDataLst>
                  <p:tags r:id="rId26"/>
                </p:custDataLst>
              </p:nvPr>
            </p:nvSpPr>
            <p:spPr>
              <a:xfrm>
                <a:off x="2187570" y="4463869"/>
                <a:ext cx="156870" cy="396000"/>
              </a:xfrm>
              <a:prstGeom prst="rect">
                <a:avLst/>
              </a:prstGeom>
              <a:pattFill prst="dkUpDiag">
                <a:fgClr>
                  <a:schemeClr val="accent5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>
                <p:custDataLst>
                  <p:tags r:id="rId27"/>
                </p:custDataLst>
              </p:nvPr>
            </p:nvSpPr>
            <p:spPr>
              <a:xfrm>
                <a:off x="2348437" y="4463866"/>
                <a:ext cx="368063" cy="396000"/>
              </a:xfrm>
              <a:prstGeom prst="rect">
                <a:avLst/>
              </a:prstGeom>
              <a:pattFill prst="pct60">
                <a:fgClr>
                  <a:schemeClr val="accent2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167906" y="4870451"/>
              <a:ext cx="1257300" cy="397056"/>
              <a:chOff x="3817534" y="4921250"/>
              <a:chExt cx="1257300" cy="397056"/>
            </a:xfrm>
          </p:grpSpPr>
          <p:sp>
            <p:nvSpPr>
              <p:cNvPr id="61" name="Rectangle 60"/>
              <p:cNvSpPr/>
              <p:nvPr>
                <p:custDataLst>
                  <p:tags r:id="rId22"/>
                </p:custDataLst>
              </p:nvPr>
            </p:nvSpPr>
            <p:spPr>
              <a:xfrm>
                <a:off x="4375151" y="4921250"/>
                <a:ext cx="540934" cy="396000"/>
              </a:xfrm>
              <a:prstGeom prst="rect">
                <a:avLst/>
              </a:prstGeom>
              <a:pattFill prst="lgCheck">
                <a:fgClr>
                  <a:schemeClr val="tx2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>
                <p:custDataLst>
                  <p:tags r:id="rId23"/>
                </p:custDataLst>
              </p:nvPr>
            </p:nvSpPr>
            <p:spPr>
              <a:xfrm>
                <a:off x="3817534" y="4921600"/>
                <a:ext cx="566082" cy="396000"/>
              </a:xfrm>
              <a:prstGeom prst="rect">
                <a:avLst/>
              </a:prstGeom>
              <a:pattFill prst="lgConfetti">
                <a:fgClr>
                  <a:schemeClr val="accent6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>
                <p:custDataLst>
                  <p:tags r:id="rId24"/>
                </p:custDataLst>
              </p:nvPr>
            </p:nvSpPr>
            <p:spPr>
              <a:xfrm>
                <a:off x="4917964" y="4922306"/>
                <a:ext cx="156870" cy="396000"/>
              </a:xfrm>
              <a:prstGeom prst="rect">
                <a:avLst/>
              </a:prstGeom>
              <a:pattFill prst="dkUpDiag">
                <a:fgClr>
                  <a:schemeClr val="accent5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Rectangle 65"/>
            <p:cNvSpPr/>
            <p:nvPr>
              <p:custDataLst>
                <p:tags r:id="rId1"/>
              </p:custDataLst>
            </p:nvPr>
          </p:nvSpPr>
          <p:spPr>
            <a:xfrm>
              <a:off x="6379987" y="4872750"/>
              <a:ext cx="245535" cy="392825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6836478" y="4868335"/>
              <a:ext cx="852671" cy="396184"/>
              <a:chOff x="4319636" y="2601198"/>
              <a:chExt cx="852671" cy="396184"/>
            </a:xfrm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68" name="Rectangle 67"/>
              <p:cNvSpPr/>
              <p:nvPr>
                <p:custDataLst>
                  <p:tags r:id="rId19"/>
                </p:custDataLst>
              </p:nvPr>
            </p:nvSpPr>
            <p:spPr>
              <a:xfrm>
                <a:off x="4832223" y="2601382"/>
                <a:ext cx="340084" cy="396000"/>
              </a:xfrm>
              <a:prstGeom prst="rect">
                <a:avLst/>
              </a:prstGeom>
              <a:pattFill prst="lgCheck">
                <a:fgClr>
                  <a:schemeClr val="tx2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>
                <p:custDataLst>
                  <p:tags r:id="rId20"/>
                </p:custDataLst>
              </p:nvPr>
            </p:nvSpPr>
            <p:spPr>
              <a:xfrm>
                <a:off x="4519782" y="2601382"/>
                <a:ext cx="304800" cy="396000"/>
              </a:xfrm>
              <a:prstGeom prst="rect">
                <a:avLst/>
              </a:prstGeom>
              <a:pattFill prst="lgCheck">
                <a:fgClr>
                  <a:schemeClr val="accent3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>
                <p:custDataLst>
                  <p:tags r:id="rId21"/>
                </p:custDataLst>
              </p:nvPr>
            </p:nvSpPr>
            <p:spPr>
              <a:xfrm>
                <a:off x="4319636" y="2601198"/>
                <a:ext cx="200146" cy="396000"/>
              </a:xfrm>
              <a:prstGeom prst="rect">
                <a:avLst/>
              </a:prstGeom>
              <a:pattFill prst="wdUpDiag">
                <a:fgClr>
                  <a:schemeClr val="accent4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518709" y="4868335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 Memory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7309" y="540173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 Disk</a:t>
              </a:r>
              <a:endParaRPr lang="en-US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3505200" y="5427135"/>
              <a:ext cx="1466150" cy="396000"/>
              <a:chOff x="3817050" y="4461934"/>
              <a:chExt cx="1466150" cy="396000"/>
            </a:xfrm>
          </p:grpSpPr>
          <p:sp>
            <p:nvSpPr>
              <p:cNvPr id="75" name="Rectangle 74"/>
              <p:cNvSpPr/>
              <p:nvPr>
                <p:custDataLst>
                  <p:tags r:id="rId17"/>
                </p:custDataLst>
              </p:nvPr>
            </p:nvSpPr>
            <p:spPr>
              <a:xfrm>
                <a:off x="3817050" y="4461934"/>
                <a:ext cx="704150" cy="396000"/>
              </a:xfrm>
              <a:prstGeom prst="rect">
                <a:avLst/>
              </a:prstGeom>
              <a:pattFill prst="lgCheck">
                <a:fgClr>
                  <a:schemeClr val="accent3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>
                <p:custDataLst>
                  <p:tags r:id="rId18"/>
                </p:custDataLst>
              </p:nvPr>
            </p:nvSpPr>
            <p:spPr>
              <a:xfrm>
                <a:off x="4521200" y="4461934"/>
                <a:ext cx="762000" cy="396000"/>
              </a:xfrm>
              <a:prstGeom prst="rect">
                <a:avLst/>
              </a:prstGeom>
              <a:pattFill prst="openDmnd">
                <a:fgClr>
                  <a:schemeClr val="accent4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850322" y="5429067"/>
              <a:ext cx="1458322" cy="396003"/>
              <a:chOff x="2183694" y="4463866"/>
              <a:chExt cx="1458322" cy="396003"/>
            </a:xfrm>
            <a:effectLst/>
          </p:grpSpPr>
          <p:sp>
            <p:nvSpPr>
              <p:cNvPr id="78" name="Rectangle 77"/>
              <p:cNvSpPr/>
              <p:nvPr>
                <p:custDataLst>
                  <p:tags r:id="rId12"/>
                </p:custDataLst>
              </p:nvPr>
            </p:nvSpPr>
            <p:spPr>
              <a:xfrm>
                <a:off x="2183694" y="4463869"/>
                <a:ext cx="652406" cy="396000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>
                <p:custDataLst>
                  <p:tags r:id="rId13"/>
                </p:custDataLst>
              </p:nvPr>
            </p:nvSpPr>
            <p:spPr>
              <a:xfrm>
                <a:off x="2839274" y="4463869"/>
                <a:ext cx="437092" cy="396000"/>
              </a:xfrm>
              <a:prstGeom prst="rect">
                <a:avLst/>
              </a:prstGeom>
              <a:noFill/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>
                <p:custDataLst>
                  <p:tags r:id="rId14"/>
                </p:custDataLst>
              </p:nvPr>
            </p:nvSpPr>
            <p:spPr>
              <a:xfrm>
                <a:off x="2833978" y="4463869"/>
                <a:ext cx="156870" cy="396000"/>
              </a:xfrm>
              <a:prstGeom prst="rect">
                <a:avLst/>
              </a:prstGeom>
              <a:pattFill prst="dkUpDiag">
                <a:fgClr>
                  <a:schemeClr val="accent5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>
                <p:custDataLst>
                  <p:tags r:id="rId15"/>
                </p:custDataLst>
              </p:nvPr>
            </p:nvSpPr>
            <p:spPr>
              <a:xfrm>
                <a:off x="3124200" y="4463866"/>
                <a:ext cx="368063" cy="396000"/>
              </a:xfrm>
              <a:prstGeom prst="rect">
                <a:avLst/>
              </a:prstGeom>
              <a:pattFill prst="pct60">
                <a:fgClr>
                  <a:schemeClr val="accent2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>
                <p:custDataLst>
                  <p:tags r:id="rId16"/>
                </p:custDataLst>
              </p:nvPr>
            </p:nvSpPr>
            <p:spPr>
              <a:xfrm>
                <a:off x="3492500" y="4463869"/>
                <a:ext cx="149516" cy="396000"/>
              </a:xfrm>
              <a:prstGeom prst="rect">
                <a:avLst/>
              </a:prstGeom>
              <a:noFill/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167906" y="5429251"/>
              <a:ext cx="1257300" cy="397056"/>
              <a:chOff x="3817534" y="4921250"/>
              <a:chExt cx="1257300" cy="397056"/>
            </a:xfrm>
          </p:grpSpPr>
          <p:sp>
            <p:nvSpPr>
              <p:cNvPr id="84" name="Rectangle 83"/>
              <p:cNvSpPr/>
              <p:nvPr>
                <p:custDataLst>
                  <p:tags r:id="rId9"/>
                </p:custDataLst>
              </p:nvPr>
            </p:nvSpPr>
            <p:spPr>
              <a:xfrm>
                <a:off x="4375151" y="4921250"/>
                <a:ext cx="540934" cy="396000"/>
              </a:xfrm>
              <a:prstGeom prst="rect">
                <a:avLst/>
              </a:prstGeom>
              <a:pattFill prst="lgCheck">
                <a:fgClr>
                  <a:schemeClr val="tx2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>
                <p:custDataLst>
                  <p:tags r:id="rId10"/>
                </p:custDataLst>
              </p:nvPr>
            </p:nvSpPr>
            <p:spPr>
              <a:xfrm>
                <a:off x="3817534" y="4921600"/>
                <a:ext cx="566082" cy="396000"/>
              </a:xfrm>
              <a:prstGeom prst="rect">
                <a:avLst/>
              </a:prstGeom>
              <a:pattFill prst="lgConfetti">
                <a:fgClr>
                  <a:schemeClr val="accent6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/>
              <p:cNvSpPr/>
              <p:nvPr>
                <p:custDataLst>
                  <p:tags r:id="rId11"/>
                </p:custDataLst>
              </p:nvPr>
            </p:nvSpPr>
            <p:spPr>
              <a:xfrm>
                <a:off x="4917964" y="4922306"/>
                <a:ext cx="156870" cy="396000"/>
              </a:xfrm>
              <a:prstGeom prst="rect">
                <a:avLst/>
              </a:prstGeom>
              <a:pattFill prst="dkUpDiag">
                <a:fgClr>
                  <a:schemeClr val="accent5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Rectangle 86"/>
            <p:cNvSpPr/>
            <p:nvPr>
              <p:custDataLst>
                <p:tags r:id="rId2"/>
              </p:custDataLst>
            </p:nvPr>
          </p:nvSpPr>
          <p:spPr>
            <a:xfrm>
              <a:off x="3154190" y="5431551"/>
              <a:ext cx="152400" cy="392825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>
              <p:custDataLst>
                <p:tags r:id="rId3"/>
              </p:custDataLst>
            </p:nvPr>
          </p:nvSpPr>
          <p:spPr>
            <a:xfrm>
              <a:off x="2654656" y="5428376"/>
              <a:ext cx="137117" cy="3960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>
              <p:custDataLst>
                <p:tags r:id="rId4"/>
              </p:custDataLst>
            </p:nvPr>
          </p:nvSpPr>
          <p:spPr>
            <a:xfrm>
              <a:off x="6379987" y="5431550"/>
              <a:ext cx="245535" cy="392825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6836478" y="5427135"/>
              <a:ext cx="1454631" cy="396184"/>
              <a:chOff x="4319636" y="2601198"/>
              <a:chExt cx="1454631" cy="396184"/>
            </a:xfrm>
            <a:effectLst/>
          </p:grpSpPr>
          <p:sp>
            <p:nvSpPr>
              <p:cNvPr id="91" name="Rectangle 90"/>
              <p:cNvSpPr/>
              <p:nvPr>
                <p:custDataLst>
                  <p:tags r:id="rId5"/>
                </p:custDataLst>
              </p:nvPr>
            </p:nvSpPr>
            <p:spPr>
              <a:xfrm>
                <a:off x="5434183" y="2601382"/>
                <a:ext cx="340084" cy="396000"/>
              </a:xfrm>
              <a:prstGeom prst="rect">
                <a:avLst/>
              </a:prstGeom>
              <a:pattFill prst="lgCheck">
                <a:fgClr>
                  <a:schemeClr val="tx2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>
                <p:custDataLst>
                  <p:tags r:id="rId6"/>
                </p:custDataLst>
              </p:nvPr>
            </p:nvSpPr>
            <p:spPr>
              <a:xfrm>
                <a:off x="4824582" y="2601382"/>
                <a:ext cx="609600" cy="392825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>
                <p:custDataLst>
                  <p:tags r:id="rId7"/>
                </p:custDataLst>
              </p:nvPr>
            </p:nvSpPr>
            <p:spPr>
              <a:xfrm>
                <a:off x="4519782" y="2601382"/>
                <a:ext cx="304800" cy="396000"/>
              </a:xfrm>
              <a:prstGeom prst="rect">
                <a:avLst/>
              </a:prstGeom>
              <a:pattFill prst="lgCheck">
                <a:fgClr>
                  <a:schemeClr val="accent3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>
                <p:custDataLst>
                  <p:tags r:id="rId8"/>
                </p:custDataLst>
              </p:nvPr>
            </p:nvSpPr>
            <p:spPr>
              <a:xfrm>
                <a:off x="4319636" y="2601198"/>
                <a:ext cx="200146" cy="396000"/>
              </a:xfrm>
              <a:prstGeom prst="rect">
                <a:avLst/>
              </a:prstGeom>
              <a:pattFill prst="wdUpDiag">
                <a:fgClr>
                  <a:schemeClr val="accent4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Rounded Rectangle 97"/>
            <p:cNvSpPr/>
            <p:nvPr/>
          </p:nvSpPr>
          <p:spPr>
            <a:xfrm>
              <a:off x="533400" y="4758267"/>
              <a:ext cx="7924800" cy="1185333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Down Arrow 102"/>
          <p:cNvSpPr/>
          <p:nvPr/>
        </p:nvSpPr>
        <p:spPr>
          <a:xfrm>
            <a:off x="609600" y="4038600"/>
            <a:ext cx="533400" cy="533400"/>
          </a:xfrm>
          <a:prstGeom prst="downArrow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566283" y="4078069"/>
            <a:ext cx="6510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dirty="0" smtClean="0"/>
              <a:t>Free space in memory</a:t>
            </a:r>
            <a:r>
              <a:rPr lang="en-US" dirty="0"/>
              <a:t> </a:t>
            </a:r>
            <a:r>
              <a:rPr lang="en-US" dirty="0" smtClean="0"/>
              <a:t>&amp; keep same logical </a:t>
            </a:r>
            <a:r>
              <a:rPr lang="en-US" dirty="0"/>
              <a:t>log in DRAM </a:t>
            </a:r>
            <a:r>
              <a:rPr lang="en-US" dirty="0" smtClean="0"/>
              <a:t>and </a:t>
            </a:r>
            <a:r>
              <a:rPr lang="en-US" dirty="0"/>
              <a:t>on disk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of Two-level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The best of both worlds:</a:t>
            </a:r>
          </a:p>
          <a:p>
            <a:pPr lvl="1"/>
            <a:r>
              <a:rPr lang="en-US" dirty="0" smtClean="0"/>
              <a:t>High </a:t>
            </a:r>
            <a:r>
              <a:rPr lang="en-US" dirty="0" err="1" smtClean="0"/>
              <a:t>utilisation</a:t>
            </a:r>
            <a:r>
              <a:rPr lang="en-US" dirty="0" smtClean="0"/>
              <a:t> of DRAM</a:t>
            </a:r>
          </a:p>
          <a:p>
            <a:pPr lvl="2"/>
            <a:r>
              <a:rPr lang="en-US" dirty="0" smtClean="0"/>
              <a:t>DRAM has much higher bandwidth than network / disk</a:t>
            </a:r>
          </a:p>
          <a:p>
            <a:pPr lvl="2"/>
            <a:r>
              <a:rPr lang="en-US" dirty="0" smtClean="0"/>
              <a:t>High compaction costs affordable: can copy more to free less</a:t>
            </a:r>
          </a:p>
          <a:p>
            <a:pPr lvl="1"/>
            <a:r>
              <a:rPr lang="en-US" dirty="0" smtClean="0"/>
              <a:t>Low I/O overhead for on-disk log (avoids bottlenecks)</a:t>
            </a:r>
          </a:p>
          <a:p>
            <a:pPr lvl="2"/>
            <a:r>
              <a:rPr lang="en-US" dirty="0" smtClean="0"/>
              <a:t>Disk has much higher capacity</a:t>
            </a:r>
          </a:p>
          <a:p>
            <a:pPr lvl="2"/>
            <a:r>
              <a:rPr lang="en-US" dirty="0" smtClean="0"/>
              <a:t>Compaction lowers </a:t>
            </a:r>
            <a:r>
              <a:rPr lang="en-US" dirty="0" err="1" smtClean="0"/>
              <a:t>utilisation</a:t>
            </a:r>
            <a:r>
              <a:rPr lang="en-US" dirty="0" smtClean="0"/>
              <a:t> on disk (compared to memory)</a:t>
            </a:r>
          </a:p>
          <a:p>
            <a:pPr lvl="2"/>
            <a:r>
              <a:rPr lang="en-US" dirty="0" smtClean="0"/>
              <a:t>Result: Reduced combined cleaning cost, more I/O for writes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210846" y="1524000"/>
            <a:ext cx="8679153" cy="1205079"/>
            <a:chOff x="343914" y="1617134"/>
            <a:chExt cx="8190486" cy="1137229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4381513" y="1651002"/>
              <a:ext cx="4152887" cy="611999"/>
              <a:chOff x="2228974" y="2421466"/>
              <a:chExt cx="6443135" cy="94950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886200" y="2971800"/>
                <a:ext cx="1466150" cy="396000"/>
                <a:chOff x="3817050" y="4461934"/>
                <a:chExt cx="1466150" cy="396000"/>
              </a:xfrm>
              <a:effectLst/>
            </p:grpSpPr>
            <p:sp>
              <p:nvSpPr>
                <p:cNvPr id="6" name="Rectangle 5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3817050" y="4461934"/>
                  <a:ext cx="704150" cy="396000"/>
                </a:xfrm>
                <a:prstGeom prst="rect">
                  <a:avLst/>
                </a:prstGeom>
                <a:pattFill prst="lgCheck">
                  <a:fgClr>
                    <a:schemeClr val="accent3"/>
                  </a:fgClr>
                  <a:bgClr>
                    <a:prstClr val="white"/>
                  </a:bgClr>
                </a:pattFill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4521200" y="4461934"/>
                  <a:ext cx="762000" cy="396000"/>
                </a:xfrm>
                <a:prstGeom prst="rect">
                  <a:avLst/>
                </a:prstGeom>
                <a:noFill/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231322" y="2973732"/>
                <a:ext cx="1458322" cy="396003"/>
                <a:chOff x="2183694" y="4463866"/>
                <a:chExt cx="1458322" cy="396003"/>
              </a:xfrm>
              <a:effectLst/>
            </p:grpSpPr>
            <p:sp>
              <p:nvSpPr>
                <p:cNvPr id="9" name="Rectangle 8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2183694" y="4463869"/>
                  <a:ext cx="652406" cy="3960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2839274" y="4463869"/>
                  <a:ext cx="437092" cy="396000"/>
                </a:xfrm>
                <a:prstGeom prst="rect">
                  <a:avLst/>
                </a:prstGeom>
                <a:noFill/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2833978" y="4463869"/>
                  <a:ext cx="156870" cy="396000"/>
                </a:xfrm>
                <a:prstGeom prst="rect">
                  <a:avLst/>
                </a:prstGeom>
                <a:pattFill prst="dkUpDiag">
                  <a:fgClr>
                    <a:schemeClr val="accent5"/>
                  </a:fgClr>
                  <a:bgClr>
                    <a:prstClr val="white"/>
                  </a:bgClr>
                </a:pattFill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3124200" y="4463866"/>
                  <a:ext cx="368063" cy="396000"/>
                </a:xfrm>
                <a:prstGeom prst="rect">
                  <a:avLst/>
                </a:prstGeom>
                <a:pattFill prst="pct60">
                  <a:fgClr>
                    <a:schemeClr val="accent2"/>
                  </a:fgClr>
                  <a:bgClr>
                    <a:prstClr val="white"/>
                  </a:bgClr>
                </a:pattFill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3492500" y="4463869"/>
                  <a:ext cx="149516" cy="396000"/>
                </a:xfrm>
                <a:prstGeom prst="rect">
                  <a:avLst/>
                </a:prstGeom>
                <a:noFill/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5548906" y="2973916"/>
                <a:ext cx="1257300" cy="397056"/>
                <a:chOff x="3817534" y="4921250"/>
                <a:chExt cx="1257300" cy="397056"/>
              </a:xfrm>
              <a:effectLst/>
            </p:grpSpPr>
            <p:sp>
              <p:nvSpPr>
                <p:cNvPr id="15" name="Rectangle 14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4375151" y="4921250"/>
                  <a:ext cx="540934" cy="396000"/>
                </a:xfrm>
                <a:prstGeom prst="rect">
                  <a:avLst/>
                </a:prstGeom>
                <a:noFill/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3817534" y="4921600"/>
                  <a:ext cx="566082" cy="396000"/>
                </a:xfrm>
                <a:prstGeom prst="rect">
                  <a:avLst/>
                </a:prstGeom>
                <a:pattFill prst="lgConfetti">
                  <a:fgClr>
                    <a:schemeClr val="accent6"/>
                  </a:fgClr>
                  <a:bgClr>
                    <a:prstClr val="white"/>
                  </a:bgClr>
                </a:pattFill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Rectangle 16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4917964" y="4922306"/>
                  <a:ext cx="156870" cy="396000"/>
                </a:xfrm>
                <a:prstGeom prst="rect">
                  <a:avLst/>
                </a:prstGeom>
                <a:pattFill prst="dkUpDiag">
                  <a:fgClr>
                    <a:schemeClr val="accent5"/>
                  </a:fgClr>
                  <a:bgClr>
                    <a:prstClr val="white"/>
                  </a:bgClr>
                </a:pattFill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Rectangle 17"/>
              <p:cNvSpPr/>
              <p:nvPr>
                <p:custDataLst>
                  <p:tags r:id="rId17"/>
                </p:custDataLst>
              </p:nvPr>
            </p:nvSpPr>
            <p:spPr>
              <a:xfrm>
                <a:off x="3535190" y="2976216"/>
                <a:ext cx="152400" cy="392825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>
                <p:custDataLst>
                  <p:tags r:id="rId18"/>
                </p:custDataLst>
              </p:nvPr>
            </p:nvSpPr>
            <p:spPr>
              <a:xfrm>
                <a:off x="3035656" y="2973041"/>
                <a:ext cx="137117" cy="396000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>
                <p:custDataLst>
                  <p:tags r:id="rId19"/>
                </p:custDataLst>
              </p:nvPr>
            </p:nvSpPr>
            <p:spPr>
              <a:xfrm>
                <a:off x="6760987" y="2976215"/>
                <a:ext cx="245535" cy="392825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7217478" y="2971800"/>
                <a:ext cx="1454631" cy="396184"/>
                <a:chOff x="4319636" y="2601198"/>
                <a:chExt cx="1454631" cy="396184"/>
              </a:xfrm>
              <a:effectLst/>
            </p:grpSpPr>
            <p:sp>
              <p:nvSpPr>
                <p:cNvPr id="22" name="Rectangle 21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5434183" y="2601382"/>
                  <a:ext cx="340084" cy="396000"/>
                </a:xfrm>
                <a:prstGeom prst="rect">
                  <a:avLst/>
                </a:prstGeom>
                <a:pattFill prst="lgCheck">
                  <a:fgClr>
                    <a:schemeClr val="tx2"/>
                  </a:fgClr>
                  <a:bgClr>
                    <a:prstClr val="white"/>
                  </a:bgClr>
                </a:pattFill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4824582" y="2601382"/>
                  <a:ext cx="609600" cy="392825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4519782" y="2601382"/>
                  <a:ext cx="304800" cy="396000"/>
                </a:xfrm>
                <a:prstGeom prst="rect">
                  <a:avLst/>
                </a:prstGeom>
                <a:pattFill prst="lgCheck">
                  <a:fgClr>
                    <a:schemeClr val="accent3"/>
                  </a:fgClr>
                  <a:bgClr>
                    <a:prstClr val="white"/>
                  </a:bgClr>
                </a:pattFill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4319636" y="2601198"/>
                  <a:ext cx="200146" cy="396000"/>
                </a:xfrm>
                <a:prstGeom prst="rect">
                  <a:avLst/>
                </a:prstGeom>
                <a:noFill/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ectangle 26"/>
              <p:cNvSpPr/>
              <p:nvPr>
                <p:custDataLst>
                  <p:tags r:id="rId20"/>
                </p:custDataLst>
              </p:nvPr>
            </p:nvSpPr>
            <p:spPr>
              <a:xfrm>
                <a:off x="3886200" y="2421466"/>
                <a:ext cx="704150" cy="396000"/>
              </a:xfrm>
              <a:prstGeom prst="rect">
                <a:avLst/>
              </a:prstGeom>
              <a:pattFill prst="lgCheck">
                <a:fgClr>
                  <a:schemeClr val="accent3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2228974" y="2421466"/>
                <a:ext cx="533402" cy="397240"/>
                <a:chOff x="2181346" y="4463866"/>
                <a:chExt cx="533402" cy="397240"/>
              </a:xfrm>
              <a:effectLst/>
            </p:grpSpPr>
            <p:sp>
              <p:nvSpPr>
                <p:cNvPr id="30" name="Rectangle 29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2183693" y="4465106"/>
                  <a:ext cx="531055" cy="3960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2181346" y="4463869"/>
                  <a:ext cx="156870" cy="396000"/>
                </a:xfrm>
                <a:prstGeom prst="rect">
                  <a:avLst/>
                </a:prstGeom>
                <a:pattFill prst="dkUpDiag">
                  <a:fgClr>
                    <a:schemeClr val="accent5"/>
                  </a:fgClr>
                  <a:bgClr>
                    <a:prstClr val="white"/>
                  </a:bgClr>
                </a:pattFill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2342213" y="4463866"/>
                  <a:ext cx="368063" cy="396000"/>
                </a:xfrm>
                <a:prstGeom prst="rect">
                  <a:avLst/>
                </a:prstGeom>
                <a:pattFill prst="pct60">
                  <a:fgClr>
                    <a:schemeClr val="accent2"/>
                  </a:fgClr>
                  <a:bgClr>
                    <a:prstClr val="white"/>
                  </a:bgClr>
                </a:pattFill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548906" y="2421466"/>
                <a:ext cx="727135" cy="396706"/>
                <a:chOff x="3817534" y="4921600"/>
                <a:chExt cx="727135" cy="396706"/>
              </a:xfrm>
              <a:effectLst/>
            </p:grpSpPr>
            <p:sp>
              <p:nvSpPr>
                <p:cNvPr id="37" name="Rectangle 36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3817534" y="4921600"/>
                  <a:ext cx="566082" cy="396000"/>
                </a:xfrm>
                <a:prstGeom prst="rect">
                  <a:avLst/>
                </a:prstGeom>
                <a:pattFill prst="lgConfetti">
                  <a:fgClr>
                    <a:schemeClr val="accent6"/>
                  </a:fgClr>
                  <a:bgClr>
                    <a:prstClr val="white"/>
                  </a:bgClr>
                </a:pattFill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Rectangle 37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4387799" y="4922306"/>
                  <a:ext cx="156870" cy="396000"/>
                </a:xfrm>
                <a:prstGeom prst="rect">
                  <a:avLst/>
                </a:prstGeom>
                <a:pattFill prst="dkUpDiag">
                  <a:fgClr>
                    <a:schemeClr val="accent5"/>
                  </a:fgClr>
                  <a:bgClr>
                    <a:prstClr val="white"/>
                  </a:bgClr>
                </a:pattFill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7215839" y="2421466"/>
                <a:ext cx="644887" cy="398988"/>
                <a:chOff x="4317997" y="2618316"/>
                <a:chExt cx="644887" cy="398988"/>
              </a:xfrm>
              <a:effectLst/>
            </p:grpSpPr>
            <p:sp>
              <p:nvSpPr>
                <p:cNvPr id="43" name="Rectangle 42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4622800" y="2618316"/>
                  <a:ext cx="340084" cy="396000"/>
                </a:xfrm>
                <a:prstGeom prst="rect">
                  <a:avLst/>
                </a:prstGeom>
                <a:pattFill prst="lgCheck">
                  <a:fgClr>
                    <a:schemeClr val="tx2"/>
                  </a:fgClr>
                  <a:bgClr>
                    <a:prstClr val="white"/>
                  </a:bgClr>
                </a:pattFill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4317997" y="2621304"/>
                  <a:ext cx="304800" cy="396000"/>
                </a:xfrm>
                <a:prstGeom prst="rect">
                  <a:avLst/>
                </a:prstGeom>
                <a:pattFill prst="lgCheck">
                  <a:fgClr>
                    <a:schemeClr val="accent3"/>
                  </a:fgClr>
                  <a:bgClr>
                    <a:prstClr val="white"/>
                  </a:bgClr>
                </a:pattFill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7" name="TextBox 46"/>
            <p:cNvSpPr txBox="1"/>
            <p:nvPr/>
          </p:nvSpPr>
          <p:spPr>
            <a:xfrm>
              <a:off x="343914" y="1617134"/>
              <a:ext cx="989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 Memory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5313" y="1989667"/>
              <a:ext cx="7258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On disk</a:t>
              </a:r>
              <a:endParaRPr lang="en-US" sz="1400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477869" y="2006602"/>
              <a:ext cx="944999" cy="255240"/>
              <a:chOff x="3817050" y="4461934"/>
              <a:chExt cx="1466150" cy="396000"/>
            </a:xfrm>
            <a:effectLst/>
          </p:grpSpPr>
          <p:sp>
            <p:nvSpPr>
              <p:cNvPr id="81" name="Rectangle 80"/>
              <p:cNvSpPr/>
              <p:nvPr>
                <p:custDataLst>
                  <p:tags r:id="rId15"/>
                </p:custDataLst>
              </p:nvPr>
            </p:nvSpPr>
            <p:spPr>
              <a:xfrm>
                <a:off x="3817050" y="4461934"/>
                <a:ext cx="704150" cy="396000"/>
              </a:xfrm>
              <a:prstGeom prst="rect">
                <a:avLst/>
              </a:prstGeom>
              <a:pattFill prst="lgCheck">
                <a:fgClr>
                  <a:schemeClr val="accent3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>
                <p:custDataLst>
                  <p:tags r:id="rId16"/>
                </p:custDataLst>
              </p:nvPr>
            </p:nvSpPr>
            <p:spPr>
              <a:xfrm>
                <a:off x="4521200" y="4461934"/>
                <a:ext cx="762000" cy="396000"/>
              </a:xfrm>
              <a:prstGeom prst="rect">
                <a:avLst/>
              </a:prstGeom>
              <a:noFill/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411226" y="2007847"/>
              <a:ext cx="939953" cy="255242"/>
              <a:chOff x="2183694" y="4463866"/>
              <a:chExt cx="1458322" cy="396003"/>
            </a:xfrm>
            <a:effectLst/>
          </p:grpSpPr>
          <p:sp>
            <p:nvSpPr>
              <p:cNvPr id="76" name="Rectangle 75"/>
              <p:cNvSpPr/>
              <p:nvPr>
                <p:custDataLst>
                  <p:tags r:id="rId10"/>
                </p:custDataLst>
              </p:nvPr>
            </p:nvSpPr>
            <p:spPr>
              <a:xfrm>
                <a:off x="2183694" y="4463869"/>
                <a:ext cx="652406" cy="396000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>
                <p:custDataLst>
                  <p:tags r:id="rId11"/>
                </p:custDataLst>
              </p:nvPr>
            </p:nvSpPr>
            <p:spPr>
              <a:xfrm>
                <a:off x="2839274" y="4463869"/>
                <a:ext cx="437092" cy="396000"/>
              </a:xfrm>
              <a:prstGeom prst="rect">
                <a:avLst/>
              </a:prstGeom>
              <a:noFill/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>
                <p:custDataLst>
                  <p:tags r:id="rId12"/>
                </p:custDataLst>
              </p:nvPr>
            </p:nvSpPr>
            <p:spPr>
              <a:xfrm>
                <a:off x="2833978" y="4463869"/>
                <a:ext cx="156870" cy="396000"/>
              </a:xfrm>
              <a:prstGeom prst="rect">
                <a:avLst/>
              </a:prstGeom>
              <a:pattFill prst="dkUpDiag">
                <a:fgClr>
                  <a:schemeClr val="accent5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>
                <p:custDataLst>
                  <p:tags r:id="rId13"/>
                </p:custDataLst>
              </p:nvPr>
            </p:nvSpPr>
            <p:spPr>
              <a:xfrm>
                <a:off x="3124200" y="4463866"/>
                <a:ext cx="368063" cy="396000"/>
              </a:xfrm>
              <a:prstGeom prst="rect">
                <a:avLst/>
              </a:prstGeom>
              <a:pattFill prst="pct60">
                <a:fgClr>
                  <a:schemeClr val="accent2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>
                <p:custDataLst>
                  <p:tags r:id="rId14"/>
                </p:custDataLst>
              </p:nvPr>
            </p:nvSpPr>
            <p:spPr>
              <a:xfrm>
                <a:off x="3492500" y="4463869"/>
                <a:ext cx="149516" cy="396000"/>
              </a:xfrm>
              <a:prstGeom prst="rect">
                <a:avLst/>
              </a:prstGeom>
              <a:noFill/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/>
            <p:cNvSpPr/>
            <p:nvPr>
              <p:custDataLst>
                <p:tags r:id="rId1"/>
              </p:custDataLst>
            </p:nvPr>
          </p:nvSpPr>
          <p:spPr>
            <a:xfrm>
              <a:off x="2251627" y="2009448"/>
              <a:ext cx="98229" cy="253193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>
              <p:custDataLst>
                <p:tags r:id="rId2"/>
              </p:custDataLst>
            </p:nvPr>
          </p:nvSpPr>
          <p:spPr>
            <a:xfrm>
              <a:off x="1929655" y="2007402"/>
              <a:ext cx="88378" cy="25524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409713" y="1651887"/>
              <a:ext cx="939953" cy="255242"/>
              <a:chOff x="2183694" y="4463866"/>
              <a:chExt cx="1458322" cy="396003"/>
            </a:xfrm>
            <a:effectLst/>
          </p:grpSpPr>
          <p:sp>
            <p:nvSpPr>
              <p:cNvPr id="84" name="Rectangle 83"/>
              <p:cNvSpPr/>
              <p:nvPr>
                <p:custDataLst>
                  <p:tags r:id="rId5"/>
                </p:custDataLst>
              </p:nvPr>
            </p:nvSpPr>
            <p:spPr>
              <a:xfrm>
                <a:off x="2183694" y="4463869"/>
                <a:ext cx="652406" cy="396000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>
                <p:custDataLst>
                  <p:tags r:id="rId6"/>
                </p:custDataLst>
              </p:nvPr>
            </p:nvSpPr>
            <p:spPr>
              <a:xfrm>
                <a:off x="2839274" y="4463869"/>
                <a:ext cx="437092" cy="396000"/>
              </a:xfrm>
              <a:prstGeom prst="rect">
                <a:avLst/>
              </a:prstGeom>
              <a:noFill/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>
                <p:custDataLst>
                  <p:tags r:id="rId7"/>
                </p:custDataLst>
              </p:nvPr>
            </p:nvSpPr>
            <p:spPr>
              <a:xfrm>
                <a:off x="2833978" y="4463869"/>
                <a:ext cx="156870" cy="396000"/>
              </a:xfrm>
              <a:prstGeom prst="rect">
                <a:avLst/>
              </a:prstGeom>
              <a:pattFill prst="dkUpDiag">
                <a:fgClr>
                  <a:schemeClr val="accent5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>
                <p:custDataLst>
                  <p:tags r:id="rId8"/>
                </p:custDataLst>
              </p:nvPr>
            </p:nvSpPr>
            <p:spPr>
              <a:xfrm>
                <a:off x="3124200" y="4463866"/>
                <a:ext cx="368063" cy="396000"/>
              </a:xfrm>
              <a:prstGeom prst="rect">
                <a:avLst/>
              </a:prstGeom>
              <a:pattFill prst="pct60">
                <a:fgClr>
                  <a:schemeClr val="accent2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>
                <p:custDataLst>
                  <p:tags r:id="rId9"/>
                </p:custDataLst>
              </p:nvPr>
            </p:nvSpPr>
            <p:spPr>
              <a:xfrm>
                <a:off x="3492500" y="4463869"/>
                <a:ext cx="149516" cy="396000"/>
              </a:xfrm>
              <a:prstGeom prst="rect">
                <a:avLst/>
              </a:prstGeom>
              <a:noFill/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2476513" y="1651887"/>
              <a:ext cx="944999" cy="255240"/>
              <a:chOff x="3817050" y="4461934"/>
              <a:chExt cx="1466150" cy="396000"/>
            </a:xfrm>
            <a:effectLst/>
          </p:grpSpPr>
          <p:sp>
            <p:nvSpPr>
              <p:cNvPr id="90" name="Rectangle 89"/>
              <p:cNvSpPr/>
              <p:nvPr>
                <p:custDataLst>
                  <p:tags r:id="rId3"/>
                </p:custDataLst>
              </p:nvPr>
            </p:nvSpPr>
            <p:spPr>
              <a:xfrm>
                <a:off x="3817050" y="4461934"/>
                <a:ext cx="704150" cy="396000"/>
              </a:xfrm>
              <a:prstGeom prst="rect">
                <a:avLst/>
              </a:prstGeom>
              <a:pattFill prst="lgCheck">
                <a:fgClr>
                  <a:schemeClr val="accent3"/>
                </a:fgClr>
                <a:bgClr>
                  <a:prstClr val="white"/>
                </a:bgClr>
              </a:patt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>
                <p:custDataLst>
                  <p:tags r:id="rId4"/>
                </p:custDataLst>
              </p:nvPr>
            </p:nvSpPr>
            <p:spPr>
              <a:xfrm>
                <a:off x="4521200" y="4461934"/>
                <a:ext cx="762000" cy="396000"/>
              </a:xfrm>
              <a:prstGeom prst="rect">
                <a:avLst/>
              </a:prstGeom>
              <a:noFill/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1661180" y="2260602"/>
              <a:ext cx="1966994" cy="493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One-Level Cleaning</a:t>
              </a:r>
              <a:br>
                <a:rPr lang="en-US" sz="1400" dirty="0" smtClean="0"/>
              </a:br>
              <a:r>
                <a:rPr lang="en-US" sz="1400" dirty="0" smtClean="0"/>
                <a:t>(Combined Cleaning Only)</a:t>
              </a:r>
              <a:endParaRPr lang="en-US" sz="14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719248" y="2260599"/>
              <a:ext cx="2633702" cy="493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Two-Level Cleaning</a:t>
              </a:r>
              <a:br>
                <a:rPr lang="en-US" sz="1400" dirty="0" smtClean="0"/>
              </a:br>
              <a:r>
                <a:rPr lang="en-US" sz="1400" dirty="0" smtClean="0"/>
                <a:t>(Combined Cleaning &amp; Compaction)</a:t>
              </a:r>
              <a:endParaRPr lang="en-US" sz="1400" dirty="0"/>
            </a:p>
          </p:txBody>
        </p:sp>
        <p:sp>
          <p:nvSpPr>
            <p:cNvPr id="94" name="Right Arrow 93"/>
            <p:cNvSpPr/>
            <p:nvPr/>
          </p:nvSpPr>
          <p:spPr>
            <a:xfrm>
              <a:off x="3670315" y="1761067"/>
              <a:ext cx="457200" cy="381000"/>
            </a:xfrm>
            <a:prstGeom prst="rightArrow">
              <a:avLst/>
            </a:prstGeom>
            <a:ln>
              <a:gradFill flip="none" rotWithShape="1">
                <a:gsLst>
                  <a:gs pos="0">
                    <a:schemeClr val="accent1">
                      <a:shade val="95000"/>
                      <a:satMod val="105000"/>
                    </a:schemeClr>
                  </a:gs>
                  <a:gs pos="1000">
                    <a:srgbClr val="FFFFFF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799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Problem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How to reuse space freed by compaction?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sz="1200" dirty="0"/>
          </a:p>
          <a:p>
            <a:r>
              <a:rPr lang="en-US" dirty="0" smtClean="0">
                <a:solidFill>
                  <a:schemeClr val="tx2"/>
                </a:solidFill>
              </a:rPr>
              <a:t>Solution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Discontiguous</a:t>
            </a:r>
            <a:r>
              <a:rPr lang="en-US" dirty="0" smtClean="0"/>
              <a:t> in-memory segments</a:t>
            </a:r>
          </a:p>
          <a:p>
            <a:pPr lvl="1"/>
            <a:r>
              <a:rPr lang="en-US" dirty="0" smtClean="0"/>
              <a:t>In-memory segment: one or more 64KB </a:t>
            </a:r>
            <a:r>
              <a:rPr lang="en-US" i="1" dirty="0" err="1" smtClean="0"/>
              <a:t>seglets</a:t>
            </a:r>
            <a:endParaRPr lang="en-US" i="1" dirty="0" smtClean="0"/>
          </a:p>
          <a:p>
            <a:pPr lvl="2"/>
            <a:r>
              <a:rPr lang="en-US" dirty="0" smtClean="0"/>
              <a:t>Starts out with 128 </a:t>
            </a:r>
            <a:r>
              <a:rPr lang="en-US" dirty="0" err="1" smtClean="0"/>
              <a:t>seglets</a:t>
            </a:r>
            <a:r>
              <a:rPr lang="en-US" dirty="0"/>
              <a:t> </a:t>
            </a:r>
            <a:r>
              <a:rPr lang="en-US" dirty="0" smtClean="0"/>
              <a:t>(8MB)</a:t>
            </a:r>
          </a:p>
          <a:p>
            <a:pPr lvl="2"/>
            <a:r>
              <a:rPr lang="en-US" dirty="0" smtClean="0"/>
              <a:t>Compaction frees unused </a:t>
            </a:r>
            <a:r>
              <a:rPr lang="en-US" dirty="0" err="1" smtClean="0"/>
              <a:t>seglets</a:t>
            </a:r>
            <a:r>
              <a:rPr lang="en-US" dirty="0" smtClean="0"/>
              <a:t> after coalescing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err="1" smtClean="0"/>
              <a:t>Discontiguity</a:t>
            </a:r>
            <a:r>
              <a:rPr lang="en-US" dirty="0" smtClean="0"/>
              <a:t> handled in software</a:t>
            </a:r>
          </a:p>
          <a:p>
            <a:pPr lvl="2"/>
            <a:r>
              <a:rPr lang="en-US" dirty="0" smtClean="0"/>
              <a:t>Initial attempt used MMU, but too slow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971800" y="1905000"/>
            <a:ext cx="537278" cy="396003"/>
            <a:chOff x="2183694" y="4463866"/>
            <a:chExt cx="537278" cy="396003"/>
          </a:xfrm>
          <a:effectLst/>
        </p:grpSpPr>
        <p:sp>
          <p:nvSpPr>
            <p:cNvPr id="9" name="Rectangle 8"/>
            <p:cNvSpPr/>
            <p:nvPr>
              <p:custDataLst>
                <p:tags r:id="rId70"/>
              </p:custDataLst>
            </p:nvPr>
          </p:nvSpPr>
          <p:spPr>
            <a:xfrm>
              <a:off x="2183694" y="4463869"/>
              <a:ext cx="537278" cy="3960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>
              <p:custDataLst>
                <p:tags r:id="rId71"/>
              </p:custDataLst>
            </p:nvPr>
          </p:nvSpPr>
          <p:spPr>
            <a:xfrm>
              <a:off x="2187570" y="4463869"/>
              <a:ext cx="156870" cy="396000"/>
            </a:xfrm>
            <a:prstGeom prst="rect">
              <a:avLst/>
            </a:prstGeom>
            <a:pattFill prst="dkUpDiag">
              <a:fgClr>
                <a:schemeClr val="accent5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>
              <p:custDataLst>
                <p:tags r:id="rId72"/>
              </p:custDataLst>
            </p:nvPr>
          </p:nvSpPr>
          <p:spPr>
            <a:xfrm>
              <a:off x="2345262" y="4463866"/>
              <a:ext cx="368063" cy="396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>
            <p:custDataLst>
              <p:tags r:id="rId1"/>
            </p:custDataLst>
          </p:nvPr>
        </p:nvSpPr>
        <p:spPr>
          <a:xfrm>
            <a:off x="3502726" y="1905000"/>
            <a:ext cx="910523" cy="39687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779078" y="1905000"/>
            <a:ext cx="1447800" cy="396875"/>
            <a:chOff x="4319636" y="2601198"/>
            <a:chExt cx="1447800" cy="396875"/>
          </a:xfrm>
          <a:effectLst/>
        </p:grpSpPr>
        <p:sp>
          <p:nvSpPr>
            <p:cNvPr id="22" name="Rectangle 21"/>
            <p:cNvSpPr/>
            <p:nvPr>
              <p:custDataLst>
                <p:tags r:id="rId66"/>
              </p:custDataLst>
            </p:nvPr>
          </p:nvSpPr>
          <p:spPr>
            <a:xfrm>
              <a:off x="4827636" y="2601198"/>
              <a:ext cx="340084" cy="396000"/>
            </a:xfrm>
            <a:prstGeom prst="rect">
              <a:avLst/>
            </a:prstGeom>
            <a:pattFill prst="lgCheck">
              <a:fgClr>
                <a:schemeClr val="tx2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>
              <p:custDataLst>
                <p:tags r:id="rId67"/>
              </p:custDataLst>
            </p:nvPr>
          </p:nvSpPr>
          <p:spPr>
            <a:xfrm>
              <a:off x="5167361" y="2602073"/>
              <a:ext cx="600075" cy="3960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>
              <p:custDataLst>
                <p:tags r:id="rId68"/>
              </p:custDataLst>
            </p:nvPr>
          </p:nvSpPr>
          <p:spPr>
            <a:xfrm>
              <a:off x="4519782" y="2601382"/>
              <a:ext cx="304800" cy="396000"/>
            </a:xfrm>
            <a:prstGeom prst="rect">
              <a:avLst/>
            </a:prstGeom>
            <a:pattFill prst="lgCheck">
              <a:fgClr>
                <a:schemeClr val="accent3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>
              <p:custDataLst>
                <p:tags r:id="rId69"/>
              </p:custDataLst>
            </p:nvPr>
          </p:nvSpPr>
          <p:spPr>
            <a:xfrm>
              <a:off x="4319636" y="2601198"/>
              <a:ext cx="200146" cy="396000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>
            <p:custDataLst>
              <p:tags r:id="rId2"/>
            </p:custDataLst>
          </p:nvPr>
        </p:nvSpPr>
        <p:spPr>
          <a:xfrm>
            <a:off x="3886200" y="2803525"/>
            <a:ext cx="1443923" cy="39687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 rot="5400000">
            <a:off x="5858933" y="2108198"/>
            <a:ext cx="152400" cy="60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 rot="5400000">
            <a:off x="3872399" y="1978065"/>
            <a:ext cx="180000" cy="8974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3" idx="1"/>
          </p:cNvCxnSpPr>
          <p:nvPr/>
        </p:nvCxnSpPr>
        <p:spPr>
          <a:xfrm>
            <a:off x="3962399" y="2516799"/>
            <a:ext cx="228601" cy="226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1"/>
          </p:cNvCxnSpPr>
          <p:nvPr/>
        </p:nvCxnSpPr>
        <p:spPr>
          <a:xfrm flipH="1">
            <a:off x="5257800" y="2489198"/>
            <a:ext cx="677333" cy="254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590800" y="5029200"/>
            <a:ext cx="525755" cy="396003"/>
            <a:chOff x="1952620" y="4463866"/>
            <a:chExt cx="525755" cy="396003"/>
          </a:xfrm>
          <a:effectLst/>
        </p:grpSpPr>
        <p:sp>
          <p:nvSpPr>
            <p:cNvPr id="47" name="Rectangle 46"/>
            <p:cNvSpPr/>
            <p:nvPr>
              <p:custDataLst>
                <p:tags r:id="rId64"/>
              </p:custDataLst>
            </p:nvPr>
          </p:nvSpPr>
          <p:spPr>
            <a:xfrm>
              <a:off x="1952620" y="4463869"/>
              <a:ext cx="156870" cy="396000"/>
            </a:xfrm>
            <a:prstGeom prst="rect">
              <a:avLst/>
            </a:prstGeom>
            <a:pattFill prst="dkUpDiag">
              <a:fgClr>
                <a:schemeClr val="accent5"/>
              </a:fgClr>
              <a:bgClr>
                <a:prstClr val="white"/>
              </a:bgClr>
            </a:pattFill>
            <a:ln w="12700" cmpd="sng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>
              <p:custDataLst>
                <p:tags r:id="rId65"/>
              </p:custDataLst>
            </p:nvPr>
          </p:nvSpPr>
          <p:spPr>
            <a:xfrm>
              <a:off x="2110312" y="4463866"/>
              <a:ext cx="368063" cy="396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prstClr val="white"/>
              </a:bgClr>
            </a:pattFill>
            <a:ln w="12700" cmpd="sng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580916" y="5486400"/>
            <a:ext cx="848084" cy="396184"/>
            <a:chOff x="4319636" y="2601198"/>
            <a:chExt cx="848084" cy="396184"/>
          </a:xfrm>
          <a:effectLst/>
        </p:grpSpPr>
        <p:sp>
          <p:nvSpPr>
            <p:cNvPr id="51" name="Rectangle 50"/>
            <p:cNvSpPr/>
            <p:nvPr>
              <p:custDataLst>
                <p:tags r:id="rId61"/>
              </p:custDataLst>
            </p:nvPr>
          </p:nvSpPr>
          <p:spPr>
            <a:xfrm>
              <a:off x="4827636" y="2601198"/>
              <a:ext cx="340084" cy="396000"/>
            </a:xfrm>
            <a:prstGeom prst="rect">
              <a:avLst/>
            </a:prstGeom>
            <a:pattFill prst="lgCheck">
              <a:fgClr>
                <a:schemeClr val="tx2"/>
              </a:fgClr>
              <a:bgClr>
                <a:prstClr val="white"/>
              </a:bgClr>
            </a:pattFill>
            <a:ln w="12700" cmpd="sng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>
              <p:custDataLst>
                <p:tags r:id="rId62"/>
              </p:custDataLst>
            </p:nvPr>
          </p:nvSpPr>
          <p:spPr>
            <a:xfrm>
              <a:off x="4519782" y="2601382"/>
              <a:ext cx="304800" cy="396000"/>
            </a:xfrm>
            <a:prstGeom prst="rect">
              <a:avLst/>
            </a:prstGeom>
            <a:pattFill prst="lgCheck">
              <a:fgClr>
                <a:schemeClr val="accent3"/>
              </a:fgClr>
              <a:bgClr>
                <a:prstClr val="white"/>
              </a:bgClr>
            </a:pattFill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>
              <p:custDataLst>
                <p:tags r:id="rId63"/>
              </p:custDataLst>
            </p:nvPr>
          </p:nvSpPr>
          <p:spPr>
            <a:xfrm>
              <a:off x="4319636" y="2601198"/>
              <a:ext cx="200146" cy="396000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prstClr val="white"/>
              </a:bgClr>
            </a:pattFill>
            <a:ln w="12700" cmpd="sng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76601" y="5029200"/>
            <a:ext cx="914399" cy="396875"/>
            <a:chOff x="3200401" y="5029200"/>
            <a:chExt cx="914399" cy="396875"/>
          </a:xfrm>
        </p:grpSpPr>
        <p:sp>
          <p:nvSpPr>
            <p:cNvPr id="60" name="Rectangle 59"/>
            <p:cNvSpPr/>
            <p:nvPr>
              <p:custDataLst>
                <p:tags r:id="rId49"/>
              </p:custDataLst>
            </p:nvPr>
          </p:nvSpPr>
          <p:spPr>
            <a:xfrm>
              <a:off x="3200401" y="50292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>
              <p:custDataLst>
                <p:tags r:id="rId50"/>
              </p:custDataLst>
            </p:nvPr>
          </p:nvSpPr>
          <p:spPr>
            <a:xfrm>
              <a:off x="3276600" y="50292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>
              <p:custDataLst>
                <p:tags r:id="rId51"/>
              </p:custDataLst>
            </p:nvPr>
          </p:nvSpPr>
          <p:spPr>
            <a:xfrm>
              <a:off x="3352800" y="50292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>
              <p:custDataLst>
                <p:tags r:id="rId52"/>
              </p:custDataLst>
            </p:nvPr>
          </p:nvSpPr>
          <p:spPr>
            <a:xfrm>
              <a:off x="3429000" y="50292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>
              <p:custDataLst>
                <p:tags r:id="rId53"/>
              </p:custDataLst>
            </p:nvPr>
          </p:nvSpPr>
          <p:spPr>
            <a:xfrm>
              <a:off x="3505200" y="50292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>
              <p:custDataLst>
                <p:tags r:id="rId54"/>
              </p:custDataLst>
            </p:nvPr>
          </p:nvSpPr>
          <p:spPr>
            <a:xfrm>
              <a:off x="3581400" y="50292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>
              <p:custDataLst>
                <p:tags r:id="rId55"/>
              </p:custDataLst>
            </p:nvPr>
          </p:nvSpPr>
          <p:spPr>
            <a:xfrm>
              <a:off x="3657600" y="50292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>
              <p:custDataLst>
                <p:tags r:id="rId56"/>
              </p:custDataLst>
            </p:nvPr>
          </p:nvSpPr>
          <p:spPr>
            <a:xfrm>
              <a:off x="3733800" y="50292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>
              <p:custDataLst>
                <p:tags r:id="rId57"/>
              </p:custDataLst>
            </p:nvPr>
          </p:nvSpPr>
          <p:spPr>
            <a:xfrm>
              <a:off x="3810000" y="50292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>
              <p:custDataLst>
                <p:tags r:id="rId58"/>
              </p:custDataLst>
            </p:nvPr>
          </p:nvSpPr>
          <p:spPr>
            <a:xfrm>
              <a:off x="3886200" y="50292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>
              <p:custDataLst>
                <p:tags r:id="rId59"/>
              </p:custDataLst>
            </p:nvPr>
          </p:nvSpPr>
          <p:spPr>
            <a:xfrm>
              <a:off x="3962400" y="50292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>
              <p:custDataLst>
                <p:tags r:id="rId60"/>
              </p:custDataLst>
            </p:nvPr>
          </p:nvSpPr>
          <p:spPr>
            <a:xfrm>
              <a:off x="4038600" y="50292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581400" y="5486400"/>
            <a:ext cx="609600" cy="396875"/>
            <a:chOff x="3429000" y="5486400"/>
            <a:chExt cx="609600" cy="396875"/>
          </a:xfrm>
        </p:grpSpPr>
        <p:sp>
          <p:nvSpPr>
            <p:cNvPr id="71" name="Rectangle 70"/>
            <p:cNvSpPr/>
            <p:nvPr>
              <p:custDataLst>
                <p:tags r:id="rId41"/>
              </p:custDataLst>
            </p:nvPr>
          </p:nvSpPr>
          <p:spPr>
            <a:xfrm>
              <a:off x="3429000" y="54864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>
              <p:custDataLst>
                <p:tags r:id="rId42"/>
              </p:custDataLst>
            </p:nvPr>
          </p:nvSpPr>
          <p:spPr>
            <a:xfrm>
              <a:off x="3505200" y="54864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>
              <p:custDataLst>
                <p:tags r:id="rId43"/>
              </p:custDataLst>
            </p:nvPr>
          </p:nvSpPr>
          <p:spPr>
            <a:xfrm>
              <a:off x="3581400" y="54864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>
              <p:custDataLst>
                <p:tags r:id="rId44"/>
              </p:custDataLst>
            </p:nvPr>
          </p:nvSpPr>
          <p:spPr>
            <a:xfrm>
              <a:off x="3657600" y="54864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>
              <p:custDataLst>
                <p:tags r:id="rId45"/>
              </p:custDataLst>
            </p:nvPr>
          </p:nvSpPr>
          <p:spPr>
            <a:xfrm>
              <a:off x="3733800" y="54864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>
              <p:custDataLst>
                <p:tags r:id="rId46"/>
              </p:custDataLst>
            </p:nvPr>
          </p:nvSpPr>
          <p:spPr>
            <a:xfrm>
              <a:off x="3810000" y="54864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>
              <p:custDataLst>
                <p:tags r:id="rId47"/>
              </p:custDataLst>
            </p:nvPr>
          </p:nvSpPr>
          <p:spPr>
            <a:xfrm>
              <a:off x="3886200" y="54864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>
              <p:custDataLst>
                <p:tags r:id="rId48"/>
              </p:custDataLst>
            </p:nvPr>
          </p:nvSpPr>
          <p:spPr>
            <a:xfrm>
              <a:off x="3962400" y="54864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105400" y="5257800"/>
            <a:ext cx="1447800" cy="396875"/>
            <a:chOff x="4876800" y="5257800"/>
            <a:chExt cx="1447800" cy="396875"/>
          </a:xfrm>
        </p:grpSpPr>
        <p:sp>
          <p:nvSpPr>
            <p:cNvPr id="81" name="Rectangle 80"/>
            <p:cNvSpPr/>
            <p:nvPr>
              <p:custDataLst>
                <p:tags r:id="rId22"/>
              </p:custDataLst>
            </p:nvPr>
          </p:nvSpPr>
          <p:spPr>
            <a:xfrm>
              <a:off x="4876800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>
              <p:custDataLst>
                <p:tags r:id="rId23"/>
              </p:custDataLst>
            </p:nvPr>
          </p:nvSpPr>
          <p:spPr>
            <a:xfrm>
              <a:off x="4952999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>
              <p:custDataLst>
                <p:tags r:id="rId24"/>
              </p:custDataLst>
            </p:nvPr>
          </p:nvSpPr>
          <p:spPr>
            <a:xfrm>
              <a:off x="5029199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>
              <p:custDataLst>
                <p:tags r:id="rId25"/>
              </p:custDataLst>
            </p:nvPr>
          </p:nvSpPr>
          <p:spPr>
            <a:xfrm>
              <a:off x="5105399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>
              <p:custDataLst>
                <p:tags r:id="rId26"/>
              </p:custDataLst>
            </p:nvPr>
          </p:nvSpPr>
          <p:spPr>
            <a:xfrm>
              <a:off x="5181599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>
              <p:custDataLst>
                <p:tags r:id="rId27"/>
              </p:custDataLst>
            </p:nvPr>
          </p:nvSpPr>
          <p:spPr>
            <a:xfrm>
              <a:off x="5257799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>
              <p:custDataLst>
                <p:tags r:id="rId28"/>
              </p:custDataLst>
            </p:nvPr>
          </p:nvSpPr>
          <p:spPr>
            <a:xfrm>
              <a:off x="5333999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>
              <p:custDataLst>
                <p:tags r:id="rId29"/>
              </p:custDataLst>
            </p:nvPr>
          </p:nvSpPr>
          <p:spPr>
            <a:xfrm>
              <a:off x="5410199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>
              <p:custDataLst>
                <p:tags r:id="rId30"/>
              </p:custDataLst>
            </p:nvPr>
          </p:nvSpPr>
          <p:spPr>
            <a:xfrm>
              <a:off x="5486399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>
              <p:custDataLst>
                <p:tags r:id="rId31"/>
              </p:custDataLst>
            </p:nvPr>
          </p:nvSpPr>
          <p:spPr>
            <a:xfrm>
              <a:off x="5562599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>
              <p:custDataLst>
                <p:tags r:id="rId32"/>
              </p:custDataLst>
            </p:nvPr>
          </p:nvSpPr>
          <p:spPr>
            <a:xfrm>
              <a:off x="5638799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>
              <p:custDataLst>
                <p:tags r:id="rId33"/>
              </p:custDataLst>
            </p:nvPr>
          </p:nvSpPr>
          <p:spPr>
            <a:xfrm>
              <a:off x="5714999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>
              <p:custDataLst>
                <p:tags r:id="rId34"/>
              </p:custDataLst>
            </p:nvPr>
          </p:nvSpPr>
          <p:spPr>
            <a:xfrm>
              <a:off x="5791200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>
              <p:custDataLst>
                <p:tags r:id="rId35"/>
              </p:custDataLst>
            </p:nvPr>
          </p:nvSpPr>
          <p:spPr>
            <a:xfrm>
              <a:off x="5867400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>
              <p:custDataLst>
                <p:tags r:id="rId36"/>
              </p:custDataLst>
            </p:nvPr>
          </p:nvSpPr>
          <p:spPr>
            <a:xfrm>
              <a:off x="5943600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>
              <p:custDataLst>
                <p:tags r:id="rId37"/>
              </p:custDataLst>
            </p:nvPr>
          </p:nvSpPr>
          <p:spPr>
            <a:xfrm>
              <a:off x="6019800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>
              <p:custDataLst>
                <p:tags r:id="rId38"/>
              </p:custDataLst>
            </p:nvPr>
          </p:nvSpPr>
          <p:spPr>
            <a:xfrm>
              <a:off x="6096000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>
              <p:custDataLst>
                <p:tags r:id="rId39"/>
              </p:custDataLst>
            </p:nvPr>
          </p:nvSpPr>
          <p:spPr>
            <a:xfrm>
              <a:off x="6172200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>
              <p:custDataLst>
                <p:tags r:id="rId40"/>
              </p:custDataLst>
            </p:nvPr>
          </p:nvSpPr>
          <p:spPr>
            <a:xfrm>
              <a:off x="6248400" y="5257800"/>
              <a:ext cx="76200" cy="39687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Freeform 104"/>
          <p:cNvSpPr/>
          <p:nvPr/>
        </p:nvSpPr>
        <p:spPr>
          <a:xfrm>
            <a:off x="3149491" y="5003800"/>
            <a:ext cx="93259" cy="397933"/>
          </a:xfrm>
          <a:custGeom>
            <a:avLst/>
            <a:gdLst>
              <a:gd name="connsiteX0" fmla="*/ 109 w 93259"/>
              <a:gd name="connsiteY0" fmla="*/ 0 h 397933"/>
              <a:gd name="connsiteX1" fmla="*/ 84776 w 93259"/>
              <a:gd name="connsiteY1" fmla="*/ 59267 h 397933"/>
              <a:gd name="connsiteX2" fmla="*/ 25509 w 93259"/>
              <a:gd name="connsiteY2" fmla="*/ 118533 h 397933"/>
              <a:gd name="connsiteX3" fmla="*/ 76309 w 93259"/>
              <a:gd name="connsiteY3" fmla="*/ 169333 h 397933"/>
              <a:gd name="connsiteX4" fmla="*/ 8576 w 93259"/>
              <a:gd name="connsiteY4" fmla="*/ 237067 h 397933"/>
              <a:gd name="connsiteX5" fmla="*/ 93242 w 93259"/>
              <a:gd name="connsiteY5" fmla="*/ 304800 h 397933"/>
              <a:gd name="connsiteX6" fmla="*/ 109 w 93259"/>
              <a:gd name="connsiteY6" fmla="*/ 355600 h 397933"/>
              <a:gd name="connsiteX7" fmla="*/ 76309 w 93259"/>
              <a:gd name="connsiteY7" fmla="*/ 397933 h 39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259" h="397933">
                <a:moveTo>
                  <a:pt x="109" y="0"/>
                </a:moveTo>
                <a:cubicBezTo>
                  <a:pt x="40326" y="19756"/>
                  <a:pt x="80543" y="39512"/>
                  <a:pt x="84776" y="59267"/>
                </a:cubicBezTo>
                <a:cubicBezTo>
                  <a:pt x="89009" y="79023"/>
                  <a:pt x="26920" y="100189"/>
                  <a:pt x="25509" y="118533"/>
                </a:cubicBezTo>
                <a:cubicBezTo>
                  <a:pt x="24098" y="136877"/>
                  <a:pt x="79131" y="149577"/>
                  <a:pt x="76309" y="169333"/>
                </a:cubicBezTo>
                <a:cubicBezTo>
                  <a:pt x="73487" y="189089"/>
                  <a:pt x="5754" y="214489"/>
                  <a:pt x="8576" y="237067"/>
                </a:cubicBezTo>
                <a:cubicBezTo>
                  <a:pt x="11398" y="259645"/>
                  <a:pt x="94653" y="285045"/>
                  <a:pt x="93242" y="304800"/>
                </a:cubicBezTo>
                <a:cubicBezTo>
                  <a:pt x="91831" y="324555"/>
                  <a:pt x="2931" y="340078"/>
                  <a:pt x="109" y="355600"/>
                </a:cubicBezTo>
                <a:cubicBezTo>
                  <a:pt x="-2713" y="371122"/>
                  <a:pt x="49498" y="395111"/>
                  <a:pt x="76309" y="397933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3462757" y="5486400"/>
            <a:ext cx="93259" cy="397933"/>
          </a:xfrm>
          <a:custGeom>
            <a:avLst/>
            <a:gdLst>
              <a:gd name="connsiteX0" fmla="*/ 109 w 93259"/>
              <a:gd name="connsiteY0" fmla="*/ 0 h 397933"/>
              <a:gd name="connsiteX1" fmla="*/ 84776 w 93259"/>
              <a:gd name="connsiteY1" fmla="*/ 59267 h 397933"/>
              <a:gd name="connsiteX2" fmla="*/ 25509 w 93259"/>
              <a:gd name="connsiteY2" fmla="*/ 118533 h 397933"/>
              <a:gd name="connsiteX3" fmla="*/ 76309 w 93259"/>
              <a:gd name="connsiteY3" fmla="*/ 169333 h 397933"/>
              <a:gd name="connsiteX4" fmla="*/ 8576 w 93259"/>
              <a:gd name="connsiteY4" fmla="*/ 237067 h 397933"/>
              <a:gd name="connsiteX5" fmla="*/ 93242 w 93259"/>
              <a:gd name="connsiteY5" fmla="*/ 304800 h 397933"/>
              <a:gd name="connsiteX6" fmla="*/ 109 w 93259"/>
              <a:gd name="connsiteY6" fmla="*/ 355600 h 397933"/>
              <a:gd name="connsiteX7" fmla="*/ 76309 w 93259"/>
              <a:gd name="connsiteY7" fmla="*/ 397933 h 39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259" h="397933">
                <a:moveTo>
                  <a:pt x="109" y="0"/>
                </a:moveTo>
                <a:cubicBezTo>
                  <a:pt x="40326" y="19756"/>
                  <a:pt x="80543" y="39512"/>
                  <a:pt x="84776" y="59267"/>
                </a:cubicBezTo>
                <a:cubicBezTo>
                  <a:pt x="89009" y="79023"/>
                  <a:pt x="26920" y="100189"/>
                  <a:pt x="25509" y="118533"/>
                </a:cubicBezTo>
                <a:cubicBezTo>
                  <a:pt x="24098" y="136877"/>
                  <a:pt x="79131" y="149577"/>
                  <a:pt x="76309" y="169333"/>
                </a:cubicBezTo>
                <a:cubicBezTo>
                  <a:pt x="73487" y="189089"/>
                  <a:pt x="5754" y="214489"/>
                  <a:pt x="8576" y="237067"/>
                </a:cubicBezTo>
                <a:cubicBezTo>
                  <a:pt x="11398" y="259645"/>
                  <a:pt x="94653" y="285045"/>
                  <a:pt x="93242" y="304800"/>
                </a:cubicBezTo>
                <a:cubicBezTo>
                  <a:pt x="91831" y="324555"/>
                  <a:pt x="2931" y="340078"/>
                  <a:pt x="109" y="355600"/>
                </a:cubicBezTo>
                <a:cubicBezTo>
                  <a:pt x="-2713" y="371122"/>
                  <a:pt x="49498" y="395111"/>
                  <a:pt x="76309" y="397933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4224866" y="5015934"/>
            <a:ext cx="1312333" cy="148733"/>
          </a:xfrm>
          <a:custGeom>
            <a:avLst/>
            <a:gdLst>
              <a:gd name="connsiteX0" fmla="*/ 0 w 1371600"/>
              <a:gd name="connsiteY0" fmla="*/ 160867 h 160867"/>
              <a:gd name="connsiteX1" fmla="*/ 1126066 w 1371600"/>
              <a:gd name="connsiteY1" fmla="*/ 0 h 160867"/>
              <a:gd name="connsiteX2" fmla="*/ 1371600 w 1371600"/>
              <a:gd name="connsiteY2" fmla="*/ 160867 h 160867"/>
              <a:gd name="connsiteX0" fmla="*/ 0 w 1314032"/>
              <a:gd name="connsiteY0" fmla="*/ 160876 h 160876"/>
              <a:gd name="connsiteX1" fmla="*/ 1126066 w 1314032"/>
              <a:gd name="connsiteY1" fmla="*/ 9 h 160876"/>
              <a:gd name="connsiteX2" fmla="*/ 1312333 w 1314032"/>
              <a:gd name="connsiteY2" fmla="*/ 152409 h 160876"/>
              <a:gd name="connsiteX0" fmla="*/ 0 w 1312333"/>
              <a:gd name="connsiteY0" fmla="*/ 143945 h 143945"/>
              <a:gd name="connsiteX1" fmla="*/ 956732 w 1312333"/>
              <a:gd name="connsiteY1" fmla="*/ 11 h 143945"/>
              <a:gd name="connsiteX2" fmla="*/ 1312333 w 1312333"/>
              <a:gd name="connsiteY2" fmla="*/ 135478 h 143945"/>
              <a:gd name="connsiteX0" fmla="*/ 0 w 1312333"/>
              <a:gd name="connsiteY0" fmla="*/ 148733 h 148733"/>
              <a:gd name="connsiteX1" fmla="*/ 956732 w 1312333"/>
              <a:gd name="connsiteY1" fmla="*/ 4799 h 148733"/>
              <a:gd name="connsiteX2" fmla="*/ 1312333 w 1312333"/>
              <a:gd name="connsiteY2" fmla="*/ 140266 h 14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33" h="148733">
                <a:moveTo>
                  <a:pt x="0" y="148733"/>
                </a:moveTo>
                <a:cubicBezTo>
                  <a:pt x="448733" y="68299"/>
                  <a:pt x="754944" y="40076"/>
                  <a:pt x="956732" y="4799"/>
                </a:cubicBezTo>
                <a:cubicBezTo>
                  <a:pt x="1158520" y="-30478"/>
                  <a:pt x="1312333" y="140266"/>
                  <a:pt x="1312333" y="140266"/>
                </a:cubicBezTo>
              </a:path>
            </a:pathLst>
          </a:custGeom>
          <a:ln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4241800" y="5672667"/>
            <a:ext cx="1955800" cy="254466"/>
          </a:xfrm>
          <a:custGeom>
            <a:avLst/>
            <a:gdLst>
              <a:gd name="connsiteX0" fmla="*/ 0 w 1955800"/>
              <a:gd name="connsiteY0" fmla="*/ 0 h 254466"/>
              <a:gd name="connsiteX1" fmla="*/ 1397000 w 1955800"/>
              <a:gd name="connsiteY1" fmla="*/ 254000 h 254466"/>
              <a:gd name="connsiteX2" fmla="*/ 1955800 w 1955800"/>
              <a:gd name="connsiteY2" fmla="*/ 67733 h 25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5800" h="254466">
                <a:moveTo>
                  <a:pt x="0" y="0"/>
                </a:moveTo>
                <a:cubicBezTo>
                  <a:pt x="535516" y="121355"/>
                  <a:pt x="1071033" y="242711"/>
                  <a:pt x="1397000" y="254000"/>
                </a:cubicBezTo>
                <a:cubicBezTo>
                  <a:pt x="1722967" y="265289"/>
                  <a:pt x="1955800" y="67733"/>
                  <a:pt x="1955800" y="67733"/>
                </a:cubicBezTo>
              </a:path>
            </a:pathLst>
          </a:custGeom>
          <a:ln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3"/>
            </p:custDataLst>
          </p:nvPr>
        </p:nvSpPr>
        <p:spPr>
          <a:xfrm>
            <a:off x="2590800" y="5029200"/>
            <a:ext cx="76200" cy="396875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>
            <p:custDataLst>
              <p:tags r:id="rId4"/>
            </p:custDataLst>
          </p:nvPr>
        </p:nvSpPr>
        <p:spPr>
          <a:xfrm>
            <a:off x="2743200" y="5029200"/>
            <a:ext cx="76200" cy="396875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>
            <p:custDataLst>
              <p:tags r:id="rId5"/>
            </p:custDataLst>
          </p:nvPr>
        </p:nvSpPr>
        <p:spPr>
          <a:xfrm>
            <a:off x="2819400" y="5029200"/>
            <a:ext cx="76200" cy="396875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>
            <p:custDataLst>
              <p:tags r:id="rId6"/>
            </p:custDataLst>
          </p:nvPr>
        </p:nvSpPr>
        <p:spPr>
          <a:xfrm>
            <a:off x="2895600" y="5029200"/>
            <a:ext cx="76200" cy="396875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7"/>
            </p:custDataLst>
          </p:nvPr>
        </p:nvSpPr>
        <p:spPr>
          <a:xfrm>
            <a:off x="2971800" y="5029200"/>
            <a:ext cx="76200" cy="396875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>
            <p:custDataLst>
              <p:tags r:id="rId8"/>
            </p:custDataLst>
          </p:nvPr>
        </p:nvSpPr>
        <p:spPr>
          <a:xfrm>
            <a:off x="2590800" y="5486400"/>
            <a:ext cx="76200" cy="396875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>
            <p:custDataLst>
              <p:tags r:id="rId9"/>
            </p:custDataLst>
          </p:nvPr>
        </p:nvSpPr>
        <p:spPr>
          <a:xfrm>
            <a:off x="2667000" y="5486400"/>
            <a:ext cx="76200" cy="396875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>
            <p:custDataLst>
              <p:tags r:id="rId10"/>
            </p:custDataLst>
          </p:nvPr>
        </p:nvSpPr>
        <p:spPr>
          <a:xfrm>
            <a:off x="2743200" y="5486400"/>
            <a:ext cx="76200" cy="396875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11"/>
            </p:custDataLst>
          </p:nvPr>
        </p:nvSpPr>
        <p:spPr>
          <a:xfrm>
            <a:off x="2819400" y="5486400"/>
            <a:ext cx="76200" cy="396875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>
            <p:custDataLst>
              <p:tags r:id="rId12"/>
            </p:custDataLst>
          </p:nvPr>
        </p:nvSpPr>
        <p:spPr>
          <a:xfrm>
            <a:off x="2895600" y="5486400"/>
            <a:ext cx="76200" cy="396875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>
            <p:custDataLst>
              <p:tags r:id="rId13"/>
            </p:custDataLst>
          </p:nvPr>
        </p:nvSpPr>
        <p:spPr>
          <a:xfrm>
            <a:off x="2971800" y="5486400"/>
            <a:ext cx="76200" cy="396875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>
            <p:custDataLst>
              <p:tags r:id="rId14"/>
            </p:custDataLst>
          </p:nvPr>
        </p:nvSpPr>
        <p:spPr>
          <a:xfrm>
            <a:off x="3048000" y="5486400"/>
            <a:ext cx="76200" cy="396875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>
            <p:custDataLst>
              <p:tags r:id="rId15"/>
            </p:custDataLst>
          </p:nvPr>
        </p:nvSpPr>
        <p:spPr>
          <a:xfrm>
            <a:off x="3124200" y="5486400"/>
            <a:ext cx="76200" cy="396875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>
            <p:custDataLst>
              <p:tags r:id="rId16"/>
            </p:custDataLst>
          </p:nvPr>
        </p:nvSpPr>
        <p:spPr>
          <a:xfrm>
            <a:off x="3200400" y="5486400"/>
            <a:ext cx="76200" cy="396875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>
            <p:custDataLst>
              <p:tags r:id="rId17"/>
            </p:custDataLst>
          </p:nvPr>
        </p:nvSpPr>
        <p:spPr>
          <a:xfrm>
            <a:off x="3276600" y="5486400"/>
            <a:ext cx="76200" cy="396875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>
            <p:custDataLst>
              <p:tags r:id="rId18"/>
            </p:custDataLst>
          </p:nvPr>
        </p:nvSpPr>
        <p:spPr>
          <a:xfrm>
            <a:off x="8382000" y="5257800"/>
            <a:ext cx="76200" cy="396875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7620253" y="52578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Seglet</a:t>
            </a:r>
            <a:endParaRPr lang="en-US" dirty="0"/>
          </a:p>
        </p:txBody>
      </p:sp>
      <p:sp>
        <p:nvSpPr>
          <p:cNvPr id="127" name="Rectangle 126"/>
          <p:cNvSpPr/>
          <p:nvPr>
            <p:custDataLst>
              <p:tags r:id="rId19"/>
            </p:custDataLst>
          </p:nvPr>
        </p:nvSpPr>
        <p:spPr>
          <a:xfrm>
            <a:off x="3352800" y="5486400"/>
            <a:ext cx="76200" cy="396875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>
            <p:custDataLst>
              <p:tags r:id="rId20"/>
            </p:custDataLst>
          </p:nvPr>
        </p:nvSpPr>
        <p:spPr>
          <a:xfrm>
            <a:off x="2667000" y="5029200"/>
            <a:ext cx="76200" cy="396875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21"/>
            </p:custDataLst>
          </p:nvPr>
        </p:nvSpPr>
        <p:spPr>
          <a:xfrm>
            <a:off x="3048000" y="5029200"/>
            <a:ext cx="76200" cy="396875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7620000" y="5181600"/>
            <a:ext cx="990600" cy="533400"/>
          </a:xfrm>
          <a:prstGeom prst="rect">
            <a:avLst/>
          </a:prstGeom>
          <a:noFill/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BFBFBF"/>
                </a:solidFill>
              </a:rPr>
              <a:t>RAMCloud</a:t>
            </a:r>
            <a:r>
              <a:rPr lang="en-US" dirty="0" smtClean="0">
                <a:solidFill>
                  <a:srgbClr val="BFBFBF"/>
                </a:solidFill>
              </a:rPr>
              <a:t> Background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Goals &amp; problems with current memory managers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Contributions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Log-structured memory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Two-level Cleaning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Evaluation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Cost-Benefit Improvements</a:t>
            </a:r>
            <a:endParaRPr lang="en-US" dirty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Conclusion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Related Work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Future Work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Acknowledgements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Summary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v2_level_clien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3" y="-4403600"/>
            <a:ext cx="8623637" cy="111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Client Write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47299"/>
              </p:ext>
            </p:extLst>
          </p:nvPr>
        </p:nvGraphicFramePr>
        <p:xfrm>
          <a:off x="4978401" y="1219200"/>
          <a:ext cx="3352800" cy="1341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771"/>
                <a:gridCol w="1172029"/>
                <a:gridCol w="1143000"/>
              </a:tblGrid>
              <a:tr h="6705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Memory </a:t>
                      </a:r>
                      <a:r>
                        <a:rPr lang="en-US" sz="1400" dirty="0" err="1" smtClean="0"/>
                        <a:t>Utilisation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Performance Degradation (</a:t>
                      </a:r>
                      <a:r>
                        <a:rPr lang="en-US" sz="1400" dirty="0" err="1" smtClean="0"/>
                        <a:t>Zipfian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Performance Degradation (Uniform)</a:t>
                      </a:r>
                      <a:endParaRPr lang="en-US" sz="1400" dirty="0"/>
                    </a:p>
                  </a:txBody>
                  <a:tcPr/>
                </a:tc>
              </a:tr>
              <a:tr h="2736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27%</a:t>
                      </a:r>
                      <a:endParaRPr lang="en-US" sz="1400" dirty="0"/>
                    </a:p>
                  </a:txBody>
                  <a:tcPr/>
                </a:tc>
              </a:tr>
              <a:tr h="2736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428055"/>
              </p:ext>
            </p:extLst>
          </p:nvPr>
        </p:nvGraphicFramePr>
        <p:xfrm>
          <a:off x="4978401" y="2971800"/>
          <a:ext cx="3352800" cy="1341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771"/>
                <a:gridCol w="1172029"/>
                <a:gridCol w="1143000"/>
              </a:tblGrid>
              <a:tr h="6705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Memory </a:t>
                      </a:r>
                      <a:r>
                        <a:rPr lang="en-US" sz="1400" dirty="0" err="1" smtClean="0"/>
                        <a:t>Utilisation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Performance Degradation (</a:t>
                      </a:r>
                      <a:r>
                        <a:rPr lang="en-US" sz="1400" dirty="0" err="1" smtClean="0"/>
                        <a:t>Zipfian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Performance Degradation (Uniform)</a:t>
                      </a:r>
                      <a:endParaRPr lang="en-US" sz="1400" dirty="0"/>
                    </a:p>
                  </a:txBody>
                  <a:tcPr/>
                </a:tc>
              </a:tr>
              <a:tr h="2736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14%</a:t>
                      </a:r>
                      <a:endParaRPr lang="en-US" sz="1400" dirty="0"/>
                    </a:p>
                  </a:txBody>
                  <a:tcPr/>
                </a:tc>
              </a:tr>
              <a:tr h="2736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860577"/>
              </p:ext>
            </p:extLst>
          </p:nvPr>
        </p:nvGraphicFramePr>
        <p:xfrm>
          <a:off x="4978401" y="4648200"/>
          <a:ext cx="3352800" cy="1341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771"/>
                <a:gridCol w="1172029"/>
                <a:gridCol w="1143000"/>
              </a:tblGrid>
              <a:tr h="6705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Memory </a:t>
                      </a:r>
                      <a:r>
                        <a:rPr lang="en-US" sz="1400" dirty="0" err="1" smtClean="0"/>
                        <a:t>Utilisation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Performance Degradation (</a:t>
                      </a:r>
                      <a:r>
                        <a:rPr lang="en-US" sz="1400" dirty="0" err="1" smtClean="0"/>
                        <a:t>Zipfian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Performance Degradation (Uniform)</a:t>
                      </a:r>
                      <a:endParaRPr lang="en-US" sz="1400" dirty="0"/>
                    </a:p>
                  </a:txBody>
                  <a:tcPr/>
                </a:tc>
              </a:tr>
              <a:tr h="2736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4%</a:t>
                      </a:r>
                      <a:endParaRPr lang="en-US" sz="1400" dirty="0"/>
                    </a:p>
                  </a:txBody>
                  <a:tcPr/>
                </a:tc>
              </a:tr>
              <a:tr h="2736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Right Brace 28"/>
          <p:cNvSpPr/>
          <p:nvPr/>
        </p:nvSpPr>
        <p:spPr>
          <a:xfrm rot="5400000">
            <a:off x="6502401" y="5638800"/>
            <a:ext cx="266700" cy="1181100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733800" y="6400800"/>
            <a:ext cx="4623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3 - 30% penalty at 90% under typical workloads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344333" y="1369233"/>
            <a:ext cx="3039534" cy="679701"/>
          </a:xfrm>
          <a:custGeom>
            <a:avLst/>
            <a:gdLst>
              <a:gd name="connsiteX0" fmla="*/ 2887134 w 2887134"/>
              <a:gd name="connsiteY0" fmla="*/ 969619 h 969619"/>
              <a:gd name="connsiteX1" fmla="*/ 2006600 w 2887134"/>
              <a:gd name="connsiteY1" fmla="*/ 690219 h 969619"/>
              <a:gd name="connsiteX2" fmla="*/ 1049867 w 2887134"/>
              <a:gd name="connsiteY2" fmla="*/ 4419 h 969619"/>
              <a:gd name="connsiteX3" fmla="*/ 0 w 2887134"/>
              <a:gd name="connsiteY3" fmla="*/ 393886 h 969619"/>
              <a:gd name="connsiteX0" fmla="*/ 2887134 w 2887134"/>
              <a:gd name="connsiteY0" fmla="*/ 966364 h 966364"/>
              <a:gd name="connsiteX1" fmla="*/ 2006600 w 2887134"/>
              <a:gd name="connsiteY1" fmla="*/ 686964 h 966364"/>
              <a:gd name="connsiteX2" fmla="*/ 1049867 w 2887134"/>
              <a:gd name="connsiteY2" fmla="*/ 1164 h 966364"/>
              <a:gd name="connsiteX3" fmla="*/ 0 w 2887134"/>
              <a:gd name="connsiteY3" fmla="*/ 390631 h 966364"/>
              <a:gd name="connsiteX0" fmla="*/ 2887134 w 2887134"/>
              <a:gd name="connsiteY0" fmla="*/ 731327 h 731327"/>
              <a:gd name="connsiteX1" fmla="*/ 2006600 w 2887134"/>
              <a:gd name="connsiteY1" fmla="*/ 451927 h 731327"/>
              <a:gd name="connsiteX2" fmla="*/ 1159933 w 2887134"/>
              <a:gd name="connsiteY2" fmla="*/ 3194 h 731327"/>
              <a:gd name="connsiteX3" fmla="*/ 0 w 2887134"/>
              <a:gd name="connsiteY3" fmla="*/ 155594 h 731327"/>
              <a:gd name="connsiteX0" fmla="*/ 3031068 w 3031068"/>
              <a:gd name="connsiteY0" fmla="*/ 748260 h 748260"/>
              <a:gd name="connsiteX1" fmla="*/ 2006600 w 3031068"/>
              <a:gd name="connsiteY1" fmla="*/ 451927 h 748260"/>
              <a:gd name="connsiteX2" fmla="*/ 1159933 w 3031068"/>
              <a:gd name="connsiteY2" fmla="*/ 3194 h 748260"/>
              <a:gd name="connsiteX3" fmla="*/ 0 w 3031068"/>
              <a:gd name="connsiteY3" fmla="*/ 155594 h 748260"/>
              <a:gd name="connsiteX0" fmla="*/ 3031068 w 3031068"/>
              <a:gd name="connsiteY0" fmla="*/ 757567 h 757567"/>
              <a:gd name="connsiteX1" fmla="*/ 1532467 w 3031068"/>
              <a:gd name="connsiteY1" fmla="*/ 503567 h 757567"/>
              <a:gd name="connsiteX2" fmla="*/ 1159933 w 3031068"/>
              <a:gd name="connsiteY2" fmla="*/ 12501 h 757567"/>
              <a:gd name="connsiteX3" fmla="*/ 0 w 3031068"/>
              <a:gd name="connsiteY3" fmla="*/ 164901 h 757567"/>
              <a:gd name="connsiteX0" fmla="*/ 3031068 w 3031068"/>
              <a:gd name="connsiteY0" fmla="*/ 765515 h 765515"/>
              <a:gd name="connsiteX1" fmla="*/ 1532467 w 3031068"/>
              <a:gd name="connsiteY1" fmla="*/ 511515 h 765515"/>
              <a:gd name="connsiteX2" fmla="*/ 880533 w 3031068"/>
              <a:gd name="connsiteY2" fmla="*/ 11982 h 765515"/>
              <a:gd name="connsiteX3" fmla="*/ 0 w 3031068"/>
              <a:gd name="connsiteY3" fmla="*/ 172849 h 765515"/>
              <a:gd name="connsiteX0" fmla="*/ 3031068 w 3031068"/>
              <a:gd name="connsiteY0" fmla="*/ 741816 h 741816"/>
              <a:gd name="connsiteX1" fmla="*/ 1532467 w 3031068"/>
              <a:gd name="connsiteY1" fmla="*/ 487816 h 741816"/>
              <a:gd name="connsiteX2" fmla="*/ 939799 w 3031068"/>
              <a:gd name="connsiteY2" fmla="*/ 13683 h 741816"/>
              <a:gd name="connsiteX3" fmla="*/ 0 w 3031068"/>
              <a:gd name="connsiteY3" fmla="*/ 149150 h 741816"/>
              <a:gd name="connsiteX0" fmla="*/ 3031068 w 3031068"/>
              <a:gd name="connsiteY0" fmla="*/ 747434 h 747434"/>
              <a:gd name="connsiteX1" fmla="*/ 1608667 w 3031068"/>
              <a:gd name="connsiteY1" fmla="*/ 586567 h 747434"/>
              <a:gd name="connsiteX2" fmla="*/ 939799 w 3031068"/>
              <a:gd name="connsiteY2" fmla="*/ 19301 h 747434"/>
              <a:gd name="connsiteX3" fmla="*/ 0 w 3031068"/>
              <a:gd name="connsiteY3" fmla="*/ 154768 h 747434"/>
              <a:gd name="connsiteX0" fmla="*/ 3039534 w 3039534"/>
              <a:gd name="connsiteY0" fmla="*/ 679701 h 679701"/>
              <a:gd name="connsiteX1" fmla="*/ 1608667 w 3039534"/>
              <a:gd name="connsiteY1" fmla="*/ 586567 h 679701"/>
              <a:gd name="connsiteX2" fmla="*/ 939799 w 3039534"/>
              <a:gd name="connsiteY2" fmla="*/ 19301 h 679701"/>
              <a:gd name="connsiteX3" fmla="*/ 0 w 3039534"/>
              <a:gd name="connsiteY3" fmla="*/ 154768 h 679701"/>
              <a:gd name="connsiteX0" fmla="*/ 3039534 w 3039534"/>
              <a:gd name="connsiteY0" fmla="*/ 679701 h 679701"/>
              <a:gd name="connsiteX1" fmla="*/ 1608667 w 3039534"/>
              <a:gd name="connsiteY1" fmla="*/ 586567 h 679701"/>
              <a:gd name="connsiteX2" fmla="*/ 939799 w 3039534"/>
              <a:gd name="connsiteY2" fmla="*/ 19301 h 679701"/>
              <a:gd name="connsiteX3" fmla="*/ 0 w 3039534"/>
              <a:gd name="connsiteY3" fmla="*/ 154768 h 679701"/>
              <a:gd name="connsiteX0" fmla="*/ 3039534 w 3039534"/>
              <a:gd name="connsiteY0" fmla="*/ 679701 h 679701"/>
              <a:gd name="connsiteX1" fmla="*/ 1608667 w 3039534"/>
              <a:gd name="connsiteY1" fmla="*/ 586567 h 679701"/>
              <a:gd name="connsiteX2" fmla="*/ 939799 w 3039534"/>
              <a:gd name="connsiteY2" fmla="*/ 19301 h 679701"/>
              <a:gd name="connsiteX3" fmla="*/ 0 w 3039534"/>
              <a:gd name="connsiteY3" fmla="*/ 154768 h 679701"/>
              <a:gd name="connsiteX0" fmla="*/ 3039534 w 3039534"/>
              <a:gd name="connsiteY0" fmla="*/ 679701 h 679701"/>
              <a:gd name="connsiteX1" fmla="*/ 1608667 w 3039534"/>
              <a:gd name="connsiteY1" fmla="*/ 586567 h 679701"/>
              <a:gd name="connsiteX2" fmla="*/ 939799 w 3039534"/>
              <a:gd name="connsiteY2" fmla="*/ 19301 h 679701"/>
              <a:gd name="connsiteX3" fmla="*/ 0 w 3039534"/>
              <a:gd name="connsiteY3" fmla="*/ 154768 h 679701"/>
              <a:gd name="connsiteX0" fmla="*/ 3039534 w 3039534"/>
              <a:gd name="connsiteY0" fmla="*/ 679701 h 679701"/>
              <a:gd name="connsiteX1" fmla="*/ 1608667 w 3039534"/>
              <a:gd name="connsiteY1" fmla="*/ 586567 h 679701"/>
              <a:gd name="connsiteX2" fmla="*/ 939799 w 3039534"/>
              <a:gd name="connsiteY2" fmla="*/ 19301 h 679701"/>
              <a:gd name="connsiteX3" fmla="*/ 0 w 3039534"/>
              <a:gd name="connsiteY3" fmla="*/ 154768 h 679701"/>
              <a:gd name="connsiteX0" fmla="*/ 3039534 w 3039534"/>
              <a:gd name="connsiteY0" fmla="*/ 679701 h 679701"/>
              <a:gd name="connsiteX1" fmla="*/ 1608667 w 3039534"/>
              <a:gd name="connsiteY1" fmla="*/ 586567 h 679701"/>
              <a:gd name="connsiteX2" fmla="*/ 939799 w 3039534"/>
              <a:gd name="connsiteY2" fmla="*/ 19301 h 679701"/>
              <a:gd name="connsiteX3" fmla="*/ 0 w 3039534"/>
              <a:gd name="connsiteY3" fmla="*/ 154768 h 67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9534" h="679701">
                <a:moveTo>
                  <a:pt x="3039534" y="679701"/>
                </a:moveTo>
                <a:cubicBezTo>
                  <a:pt x="2701572" y="484967"/>
                  <a:pt x="1840090" y="628901"/>
                  <a:pt x="1608667" y="586567"/>
                </a:cubicBezTo>
                <a:cubicBezTo>
                  <a:pt x="1377244" y="544233"/>
                  <a:pt x="1207910" y="91267"/>
                  <a:pt x="939799" y="19301"/>
                </a:cubicBezTo>
                <a:cubicBezTo>
                  <a:pt x="671688" y="-52665"/>
                  <a:pt x="191911" y="95501"/>
                  <a:pt x="0" y="154768"/>
                </a:cubicBezTo>
              </a:path>
            </a:pathLst>
          </a:custGeom>
          <a:ln w="15875">
            <a:solidFill>
              <a:schemeClr val="accent2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58643" y="2082800"/>
            <a:ext cx="4171424" cy="652259"/>
          </a:xfrm>
          <a:custGeom>
            <a:avLst/>
            <a:gdLst>
              <a:gd name="connsiteX0" fmla="*/ 4066235 w 4066235"/>
              <a:gd name="connsiteY0" fmla="*/ 406400 h 602023"/>
              <a:gd name="connsiteX1" fmla="*/ 2618435 w 4066235"/>
              <a:gd name="connsiteY1" fmla="*/ 601133 h 602023"/>
              <a:gd name="connsiteX2" fmla="*/ 383235 w 4066235"/>
              <a:gd name="connsiteY2" fmla="*/ 457200 h 602023"/>
              <a:gd name="connsiteX3" fmla="*/ 2235 w 4066235"/>
              <a:gd name="connsiteY3" fmla="*/ 0 h 602023"/>
              <a:gd name="connsiteX0" fmla="*/ 4144740 w 4144740"/>
              <a:gd name="connsiteY0" fmla="*/ 406400 h 601459"/>
              <a:gd name="connsiteX1" fmla="*/ 2696940 w 4144740"/>
              <a:gd name="connsiteY1" fmla="*/ 601133 h 601459"/>
              <a:gd name="connsiteX2" fmla="*/ 250074 w 4144740"/>
              <a:gd name="connsiteY2" fmla="*/ 364067 h 601459"/>
              <a:gd name="connsiteX3" fmla="*/ 80740 w 4144740"/>
              <a:gd name="connsiteY3" fmla="*/ 0 h 601459"/>
              <a:gd name="connsiteX0" fmla="*/ 4171424 w 4171424"/>
              <a:gd name="connsiteY0" fmla="*/ 457200 h 652259"/>
              <a:gd name="connsiteX1" fmla="*/ 2723624 w 4171424"/>
              <a:gd name="connsiteY1" fmla="*/ 651933 h 652259"/>
              <a:gd name="connsiteX2" fmla="*/ 276758 w 4171424"/>
              <a:gd name="connsiteY2" fmla="*/ 414867 h 652259"/>
              <a:gd name="connsiteX3" fmla="*/ 56624 w 4171424"/>
              <a:gd name="connsiteY3" fmla="*/ 0 h 6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1424" h="652259">
                <a:moveTo>
                  <a:pt x="4171424" y="457200"/>
                </a:moveTo>
                <a:cubicBezTo>
                  <a:pt x="3754440" y="550333"/>
                  <a:pt x="3372735" y="658989"/>
                  <a:pt x="2723624" y="651933"/>
                </a:cubicBezTo>
                <a:cubicBezTo>
                  <a:pt x="2074513" y="644878"/>
                  <a:pt x="721258" y="523522"/>
                  <a:pt x="276758" y="414867"/>
                </a:cubicBezTo>
                <a:cubicBezTo>
                  <a:pt x="-167742" y="306212"/>
                  <a:pt x="56624" y="0"/>
                  <a:pt x="56624" y="0"/>
                </a:cubicBezTo>
              </a:path>
            </a:pathLst>
          </a:custGeom>
          <a:ln w="15875">
            <a:solidFill>
              <a:srgbClr val="C0504D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Thesis &amp; Key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Structuring memory as a log allows DRAM-based storage systems to achieve: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 allocation performance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 memory efficiency</a:t>
            </a:r>
          </a:p>
          <a:p>
            <a:pPr lvl="2"/>
            <a:r>
              <a:rPr lang="en-US" dirty="0" smtClean="0"/>
              <a:t>Even under changing workloads</a:t>
            </a:r>
            <a:endParaRPr lang="en-US" dirty="0"/>
          </a:p>
          <a:p>
            <a:pPr lvl="1"/>
            <a:r>
              <a:rPr lang="en-US" dirty="0" smtClean="0"/>
              <a:t>Durability</a:t>
            </a:r>
          </a:p>
          <a:p>
            <a:pPr lvl="1"/>
            <a:endParaRPr lang="en-US" dirty="0"/>
          </a:p>
          <a:p>
            <a:r>
              <a:rPr lang="en-US" dirty="0" err="1" smtClean="0"/>
              <a:t>RAMCloud’s</a:t>
            </a:r>
            <a:r>
              <a:rPr lang="en-US" dirty="0" smtClean="0"/>
              <a:t> log-structured memory:</a:t>
            </a:r>
          </a:p>
          <a:p>
            <a:pPr lvl="1"/>
            <a:r>
              <a:rPr lang="en-US" dirty="0" smtClean="0"/>
              <a:t>410k durable 100-byte writes/s using 90% of memory</a:t>
            </a:r>
          </a:p>
          <a:p>
            <a:pPr lvl="1"/>
            <a:r>
              <a:rPr lang="en-US" dirty="0" smtClean="0"/>
              <a:t>2% median latency increase due to management</a:t>
            </a:r>
          </a:p>
          <a:p>
            <a:pPr lvl="1"/>
            <a:r>
              <a:rPr lang="en-US" dirty="0" smtClean="0"/>
              <a:t>Applicable to other DRAM-based systems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9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I/O Overhead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>
            <a:off x="7218172" y="1539996"/>
            <a:ext cx="139363" cy="745066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63703" y="1700863"/>
            <a:ext cx="155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90%: 1.5 - 2.2x</a:t>
            </a:r>
            <a:endParaRPr lang="en-US" dirty="0">
              <a:solidFill>
                <a:srgbClr val="953735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218172" y="3461930"/>
            <a:ext cx="152400" cy="990600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63703" y="3749796"/>
            <a:ext cx="155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90%: 6.1 - 7.2x</a:t>
            </a:r>
            <a:endParaRPr lang="en-US" dirty="0">
              <a:solidFill>
                <a:srgbClr val="953735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7218171" y="5172194"/>
            <a:ext cx="186267" cy="1075268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63703" y="549392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90%: 65 – 87x</a:t>
            </a:r>
            <a:endParaRPr lang="en-US" dirty="0">
              <a:solidFill>
                <a:srgbClr val="953735"/>
              </a:solidFill>
            </a:endParaRPr>
          </a:p>
        </p:txBody>
      </p:sp>
      <p:pic>
        <p:nvPicPr>
          <p:cNvPr id="8" name="Picture 7" descr="1v2_level_backu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66" y="-4191935"/>
            <a:ext cx="8623637" cy="111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1015998"/>
            <a:ext cx="129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1015998"/>
            <a:ext cx="231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Cleaning I/O Overhead</a:t>
            </a:r>
            <a:endParaRPr lang="en-US" dirty="0"/>
          </a:p>
        </p:txBody>
      </p:sp>
      <p:pic>
        <p:nvPicPr>
          <p:cNvPr id="12" name="Picture 11" descr="1v2_level_client_both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" y="-4191000"/>
            <a:ext cx="8623637" cy="11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motivation_tieb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30" y="4103000"/>
            <a:ext cx="6512870" cy="2628000"/>
          </a:xfrm>
          <a:prstGeom prst="rect">
            <a:avLst/>
          </a:prstGeom>
        </p:spPr>
      </p:pic>
      <p:pic>
        <p:nvPicPr>
          <p:cNvPr id="20" name="Picture 19" descr="motivati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3" y="1381100"/>
            <a:ext cx="7752147" cy="23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Workload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6071" y="1143000"/>
            <a:ext cx="555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Old question</a:t>
            </a:r>
            <a:r>
              <a:rPr lang="en-US" dirty="0" smtClean="0"/>
              <a:t>: How much space is needed to store 10 GB?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2541" y="3810000"/>
            <a:ext cx="687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New question</a:t>
            </a:r>
            <a:r>
              <a:rPr lang="en-US" dirty="0" smtClean="0"/>
              <a:t>: How good is performance when 10 GB is X% of memory?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800" y="1193802"/>
            <a:ext cx="7696200" cy="2548467"/>
          </a:xfrm>
          <a:prstGeom prst="rect">
            <a:avLst/>
          </a:prstGeom>
          <a:noFill/>
          <a:ln w="12700" cmpd="sng">
            <a:prstDash val="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3860799"/>
            <a:ext cx="7696200" cy="2861733"/>
          </a:xfrm>
          <a:prstGeom prst="rect">
            <a:avLst/>
          </a:prstGeom>
          <a:noFill/>
          <a:ln w="12700" cmpd="sng"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4069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28-48%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42788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13-26%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locality, 100-byte objects, 90% </a:t>
            </a:r>
            <a:r>
              <a:rPr lang="en-US" dirty="0" err="1" smtClean="0"/>
              <a:t>util</a:t>
            </a:r>
            <a:r>
              <a:rPr lang="en-US" dirty="0" smtClean="0"/>
              <a:t>, back-to-back:</a:t>
            </a:r>
          </a:p>
          <a:p>
            <a:pPr lvl="1"/>
            <a:r>
              <a:rPr lang="en-US" dirty="0" smtClean="0"/>
              <a:t>Cleaning adds </a:t>
            </a:r>
            <a:r>
              <a:rPr lang="en-US" dirty="0" smtClean="0">
                <a:solidFill>
                  <a:srgbClr val="953735"/>
                </a:solidFill>
              </a:rPr>
              <a:t>2%</a:t>
            </a:r>
            <a:r>
              <a:rPr lang="en-US" dirty="0" smtClean="0"/>
              <a:t> to median latency (17.35 µs)</a:t>
            </a:r>
          </a:p>
          <a:p>
            <a:pPr lvl="1"/>
            <a:r>
              <a:rPr lang="en-US" dirty="0" smtClean="0"/>
              <a:t>99.9</a:t>
            </a:r>
            <a:r>
              <a:rPr lang="en-US" baseline="30000" dirty="0" smtClean="0"/>
              <a:t>th</a:t>
            </a:r>
            <a:r>
              <a:rPr lang="en-US" dirty="0" smtClean="0"/>
              <a:t> percentile: 115 µs without cleaning, 900 µs with</a:t>
            </a:r>
          </a:p>
          <a:p>
            <a:pPr lvl="2"/>
            <a:r>
              <a:rPr lang="en-US" dirty="0" smtClean="0"/>
              <a:t>NIC contention, backup </a:t>
            </a:r>
            <a:r>
              <a:rPr lang="en-US" dirty="0" err="1" smtClean="0"/>
              <a:t>queueing</a:t>
            </a:r>
            <a:r>
              <a:rPr lang="en-US" dirty="0" smtClean="0"/>
              <a:t> delays?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 descr="latency_cd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66" y="1929600"/>
            <a:ext cx="2930087" cy="1728000"/>
          </a:xfrm>
          <a:prstGeom prst="rect">
            <a:avLst/>
          </a:prstGeom>
        </p:spPr>
      </p:pic>
      <p:pic>
        <p:nvPicPr>
          <p:cNvPr id="8" name="Picture 7" descr="latency_cdf_zoom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" y="914400"/>
            <a:ext cx="6624000" cy="413292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847850" y="1885950"/>
            <a:ext cx="4343400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47850" y="2218266"/>
            <a:ext cx="4343400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28728" y="2255520"/>
            <a:ext cx="3063112" cy="3876655"/>
          </a:xfrm>
          <a:custGeom>
            <a:avLst/>
            <a:gdLst>
              <a:gd name="connsiteX0" fmla="*/ 3063112 w 3063112"/>
              <a:gd name="connsiteY0" fmla="*/ 0 h 3876655"/>
              <a:gd name="connsiteX1" fmla="*/ 2280792 w 3063112"/>
              <a:gd name="connsiteY1" fmla="*/ 782320 h 3876655"/>
              <a:gd name="connsiteX2" fmla="*/ 2412872 w 3063112"/>
              <a:gd name="connsiteY2" fmla="*/ 1625600 h 3876655"/>
              <a:gd name="connsiteX3" fmla="*/ 2026792 w 3063112"/>
              <a:gd name="connsiteY3" fmla="*/ 2336800 h 3876655"/>
              <a:gd name="connsiteX4" fmla="*/ 147192 w 3063112"/>
              <a:gd name="connsiteY4" fmla="*/ 2865120 h 3876655"/>
              <a:gd name="connsiteX5" fmla="*/ 187832 w 3063112"/>
              <a:gd name="connsiteY5" fmla="*/ 3749040 h 3876655"/>
              <a:gd name="connsiteX6" fmla="*/ 716152 w 3063112"/>
              <a:gd name="connsiteY6" fmla="*/ 3870960 h 387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3112" h="3876655">
                <a:moveTo>
                  <a:pt x="3063112" y="0"/>
                </a:moveTo>
                <a:cubicBezTo>
                  <a:pt x="2726138" y="255693"/>
                  <a:pt x="2389165" y="511387"/>
                  <a:pt x="2280792" y="782320"/>
                </a:cubicBezTo>
                <a:cubicBezTo>
                  <a:pt x="2172419" y="1053253"/>
                  <a:pt x="2455205" y="1366520"/>
                  <a:pt x="2412872" y="1625600"/>
                </a:cubicBezTo>
                <a:cubicBezTo>
                  <a:pt x="2370539" y="1884680"/>
                  <a:pt x="2404405" y="2130213"/>
                  <a:pt x="2026792" y="2336800"/>
                </a:cubicBezTo>
                <a:cubicBezTo>
                  <a:pt x="1649179" y="2543387"/>
                  <a:pt x="453685" y="2629747"/>
                  <a:pt x="147192" y="2865120"/>
                </a:cubicBezTo>
                <a:cubicBezTo>
                  <a:pt x="-159301" y="3100493"/>
                  <a:pt x="93005" y="3581400"/>
                  <a:pt x="187832" y="3749040"/>
                </a:cubicBezTo>
                <a:cubicBezTo>
                  <a:pt x="282659" y="3916680"/>
                  <a:pt x="716152" y="3870960"/>
                  <a:pt x="716152" y="3870960"/>
                </a:cubicBezTo>
              </a:path>
            </a:pathLst>
          </a:custGeom>
          <a:ln w="19050">
            <a:prstDash val="sysDot"/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261050" y="2265680"/>
            <a:ext cx="3962314" cy="3698240"/>
          </a:xfrm>
          <a:custGeom>
            <a:avLst/>
            <a:gdLst>
              <a:gd name="connsiteX0" fmla="*/ 270310 w 3962314"/>
              <a:gd name="connsiteY0" fmla="*/ 0 h 3698240"/>
              <a:gd name="connsiteX1" fmla="*/ 77270 w 3962314"/>
              <a:gd name="connsiteY1" fmla="*/ 1300480 h 3698240"/>
              <a:gd name="connsiteX2" fmla="*/ 1398070 w 3962314"/>
              <a:gd name="connsiteY2" fmla="*/ 2387600 h 3698240"/>
              <a:gd name="connsiteX3" fmla="*/ 3653590 w 3962314"/>
              <a:gd name="connsiteY3" fmla="*/ 2834640 h 3698240"/>
              <a:gd name="connsiteX4" fmla="*/ 3866950 w 3962314"/>
              <a:gd name="connsiteY4" fmla="*/ 3505200 h 3698240"/>
              <a:gd name="connsiteX5" fmla="*/ 2942390 w 3962314"/>
              <a:gd name="connsiteY5" fmla="*/ 3698240 h 369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2314" h="3698240">
                <a:moveTo>
                  <a:pt x="270310" y="0"/>
                </a:moveTo>
                <a:cubicBezTo>
                  <a:pt x="79810" y="451273"/>
                  <a:pt x="-110690" y="902547"/>
                  <a:pt x="77270" y="1300480"/>
                </a:cubicBezTo>
                <a:cubicBezTo>
                  <a:pt x="265230" y="1698413"/>
                  <a:pt x="802017" y="2131907"/>
                  <a:pt x="1398070" y="2387600"/>
                </a:cubicBezTo>
                <a:cubicBezTo>
                  <a:pt x="1994123" y="2643293"/>
                  <a:pt x="3242110" y="2648373"/>
                  <a:pt x="3653590" y="2834640"/>
                </a:cubicBezTo>
                <a:cubicBezTo>
                  <a:pt x="4065070" y="3020907"/>
                  <a:pt x="3985483" y="3361267"/>
                  <a:pt x="3866950" y="3505200"/>
                </a:cubicBezTo>
                <a:cubicBezTo>
                  <a:pt x="3748417" y="3649133"/>
                  <a:pt x="3093097" y="3667760"/>
                  <a:pt x="2942390" y="3698240"/>
                </a:cubicBezTo>
              </a:path>
            </a:pathLst>
          </a:custGeom>
          <a:ln w="19050">
            <a:prstDash val="sysDot"/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csb_compar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2" y="1066800"/>
            <a:ext cx="6805988" cy="38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to Other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82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Using Yahoo!’s Cloud Storage Benchmark (YCSB)</a:t>
            </a:r>
          </a:p>
          <a:p>
            <a:pPr lvl="1"/>
            <a:r>
              <a:rPr lang="en-US" dirty="0" smtClean="0"/>
              <a:t>Faster in all read-dominated cases (B,</a:t>
            </a:r>
            <a:r>
              <a:rPr lang="en-US" dirty="0"/>
              <a:t> </a:t>
            </a:r>
            <a:r>
              <a:rPr lang="en-US" dirty="0" smtClean="0"/>
              <a:t>C, D)</a:t>
            </a:r>
          </a:p>
          <a:p>
            <a:pPr lvl="1"/>
            <a:r>
              <a:rPr lang="en-US" dirty="0" smtClean="0"/>
              <a:t>Faster than </a:t>
            </a:r>
            <a:r>
              <a:rPr lang="en-US" dirty="0" err="1" smtClean="0"/>
              <a:t>HyperDex</a:t>
            </a:r>
            <a:r>
              <a:rPr lang="en-US" dirty="0" smtClean="0"/>
              <a:t> in all cases, even w/o </a:t>
            </a:r>
            <a:r>
              <a:rPr lang="en-US" dirty="0" err="1" smtClean="0"/>
              <a:t>Infiniband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953735"/>
                </a:solidFill>
              </a:rPr>
              <a:t>1.2 - 2.8x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Need </a:t>
            </a:r>
            <a:r>
              <a:rPr lang="en-US" dirty="0" err="1" smtClean="0"/>
              <a:t>Infiniband</a:t>
            </a:r>
            <a:r>
              <a:rPr lang="en-US" dirty="0" smtClean="0"/>
              <a:t> to match </a:t>
            </a:r>
            <a:r>
              <a:rPr lang="en-US" dirty="0" err="1" smtClean="0"/>
              <a:t>Redis</a:t>
            </a:r>
            <a:r>
              <a:rPr lang="en-US" dirty="0" smtClean="0"/>
              <a:t>’ write performance</a:t>
            </a:r>
          </a:p>
          <a:p>
            <a:pPr lvl="2"/>
            <a:r>
              <a:rPr lang="en-US" dirty="0" err="1" smtClean="0"/>
              <a:t>Redis</a:t>
            </a:r>
            <a:r>
              <a:rPr lang="en-US" dirty="0" smtClean="0"/>
              <a:t> sacrifices consistency and durability for performance</a:t>
            </a:r>
          </a:p>
          <a:p>
            <a:pPr lvl="1"/>
            <a:r>
              <a:rPr lang="en-US" dirty="0" smtClean="0"/>
              <a:t>At most 26% performance hit from 75% </a:t>
            </a:r>
            <a:r>
              <a:rPr lang="en-US" dirty="0" smtClean="0">
                <a:sym typeface="Wingdings"/>
              </a:rPr>
              <a:t> 90% memory </a:t>
            </a:r>
            <a:r>
              <a:rPr lang="en-US" dirty="0" err="1" smtClean="0">
                <a:sym typeface="Wingdings"/>
              </a:rPr>
              <a:t>utilisation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4688"/>
              </p:ext>
            </p:extLst>
          </p:nvPr>
        </p:nvGraphicFramePr>
        <p:xfrm>
          <a:off x="6993466" y="1476110"/>
          <a:ext cx="19812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066800"/>
              </a:tblGrid>
              <a:tr h="16396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Workload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Description</a:t>
                      </a:r>
                      <a:endParaRPr lang="en-US" sz="1300" dirty="0"/>
                    </a:p>
                  </a:txBody>
                  <a:tcPr/>
                </a:tc>
              </a:tr>
              <a:tr h="27615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50% Read</a:t>
                      </a:r>
                      <a:br>
                        <a:rPr lang="en-US" sz="1300" dirty="0" smtClean="0"/>
                      </a:br>
                      <a:r>
                        <a:rPr lang="en-US" sz="1300" dirty="0" smtClean="0"/>
                        <a:t>50% Update</a:t>
                      </a:r>
                      <a:endParaRPr lang="en-US" sz="1300" dirty="0"/>
                    </a:p>
                  </a:txBody>
                  <a:tcPr/>
                </a:tc>
              </a:tr>
              <a:tr h="27615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95% Read</a:t>
                      </a:r>
                    </a:p>
                    <a:p>
                      <a:pPr algn="ctr"/>
                      <a:r>
                        <a:rPr lang="en-US" sz="1300" dirty="0" smtClean="0"/>
                        <a:t>5% Update</a:t>
                      </a:r>
                      <a:endParaRPr lang="en-US" sz="1300" dirty="0"/>
                    </a:p>
                  </a:txBody>
                  <a:tcPr/>
                </a:tc>
              </a:tr>
              <a:tr h="16396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C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100% Read</a:t>
                      </a:r>
                      <a:endParaRPr lang="en-US" sz="1300" dirty="0"/>
                    </a:p>
                  </a:txBody>
                  <a:tcPr/>
                </a:tc>
              </a:tr>
              <a:tr h="27615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95% Read</a:t>
                      </a:r>
                      <a:br>
                        <a:rPr lang="en-US" sz="1300" dirty="0" smtClean="0"/>
                      </a:br>
                      <a:r>
                        <a:rPr lang="en-US" sz="1300" dirty="0" smtClean="0"/>
                        <a:t>5% Insert</a:t>
                      </a:r>
                      <a:endParaRPr lang="en-US" sz="1300" dirty="0"/>
                    </a:p>
                  </a:txBody>
                  <a:tcPr/>
                </a:tc>
              </a:tr>
              <a:tr h="27615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F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50% Read</a:t>
                      </a:r>
                    </a:p>
                    <a:p>
                      <a:pPr algn="ctr"/>
                      <a:r>
                        <a:rPr lang="en-US" sz="1300" dirty="0" smtClean="0"/>
                        <a:t>50% RMW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32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LSM in Other 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Does LSM make sense only in </a:t>
            </a:r>
            <a:r>
              <a:rPr lang="en-US" dirty="0" err="1" smtClean="0"/>
              <a:t>RAMCloud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Ported </a:t>
            </a:r>
            <a:r>
              <a:rPr lang="en-US" dirty="0" err="1" smtClean="0"/>
              <a:t>RAMCloud’s</a:t>
            </a:r>
            <a:r>
              <a:rPr lang="en-US" dirty="0" smtClean="0"/>
              <a:t> log to </a:t>
            </a:r>
            <a:r>
              <a:rPr lang="en-US" dirty="0" err="1" smtClean="0"/>
              <a:t>memcached</a:t>
            </a:r>
            <a:endParaRPr lang="en-US" dirty="0" smtClean="0"/>
          </a:p>
          <a:p>
            <a:pPr lvl="2"/>
            <a:r>
              <a:rPr lang="en-US" dirty="0"/>
              <a:t>S</a:t>
            </a:r>
            <a:r>
              <a:rPr lang="en-US" dirty="0" smtClean="0"/>
              <a:t>lab allocator &amp; </a:t>
            </a:r>
            <a:r>
              <a:rPr lang="en-US" dirty="0" err="1" smtClean="0"/>
              <a:t>rebalancer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log &amp; cleaner</a:t>
            </a:r>
          </a:p>
          <a:p>
            <a:r>
              <a:rPr lang="en-US" dirty="0" smtClean="0"/>
              <a:t>Different use case</a:t>
            </a:r>
          </a:p>
          <a:p>
            <a:pPr lvl="1"/>
            <a:r>
              <a:rPr lang="en-US" dirty="0" smtClean="0"/>
              <a:t>No durability </a:t>
            </a:r>
            <a:r>
              <a:rPr lang="en-US" dirty="0" smtClean="0">
                <a:sym typeface="Wingdings"/>
              </a:rPr>
              <a:t> no </a:t>
            </a:r>
            <a:r>
              <a:rPr lang="en-US" dirty="0" err="1" smtClean="0">
                <a:sym typeface="Wingdings"/>
              </a:rPr>
              <a:t>seglets</a:t>
            </a:r>
            <a:r>
              <a:rPr lang="en-US" dirty="0" smtClean="0">
                <a:sym typeface="Wingdings"/>
              </a:rPr>
              <a:t> / two-level cleaning</a:t>
            </a:r>
          </a:p>
          <a:p>
            <a:pPr lvl="1"/>
            <a:r>
              <a:rPr lang="en-US" dirty="0" smtClean="0"/>
              <a:t>Cache: cleaner does pseudo-LRU</a:t>
            </a:r>
          </a:p>
          <a:p>
            <a:pPr lvl="1"/>
            <a:r>
              <a:rPr lang="en-US" dirty="0" smtClean="0"/>
              <a:t>Select segments by hit rate, keep at most 75% data</a:t>
            </a:r>
            <a:endParaRPr lang="en-US" dirty="0"/>
          </a:p>
          <a:p>
            <a:r>
              <a:rPr lang="en-US" dirty="0" smtClean="0">
                <a:solidFill>
                  <a:srgbClr val="376092"/>
                </a:solidFill>
              </a:rPr>
              <a:t>YCSB Results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Identical throughput</a:t>
            </a:r>
          </a:p>
          <a:p>
            <a:pPr lvl="1"/>
            <a:r>
              <a:rPr lang="en-US" dirty="0" smtClean="0">
                <a:solidFill>
                  <a:srgbClr val="953735"/>
                </a:solidFill>
              </a:rPr>
              <a:t>14%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953735"/>
                </a:solidFill>
              </a:rPr>
              <a:t>30%</a:t>
            </a:r>
            <a:r>
              <a:rPr lang="en-US" dirty="0" smtClean="0"/>
              <a:t> more space efficient</a:t>
            </a:r>
          </a:p>
          <a:p>
            <a:pPr lvl="1"/>
            <a:r>
              <a:rPr lang="en-US" dirty="0" smtClean="0"/>
              <a:t>Marginal CPU overhead (5%)</a:t>
            </a:r>
          </a:p>
          <a:p>
            <a:pPr lvl="1"/>
            <a:r>
              <a:rPr lang="en-US" dirty="0" smtClean="0"/>
              <a:t>Adapts faster to workload changes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smtClean="0"/>
              <a:t>High Memory Efficiency</a:t>
            </a:r>
          </a:p>
          <a:p>
            <a:pPr lvl="1"/>
            <a:r>
              <a:rPr lang="en-US" dirty="0" smtClean="0"/>
              <a:t>Choice is up to you</a:t>
            </a:r>
          </a:p>
          <a:p>
            <a:pPr lvl="1"/>
            <a:r>
              <a:rPr lang="en-US" dirty="0" smtClean="0"/>
              <a:t>Experiments run up to 90% </a:t>
            </a:r>
            <a:r>
              <a:rPr lang="en-US" dirty="0" err="1" smtClean="0"/>
              <a:t>util</a:t>
            </a:r>
            <a:r>
              <a:rPr lang="en-US" dirty="0" smtClean="0"/>
              <a:t> with 25-50% </a:t>
            </a:r>
            <a:r>
              <a:rPr lang="en-US" dirty="0" err="1" smtClean="0"/>
              <a:t>perf</a:t>
            </a:r>
            <a:r>
              <a:rPr lang="en-US" dirty="0" smtClean="0"/>
              <a:t> loss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smtClean="0"/>
              <a:t>High Performance</a:t>
            </a:r>
          </a:p>
          <a:p>
            <a:pPr lvl="1"/>
            <a:r>
              <a:rPr lang="en-US" dirty="0" smtClean="0"/>
              <a:t>410k 100-byte writes/sec at 90% </a:t>
            </a:r>
            <a:r>
              <a:rPr lang="en-US" dirty="0" err="1" smtClean="0"/>
              <a:t>utilisation</a:t>
            </a:r>
            <a:endParaRPr lang="en-US" dirty="0" smtClean="0"/>
          </a:p>
          <a:p>
            <a:pPr lvl="1"/>
            <a:r>
              <a:rPr lang="en-US" dirty="0" smtClean="0"/>
              <a:t>Competitive with other systems</a:t>
            </a:r>
            <a:endParaRPr lang="en-US" dirty="0"/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smtClean="0"/>
              <a:t>Durable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experiments run with 3x replication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smtClean="0"/>
              <a:t>Adapts to workload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BFBFBF"/>
                </a:solidFill>
              </a:rPr>
              <a:t>RAMCloud</a:t>
            </a:r>
            <a:r>
              <a:rPr lang="en-US" dirty="0" smtClean="0">
                <a:solidFill>
                  <a:srgbClr val="BFBFBF"/>
                </a:solidFill>
              </a:rPr>
              <a:t> Background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Goals &amp; problems with current memory managers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Contributions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Log-structured memory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Two-level Cleaning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Evaluation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Cost-Benefit Improvements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Conclusion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Related Work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Future Work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Acknowledgements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Summary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36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6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Cost-Benefit?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Cleaner needs policy to choose segments to clean</a:t>
            </a:r>
          </a:p>
          <a:p>
            <a:r>
              <a:rPr lang="en-US" dirty="0" smtClean="0"/>
              <a:t>LFS: a</a:t>
            </a:r>
            <a:r>
              <a:rPr lang="en-US" i="1" dirty="0" smtClean="0"/>
              <a:t> cost-benefit </a:t>
            </a:r>
            <a:r>
              <a:rPr lang="en-US" dirty="0" smtClean="0"/>
              <a:t>approach better than greedy</a:t>
            </a:r>
          </a:p>
          <a:p>
            <a:pPr lvl="1"/>
            <a:r>
              <a:rPr lang="en-US" dirty="0" smtClean="0"/>
              <a:t>Greedy: Lowest </a:t>
            </a:r>
            <a:r>
              <a:rPr lang="en-US" dirty="0" err="1" smtClean="0"/>
              <a:t>utilisation</a:t>
            </a:r>
            <a:r>
              <a:rPr lang="en-US" dirty="0" smtClean="0"/>
              <a:t> (</a:t>
            </a:r>
            <a:r>
              <a:rPr lang="en-US" i="1" dirty="0" smtClean="0"/>
              <a:t>u    </a:t>
            </a:r>
            <a:r>
              <a:rPr lang="en-US" dirty="0" smtClean="0"/>
              <a:t>[0,1])</a:t>
            </a:r>
          </a:p>
          <a:p>
            <a:pPr lvl="1"/>
            <a:r>
              <a:rPr lang="en-US" dirty="0" smtClean="0"/>
              <a:t>Cost-Benefit: </a:t>
            </a:r>
            <a:r>
              <a:rPr lang="en-US" i="1" dirty="0" smtClean="0"/>
              <a:t>u</a:t>
            </a:r>
            <a:r>
              <a:rPr lang="en-US" dirty="0" smtClean="0"/>
              <a:t> and stability of data</a:t>
            </a:r>
          </a:p>
          <a:p>
            <a:r>
              <a:rPr lang="en-US" dirty="0" smtClean="0"/>
              <a:t>Score segments by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Choose ones with highest scores</a:t>
            </a:r>
          </a:p>
          <a:p>
            <a:r>
              <a:rPr lang="en-US" dirty="0" smtClean="0"/>
              <a:t>Intuition: Free space in cold segments more valuable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832910"/>
              </p:ext>
            </p:extLst>
          </p:nvPr>
        </p:nvGraphicFramePr>
        <p:xfrm>
          <a:off x="3200400" y="3744913"/>
          <a:ext cx="247015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" name="Equation" r:id="rId4" imgW="1358900" imgH="393700" progId="Equation.3">
                  <p:embed/>
                </p:oleObj>
              </mc:Choice>
              <mc:Fallback>
                <p:oleObj name="Equation" r:id="rId4" imgW="1358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3744913"/>
                        <a:ext cx="2470150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4772602" y="4484132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730875" y="3657600"/>
            <a:ext cx="609601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40806" y="4560332"/>
            <a:ext cx="395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segment from disk before cleaning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749527"/>
              </p:ext>
            </p:extLst>
          </p:nvPr>
        </p:nvGraphicFramePr>
        <p:xfrm>
          <a:off x="5191991" y="2316480"/>
          <a:ext cx="207818" cy="207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" name="Equation" r:id="rId6" imgW="152400" imgH="152400" progId="Equation.3">
                  <p:embed/>
                </p:oleObj>
              </mc:Choice>
              <mc:Fallback>
                <p:oleObj name="Equation" r:id="rId6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91991" y="2316480"/>
                        <a:ext cx="207818" cy="207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69014" y="3429000"/>
            <a:ext cx="2616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Stability factor</a:t>
            </a:r>
            <a:br>
              <a:rPr lang="en-US" dirty="0" smtClean="0"/>
            </a:br>
            <a:r>
              <a:rPr lang="en-US" dirty="0" smtClean="0"/>
              <a:t>(youngest file in segment)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3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LFS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Re-implemented LFS simulator from dissertation:</a:t>
            </a:r>
          </a:p>
          <a:p>
            <a:pPr lvl="1"/>
            <a:r>
              <a:rPr lang="en-US" dirty="0" smtClean="0"/>
              <a:t>Quick, fun way to:</a:t>
            </a:r>
          </a:p>
          <a:p>
            <a:pPr lvl="2"/>
            <a:r>
              <a:rPr lang="en-US" dirty="0" smtClean="0"/>
              <a:t>Gain insight into cleaning</a:t>
            </a:r>
          </a:p>
          <a:p>
            <a:pPr lvl="2"/>
            <a:r>
              <a:rPr lang="en-US" dirty="0" smtClean="0"/>
              <a:t>Test </a:t>
            </a:r>
            <a:r>
              <a:rPr lang="en-US" dirty="0" err="1" smtClean="0"/>
              <a:t>RAMCloud’s</a:t>
            </a:r>
            <a:r>
              <a:rPr lang="en-US" dirty="0" smtClean="0"/>
              <a:t> combined cleaner</a:t>
            </a:r>
          </a:p>
          <a:p>
            <a:r>
              <a:rPr lang="en-US" dirty="0" smtClean="0"/>
              <a:t>Simulates writing &amp; cleaning on a LFS file system</a:t>
            </a:r>
          </a:p>
          <a:p>
            <a:pPr lvl="1"/>
            <a:r>
              <a:rPr lang="en-US" dirty="0" smtClean="0"/>
              <a:t>Fixed 4KB files, 2MB segments, 100 </a:t>
            </a:r>
            <a:r>
              <a:rPr lang="en-US" dirty="0" err="1" smtClean="0"/>
              <a:t>segs</a:t>
            </a:r>
            <a:r>
              <a:rPr lang="en-US" dirty="0" smtClean="0"/>
              <a:t> of live data</a:t>
            </a:r>
          </a:p>
          <a:p>
            <a:pPr lvl="1"/>
            <a:r>
              <a:rPr lang="en-US" dirty="0" smtClean="0"/>
              <a:t>Input:</a:t>
            </a:r>
          </a:p>
          <a:p>
            <a:pPr lvl="2"/>
            <a:r>
              <a:rPr lang="en-US" dirty="0" smtClean="0"/>
              <a:t>Disk </a:t>
            </a:r>
            <a:r>
              <a:rPr lang="en-US" dirty="0" err="1" smtClean="0"/>
              <a:t>utilisation</a:t>
            </a:r>
            <a:r>
              <a:rPr lang="en-US" dirty="0" smtClean="0"/>
              <a:t> (</a:t>
            </a:r>
            <a:r>
              <a:rPr lang="en-US" i="1" dirty="0" smtClean="0"/>
              <a:t>u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Access pattern (uniform random, hot-and-cold, exponential)</a:t>
            </a:r>
          </a:p>
          <a:p>
            <a:pPr lvl="2"/>
            <a:r>
              <a:rPr lang="en-US" dirty="0" smtClean="0"/>
              <a:t>Cleaning policy (greedy, cost-benefit)</a:t>
            </a:r>
          </a:p>
          <a:p>
            <a:pPr lvl="1"/>
            <a:r>
              <a:rPr lang="en-US" dirty="0" smtClean="0"/>
              <a:t>Output: </a:t>
            </a:r>
            <a:r>
              <a:rPr lang="en-US" i="1" dirty="0" smtClean="0"/>
              <a:t>Write Cost</a:t>
            </a:r>
          </a:p>
          <a:p>
            <a:pPr lvl="2"/>
            <a:r>
              <a:rPr lang="en-US" dirty="0" smtClean="0"/>
              <a:t>AKA</a:t>
            </a:r>
            <a:r>
              <a:rPr lang="en-US" i="1" dirty="0" smtClean="0"/>
              <a:t> write amplification</a:t>
            </a:r>
          </a:p>
          <a:p>
            <a:pPr lvl="2"/>
            <a:r>
              <a:rPr lang="en-US" dirty="0" smtClean="0"/>
              <a:t>For LFS, ~2.0 usually optimal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564505"/>
              </p:ext>
            </p:extLst>
          </p:nvPr>
        </p:nvGraphicFramePr>
        <p:xfrm>
          <a:off x="5632450" y="5791200"/>
          <a:ext cx="22367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1" name="Equation" r:id="rId4" imgW="1651000" imgH="393700" progId="Equation.3">
                  <p:embed/>
                </p:oleObj>
              </mc:Choice>
              <mc:Fallback>
                <p:oleObj name="Equation" r:id="rId4" imgW="1651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2450" y="5791200"/>
                        <a:ext cx="2236788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98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Fun, but not so quick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39</a:t>
            </a:fld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7924800" y="1524000"/>
            <a:ext cx="196118" cy="1981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73318" y="2150534"/>
            <a:ext cx="548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?!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6474023"/>
            <a:ext cx="4514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(Hot-and-Cold access pattern: 90% of writes to 10% of files)</a:t>
            </a:r>
            <a:endParaRPr lang="en-US" sz="1400" dirty="0"/>
          </a:p>
        </p:txBody>
      </p:sp>
      <p:pic>
        <p:nvPicPr>
          <p:cNvPr id="12" name="Picture 11" descr="lfs_vs_us-writecost-befo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92851"/>
            <a:ext cx="7620000" cy="5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Log-structured memory</a:t>
            </a:r>
          </a:p>
          <a:p>
            <a:pPr lvl="1"/>
            <a:r>
              <a:rPr lang="en-US" dirty="0" smtClean="0"/>
              <a:t>High performance, high memory </a:t>
            </a:r>
            <a:r>
              <a:rPr lang="en-US" dirty="0" err="1" smtClean="0"/>
              <a:t>utilisation</a:t>
            </a:r>
            <a:r>
              <a:rPr lang="en-US" dirty="0" smtClean="0"/>
              <a:t>, durability</a:t>
            </a:r>
          </a:p>
          <a:p>
            <a:r>
              <a:rPr lang="en-US" dirty="0" smtClean="0"/>
              <a:t>Two-level cleaning</a:t>
            </a:r>
          </a:p>
          <a:p>
            <a:pPr lvl="1"/>
            <a:r>
              <a:rPr lang="en-US" dirty="0" smtClean="0"/>
              <a:t>Durability with low disk &amp; network I/O overhead</a:t>
            </a:r>
          </a:p>
          <a:p>
            <a:r>
              <a:rPr lang="en-US" dirty="0" smtClean="0"/>
              <a:t>Cost-Benefit Improvements</a:t>
            </a:r>
          </a:p>
          <a:p>
            <a:pPr lvl="1"/>
            <a:r>
              <a:rPr lang="en-US" dirty="0" smtClean="0"/>
              <a:t>Improved heuristic for selecting segments to clean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Parallel cleaning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Fast memory allocation, overheads off critical path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Cleaner balancing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Policies for choosing how much of each cleaner to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0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a Simple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Looked like age was dominating </a:t>
            </a:r>
            <a:r>
              <a:rPr lang="en-US" dirty="0" err="1" smtClean="0"/>
              <a:t>utilisation</a:t>
            </a:r>
            <a:endParaRPr lang="en-US" dirty="0"/>
          </a:p>
          <a:p>
            <a:pPr lvl="1"/>
            <a:r>
              <a:rPr lang="en-US" dirty="0" smtClean="0"/>
              <a:t>Forcing too many high-</a:t>
            </a:r>
            <a:r>
              <a:rPr lang="en-US" dirty="0" err="1" smtClean="0"/>
              <a:t>utilisation</a:t>
            </a:r>
            <a:r>
              <a:rPr lang="en-US" dirty="0" smtClean="0"/>
              <a:t> segments to be cleaned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Confident original simulator didn’t use age as described</a:t>
            </a:r>
          </a:p>
          <a:p>
            <a:pPr lvl="1"/>
            <a:r>
              <a:rPr lang="en-US" dirty="0" err="1"/>
              <a:t>RAMCloud</a:t>
            </a:r>
            <a:r>
              <a:rPr lang="en-US" dirty="0"/>
              <a:t> reproduced new simulator </a:t>
            </a:r>
            <a:r>
              <a:rPr lang="en-US" dirty="0" smtClean="0"/>
              <a:t>results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Started looking for simple bugs</a:t>
            </a:r>
          </a:p>
          <a:p>
            <a:pPr lvl="1"/>
            <a:r>
              <a:rPr lang="en-US" dirty="0" smtClean="0"/>
              <a:t>Unlikely that the actual formula was drastically different</a:t>
            </a:r>
          </a:p>
          <a:p>
            <a:pPr lvl="1"/>
            <a:r>
              <a:rPr lang="en-US" dirty="0" smtClean="0"/>
              <a:t>What subtle changes could improve cleaning?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Tried resetting object ages when cleaned</a:t>
            </a:r>
          </a:p>
          <a:p>
            <a:pPr lvl="1"/>
            <a:r>
              <a:rPr lang="en-US" dirty="0" smtClean="0"/>
              <a:t>When live object moved, </a:t>
            </a:r>
            <a:r>
              <a:rPr lang="en-US" dirty="0" err="1" smtClean="0"/>
              <a:t>object.age</a:t>
            </a:r>
            <a:r>
              <a:rPr lang="en-US" dirty="0" smtClean="0"/>
              <a:t> = now</a:t>
            </a:r>
          </a:p>
          <a:p>
            <a:pPr lvl="1"/>
            <a:r>
              <a:rPr lang="en-US" dirty="0" smtClean="0"/>
              <a:t>Surprisingly good, but hurt future cleaning</a:t>
            </a:r>
            <a:br>
              <a:rPr lang="en-US" dirty="0" smtClean="0"/>
            </a:br>
            <a:r>
              <a:rPr lang="en-US" dirty="0" smtClean="0"/>
              <a:t>(can’t sort objects by age to segregate hot/cold data)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Insight: resetting object ages = using the segments’ ages</a:t>
            </a:r>
          </a:p>
          <a:p>
            <a:pPr lvl="1"/>
            <a:r>
              <a:rPr lang="en-US" dirty="0" smtClean="0"/>
              <a:t>Same as above, but can still sort objects by their ages</a:t>
            </a:r>
          </a:p>
          <a:p>
            <a:pPr lvl="1"/>
            <a:r>
              <a:rPr lang="en-US" dirty="0" smtClean="0"/>
              <a:t>Why not try that?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40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846942"/>
              </p:ext>
            </p:extLst>
          </p:nvPr>
        </p:nvGraphicFramePr>
        <p:xfrm>
          <a:off x="7734618" y="1400175"/>
          <a:ext cx="13319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4" imgW="901700" imgH="393700" progId="Equation.3">
                  <p:embed/>
                </p:oleObj>
              </mc:Choice>
              <mc:Fallback>
                <p:oleObj name="Equation" r:id="rId4" imgW="901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34618" y="1400175"/>
                        <a:ext cx="133191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5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Segment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41</a:t>
            </a:fld>
            <a:endParaRPr lang="en-US" dirty="0"/>
          </a:p>
        </p:txBody>
      </p:sp>
      <p:pic>
        <p:nvPicPr>
          <p:cNvPr id="11" name="Picture 10" descr="lfs_vs_us-writecost-befo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92851"/>
            <a:ext cx="7620000" cy="5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Segment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42</a:t>
            </a:fld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8077200" y="3429000"/>
            <a:ext cx="152400" cy="2057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fs_vs_us-writecost-af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066800"/>
            <a:ext cx="7648785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0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Rediscovered?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Appears likely original simulator used segment age</a:t>
            </a:r>
          </a:p>
          <a:p>
            <a:r>
              <a:rPr lang="en-US" dirty="0" smtClean="0"/>
              <a:t>Supported by a later publication:</a:t>
            </a:r>
          </a:p>
          <a:p>
            <a:pPr lvl="1"/>
            <a:r>
              <a:rPr lang="en-US" dirty="0" smtClean="0"/>
              <a:t>“The cost-benefit policy chooses the segment which minimizes the formula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i="1" dirty="0" smtClean="0"/>
              <a:t>u</a:t>
            </a:r>
            <a:r>
              <a:rPr lang="en-US" dirty="0" smtClean="0"/>
              <a:t> is the utilization of the segment and </a:t>
            </a:r>
            <a:r>
              <a:rPr lang="en-US" i="1" dirty="0" smtClean="0"/>
              <a:t>a</a:t>
            </a:r>
            <a:r>
              <a:rPr lang="en-US" dirty="0" smtClean="0"/>
              <a:t> is the </a:t>
            </a:r>
            <a:r>
              <a:rPr lang="en-US" u="sng" dirty="0" smtClean="0"/>
              <a:t>age of the segment</a:t>
            </a:r>
            <a:r>
              <a:rPr lang="en-US" dirty="0" smtClean="0"/>
              <a:t>.”</a:t>
            </a:r>
          </a:p>
          <a:p>
            <a:pPr lvl="2"/>
            <a:r>
              <a:rPr lang="en-US" i="1" dirty="0" smtClean="0"/>
              <a:t>Improving the Performance of Log-</a:t>
            </a:r>
            <a:r>
              <a:rPr lang="en-US" i="1" dirty="0"/>
              <a:t>S</a:t>
            </a:r>
            <a:r>
              <a:rPr lang="en-US" i="1" dirty="0" smtClean="0"/>
              <a:t>tructured File Systems with Adaptive Methods</a:t>
            </a:r>
            <a:r>
              <a:rPr lang="en-US" dirty="0" smtClean="0"/>
              <a:t>, SOSP </a:t>
            </a:r>
            <a:r>
              <a:rPr lang="fr-FR" dirty="0" smtClean="0"/>
              <a:t>’</a:t>
            </a:r>
            <a:r>
              <a:rPr lang="en-US" dirty="0" smtClean="0"/>
              <a:t>97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ased on descendent of original LFS simulator</a:t>
            </a:r>
          </a:p>
          <a:p>
            <a:r>
              <a:rPr lang="en-US" dirty="0" smtClean="0"/>
              <a:t>Still unclear why nobody noticed discrepancy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43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842199"/>
              </p:ext>
            </p:extLst>
          </p:nvPr>
        </p:nvGraphicFramePr>
        <p:xfrm>
          <a:off x="4029869" y="3124200"/>
          <a:ext cx="10842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5" name="Equation" r:id="rId3" imgW="647700" imgH="419100" progId="Equation.3">
                  <p:embed/>
                </p:oleObj>
              </mc:Choice>
              <mc:Fallback>
                <p:oleObj name="Equation" r:id="rId3" imgW="647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9869" y="3124200"/>
                        <a:ext cx="1084262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2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BFBFBF"/>
                </a:solidFill>
              </a:rPr>
              <a:t>RAMCloud</a:t>
            </a:r>
            <a:r>
              <a:rPr lang="en-US" dirty="0" smtClean="0">
                <a:solidFill>
                  <a:srgbClr val="BFBFBF"/>
                </a:solidFill>
              </a:rPr>
              <a:t> Background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Goals &amp; problems with current memory managers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Contributions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Log-structured memory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Two-level Cleaning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Evaluation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Cost-Benefit Improvements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Related Work</a:t>
            </a:r>
          </a:p>
          <a:p>
            <a:pPr lvl="1"/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Acknowledgements</a:t>
            </a:r>
          </a:p>
          <a:p>
            <a:pPr lvl="1"/>
            <a:r>
              <a:rPr lang="en-US" dirty="0" smtClean="0"/>
              <a:t>Summary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44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7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LSM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Log-structured File Systems</a:t>
            </a:r>
          </a:p>
          <a:p>
            <a:pPr lvl="1"/>
            <a:r>
              <a:rPr lang="en-US" dirty="0" smtClean="0"/>
              <a:t>Log, segments, cleaning, cost-benefit technique</a:t>
            </a:r>
          </a:p>
          <a:p>
            <a:pPr lvl="1"/>
            <a:r>
              <a:rPr lang="en-US" dirty="0" smtClean="0"/>
              <a:t>Applied DB and GC techniques to file systems</a:t>
            </a:r>
          </a:p>
          <a:p>
            <a:pPr lvl="1"/>
            <a:r>
              <a:rPr lang="en-US" dirty="0" smtClean="0"/>
              <a:t>Zebra extended LFS techniques to clusters of servers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Garbage Collectors</a:t>
            </a:r>
          </a:p>
          <a:p>
            <a:pPr lvl="1"/>
            <a:r>
              <a:rPr lang="en-US" dirty="0" smtClean="0"/>
              <a:t>Cleaner      generational copying garbage collector</a:t>
            </a:r>
          </a:p>
          <a:p>
            <a:pPr lvl="1"/>
            <a:r>
              <a:rPr lang="en-US" dirty="0" smtClean="0"/>
              <a:t>Bump-a-pointer allocation</a:t>
            </a:r>
          </a:p>
          <a:p>
            <a:pPr lvl="1"/>
            <a:r>
              <a:rPr lang="en-US" dirty="0" smtClean="0"/>
              <a:t>Much more difficult / general problem to solve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45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956956"/>
              </p:ext>
            </p:extLst>
          </p:nvPr>
        </p:nvGraphicFramePr>
        <p:xfrm>
          <a:off x="2396068" y="4233332"/>
          <a:ext cx="46566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1" name="Equation" r:id="rId4" imgW="139700" imgH="114300" progId="Equation.3">
                  <p:embed/>
                </p:oleObj>
              </mc:Choice>
              <mc:Fallback>
                <p:oleObj name="Equation" r:id="rId4" imgW="139700" imgH="11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6068" y="4233332"/>
                        <a:ext cx="46566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57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RAMCloud</a:t>
            </a:r>
            <a:r>
              <a:rPr lang="en-US" dirty="0" smtClean="0"/>
              <a:t>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In-Memory </a:t>
            </a:r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L</a:t>
            </a:r>
            <a:r>
              <a:rPr lang="en-US" dirty="0" smtClean="0"/>
              <a:t>arge” datasets entirely in DRAM since early 80s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 err="1" smtClean="0"/>
              <a:t>NoSQL</a:t>
            </a:r>
            <a:r>
              <a:rPr lang="en-US" dirty="0" smtClean="0"/>
              <a:t>” Storage Systems</a:t>
            </a:r>
          </a:p>
          <a:p>
            <a:pPr lvl="1"/>
            <a:r>
              <a:rPr lang="en-US" dirty="0" smtClean="0"/>
              <a:t>Sacrifice data models for other features</a:t>
            </a:r>
          </a:p>
          <a:p>
            <a:pPr lvl="2"/>
            <a:r>
              <a:rPr lang="en-US" dirty="0" smtClean="0"/>
              <a:t>Performance, scalability, durability, etc.</a:t>
            </a:r>
          </a:p>
          <a:p>
            <a:pPr lvl="1"/>
            <a:endParaRPr lang="en-US" dirty="0"/>
          </a:p>
          <a:p>
            <a:r>
              <a:rPr lang="en-US" dirty="0" smtClean="0"/>
              <a:t>Low-latency Distributed Systems</a:t>
            </a:r>
          </a:p>
          <a:p>
            <a:pPr lvl="1"/>
            <a:r>
              <a:rPr lang="en-US" dirty="0" smtClean="0"/>
              <a:t>Supercomputing interconnects </a:t>
            </a:r>
            <a:r>
              <a:rPr lang="en-US" dirty="0" smtClean="0">
                <a:sym typeface="Wingdings"/>
              </a:rPr>
              <a:t> commodity distributed systems since early 90s</a:t>
            </a:r>
          </a:p>
          <a:p>
            <a:pPr lvl="2"/>
            <a:r>
              <a:rPr lang="en-US" dirty="0" smtClean="0">
                <a:sym typeface="Wingdings"/>
              </a:rPr>
              <a:t>Active Messages, U-Net,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Analysis of production </a:t>
            </a:r>
            <a:r>
              <a:rPr lang="en-US" dirty="0" err="1" smtClean="0"/>
              <a:t>RAMCloud</a:t>
            </a:r>
            <a:r>
              <a:rPr lang="en-US" dirty="0" smtClean="0"/>
              <a:t> workloads</a:t>
            </a:r>
          </a:p>
          <a:p>
            <a:pPr lvl="1"/>
            <a:r>
              <a:rPr lang="en-US" dirty="0" smtClean="0"/>
              <a:t>What are object size &amp; access distributions like?</a:t>
            </a:r>
          </a:p>
          <a:p>
            <a:pPr lvl="1"/>
            <a:r>
              <a:rPr lang="en-US" dirty="0" smtClean="0"/>
              <a:t>What </a:t>
            </a:r>
            <a:r>
              <a:rPr lang="en-US" dirty="0" err="1" smtClean="0"/>
              <a:t>read:write</a:t>
            </a:r>
            <a:r>
              <a:rPr lang="en-US" dirty="0" smtClean="0"/>
              <a:t> ratio do we need to support?</a:t>
            </a:r>
          </a:p>
          <a:p>
            <a:pPr lvl="1"/>
            <a:endParaRPr lang="en-US" dirty="0"/>
          </a:p>
          <a:p>
            <a:r>
              <a:rPr lang="en-US" dirty="0" err="1" smtClean="0"/>
              <a:t>Optimisations</a:t>
            </a:r>
            <a:endParaRPr lang="en-US" dirty="0" smtClean="0"/>
          </a:p>
          <a:p>
            <a:pPr lvl="1"/>
            <a:r>
              <a:rPr lang="en-US" dirty="0" smtClean="0"/>
              <a:t>Can we tighten up fast paths in the cleaner?</a:t>
            </a:r>
          </a:p>
          <a:p>
            <a:pPr lvl="1"/>
            <a:r>
              <a:rPr lang="en-US" dirty="0" smtClean="0"/>
              <a:t>Are there better balancers for two-level cleaning?</a:t>
            </a:r>
          </a:p>
          <a:p>
            <a:pPr lvl="1"/>
            <a:r>
              <a:rPr lang="en-US" dirty="0" smtClean="0"/>
              <a:t>Decouple in-memory and on-disk structures?</a:t>
            </a:r>
          </a:p>
          <a:p>
            <a:pPr lvl="1"/>
            <a:r>
              <a:rPr lang="en-US" dirty="0" smtClean="0"/>
              <a:t>Scaling write throughput (multiple logs, or log heads?)</a:t>
            </a:r>
          </a:p>
          <a:p>
            <a:pPr lvl="1"/>
            <a:r>
              <a:rPr lang="en-US" dirty="0" smtClean="0"/>
              <a:t>What is causing tail latency (with &amp; without cleaning)?</a:t>
            </a:r>
          </a:p>
          <a:p>
            <a:pPr lvl="1"/>
            <a:r>
              <a:rPr lang="en-US" dirty="0" smtClean="0"/>
              <a:t>Hole-filling techniques from Adaptive Methods LFS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0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Log-structured Memory for DRAM-based storage</a:t>
            </a:r>
          </a:p>
          <a:p>
            <a:pPr lvl="1"/>
            <a:r>
              <a:rPr lang="en-US" dirty="0" smtClean="0"/>
              <a:t>High memory </a:t>
            </a:r>
            <a:r>
              <a:rPr lang="en-US" dirty="0" err="1" smtClean="0"/>
              <a:t>utilisation</a:t>
            </a:r>
            <a:r>
              <a:rPr lang="en-US" dirty="0" smtClean="0"/>
              <a:t>: 80 - 90%</a:t>
            </a:r>
          </a:p>
          <a:p>
            <a:pPr lvl="1"/>
            <a:r>
              <a:rPr lang="en-US" dirty="0" smtClean="0"/>
              <a:t>High performance: 410k small writes/sec at 90%</a:t>
            </a:r>
          </a:p>
          <a:p>
            <a:pPr lvl="1"/>
            <a:r>
              <a:rPr lang="en-US" dirty="0" smtClean="0"/>
              <a:t>Durability: Can survive crashes, power failures</a:t>
            </a:r>
          </a:p>
          <a:p>
            <a:pPr lvl="1"/>
            <a:r>
              <a:rPr lang="en-US" dirty="0" smtClean="0"/>
              <a:t>Adaptability: Handles workload changes</a:t>
            </a:r>
          </a:p>
          <a:p>
            <a:pPr lvl="1"/>
            <a:endParaRPr lang="en-US" dirty="0"/>
          </a:p>
          <a:p>
            <a:r>
              <a:rPr lang="en-US" dirty="0" smtClean="0"/>
              <a:t>Two-level cleaning </a:t>
            </a:r>
            <a:r>
              <a:rPr lang="en-US" dirty="0" smtClean="0">
                <a:sym typeface="Wingdings"/>
              </a:rPr>
              <a:t>allows </a:t>
            </a:r>
            <a:r>
              <a:rPr lang="en-US" dirty="0" smtClean="0"/>
              <a:t>same DRAM and disk format</a:t>
            </a:r>
          </a:p>
          <a:p>
            <a:pPr lvl="1"/>
            <a:r>
              <a:rPr lang="en-US" dirty="0" smtClean="0"/>
              <a:t>Reduces I/O overheads (up to 87x)</a:t>
            </a:r>
          </a:p>
          <a:p>
            <a:pPr lvl="1"/>
            <a:r>
              <a:rPr lang="en-US" dirty="0" smtClean="0"/>
              <a:t>Higher memory efficiency (cheap to track disk log)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Useful technique for other DRAM-based stores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3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John, David, Mendel, Christos, Leonard</a:t>
            </a:r>
          </a:p>
          <a:p>
            <a:r>
              <a:rPr lang="en-US" dirty="0" err="1" smtClean="0"/>
              <a:t>RAMClouders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Gen 1:     Ryan, Diego, </a:t>
            </a:r>
            <a:r>
              <a:rPr lang="en-US" dirty="0" err="1" smtClean="0"/>
              <a:t>Aravind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200" dirty="0" smtClean="0"/>
              <a:t>(Cup Half Empty)</a:t>
            </a:r>
          </a:p>
          <a:p>
            <a:pPr lvl="1"/>
            <a:r>
              <a:rPr lang="en-US" dirty="0" smtClean="0"/>
              <a:t>Gen 1.5:  </a:t>
            </a:r>
            <a:r>
              <a:rPr lang="en-US" dirty="0" err="1" smtClean="0">
                <a:solidFill>
                  <a:srgbClr val="953735"/>
                </a:solidFill>
              </a:rPr>
              <a:t>Ankita</a:t>
            </a:r>
            <a:r>
              <a:rPr lang="en-US" dirty="0" smtClean="0"/>
              <a:t>, </a:t>
            </a:r>
            <a:r>
              <a:rPr lang="en-US" dirty="0" err="1" smtClean="0"/>
              <a:t>Nandu</a:t>
            </a:r>
            <a:r>
              <a:rPr lang="en-US" dirty="0" smtClean="0"/>
              <a:t>, Elliot, Ali, Alex, </a:t>
            </a:r>
            <a:r>
              <a:rPr lang="en-US" dirty="0" err="1" smtClean="0"/>
              <a:t>Asaf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               Christian, Stephen, Satoshi, </a:t>
            </a:r>
            <a:r>
              <a:rPr lang="en-US" dirty="0" err="1" smtClean="0"/>
              <a:t>Arjun</a:t>
            </a:r>
            <a:endParaRPr lang="en-US" dirty="0" smtClean="0"/>
          </a:p>
          <a:p>
            <a:pPr lvl="1"/>
            <a:r>
              <a:rPr lang="en-US" dirty="0" smtClean="0"/>
              <a:t>Gen 2:     Jonathan, </a:t>
            </a:r>
            <a:r>
              <a:rPr lang="en-US" dirty="0" err="1" smtClean="0"/>
              <a:t>Behnam</a:t>
            </a:r>
            <a:r>
              <a:rPr lang="en-US" dirty="0" smtClean="0"/>
              <a:t>, Henry, </a:t>
            </a:r>
            <a:r>
              <a:rPr lang="en-US" dirty="0" err="1" smtClean="0"/>
              <a:t>Ashish</a:t>
            </a:r>
            <a:r>
              <a:rPr lang="en-US" dirty="0" smtClean="0"/>
              <a:t>, </a:t>
            </a:r>
            <a:r>
              <a:rPr lang="en-US" b="1" dirty="0" smtClean="0"/>
              <a:t>Collin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               Adam</a:t>
            </a:r>
          </a:p>
          <a:p>
            <a:r>
              <a:rPr lang="en-US" dirty="0" smtClean="0"/>
              <a:t>Aston</a:t>
            </a:r>
          </a:p>
          <a:p>
            <a:r>
              <a:rPr lang="en-US" dirty="0" smtClean="0"/>
              <a:t>Mom, Dad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49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4648200"/>
            <a:ext cx="178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(You asked for it)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6565900" y="4330700"/>
            <a:ext cx="1358900" cy="661938"/>
          </a:xfrm>
          <a:custGeom>
            <a:avLst/>
            <a:gdLst>
              <a:gd name="connsiteX0" fmla="*/ 1358900 w 1358900"/>
              <a:gd name="connsiteY0" fmla="*/ 0 h 661938"/>
              <a:gd name="connsiteX1" fmla="*/ 571500 w 1358900"/>
              <a:gd name="connsiteY1" fmla="*/ 228600 h 661938"/>
              <a:gd name="connsiteX2" fmla="*/ 571500 w 1358900"/>
              <a:gd name="connsiteY2" fmla="*/ 647700 h 661938"/>
              <a:gd name="connsiteX3" fmla="*/ 0 w 1358900"/>
              <a:gd name="connsiteY3" fmla="*/ 571500 h 6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900" h="661938">
                <a:moveTo>
                  <a:pt x="1358900" y="0"/>
                </a:moveTo>
                <a:cubicBezTo>
                  <a:pt x="1030816" y="60325"/>
                  <a:pt x="702733" y="120650"/>
                  <a:pt x="571500" y="228600"/>
                </a:cubicBezTo>
                <a:cubicBezTo>
                  <a:pt x="440267" y="336550"/>
                  <a:pt x="666750" y="590550"/>
                  <a:pt x="571500" y="647700"/>
                </a:cubicBezTo>
                <a:cubicBezTo>
                  <a:pt x="476250" y="704850"/>
                  <a:pt x="0" y="571500"/>
                  <a:pt x="0" y="571500"/>
                </a:cubicBezTo>
              </a:path>
            </a:pathLst>
          </a:custGeom>
          <a:ln w="12700"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344137" y="3492500"/>
            <a:ext cx="2519963" cy="1424289"/>
          </a:xfrm>
          <a:custGeom>
            <a:avLst/>
            <a:gdLst>
              <a:gd name="connsiteX0" fmla="*/ 272063 w 2519963"/>
              <a:gd name="connsiteY0" fmla="*/ 0 h 1424289"/>
              <a:gd name="connsiteX1" fmla="*/ 5363 w 2519963"/>
              <a:gd name="connsiteY1" fmla="*/ 965200 h 1424289"/>
              <a:gd name="connsiteX2" fmla="*/ 487963 w 2519963"/>
              <a:gd name="connsiteY2" fmla="*/ 1422400 h 1424289"/>
              <a:gd name="connsiteX3" fmla="*/ 2062763 w 2519963"/>
              <a:gd name="connsiteY3" fmla="*/ 1130300 h 1424289"/>
              <a:gd name="connsiteX4" fmla="*/ 2519963 w 2519963"/>
              <a:gd name="connsiteY4" fmla="*/ 1193800 h 142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9963" h="1424289">
                <a:moveTo>
                  <a:pt x="272063" y="0"/>
                </a:moveTo>
                <a:cubicBezTo>
                  <a:pt x="120721" y="364066"/>
                  <a:pt x="-30620" y="728133"/>
                  <a:pt x="5363" y="965200"/>
                </a:cubicBezTo>
                <a:cubicBezTo>
                  <a:pt x="41346" y="1202267"/>
                  <a:pt x="145063" y="1394883"/>
                  <a:pt x="487963" y="1422400"/>
                </a:cubicBezTo>
                <a:cubicBezTo>
                  <a:pt x="830863" y="1449917"/>
                  <a:pt x="1724096" y="1168400"/>
                  <a:pt x="2062763" y="1130300"/>
                </a:cubicBezTo>
                <a:cubicBezTo>
                  <a:pt x="2401430" y="1092200"/>
                  <a:pt x="2519963" y="1193800"/>
                  <a:pt x="2519963" y="1193800"/>
                </a:cubicBezTo>
              </a:path>
            </a:pathLst>
          </a:custGeom>
          <a:ln w="12700"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RAMCloud</a:t>
            </a:r>
            <a:r>
              <a:rPr lang="en-US" dirty="0" smtClean="0"/>
              <a:t> Background</a:t>
            </a:r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Goals &amp; problems with current memory managers</a:t>
            </a:r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Log-structured memory</a:t>
            </a:r>
          </a:p>
          <a:p>
            <a:pPr lvl="1"/>
            <a:r>
              <a:rPr lang="en-US" dirty="0" smtClean="0"/>
              <a:t>Two-level Cleaning</a:t>
            </a:r>
          </a:p>
          <a:p>
            <a:pPr lvl="1"/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Cost-Benefit Improvements</a:t>
            </a:r>
          </a:p>
          <a:p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Related Work</a:t>
            </a:r>
          </a:p>
          <a:p>
            <a:pPr lvl="1"/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Acknowledgements</a:t>
            </a:r>
          </a:p>
          <a:p>
            <a:pPr lvl="1"/>
            <a:r>
              <a:rPr lang="en-US" dirty="0" smtClean="0"/>
              <a:t>Summary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48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Log-structured memory</a:t>
            </a:r>
          </a:p>
          <a:p>
            <a:pPr lvl="2"/>
            <a:r>
              <a:rPr lang="en-US" dirty="0" smtClean="0"/>
              <a:t>High performance, high memory </a:t>
            </a:r>
            <a:r>
              <a:rPr lang="en-US" dirty="0" err="1" smtClean="0"/>
              <a:t>utilisation</a:t>
            </a:r>
            <a:r>
              <a:rPr lang="en-US" dirty="0" smtClean="0"/>
              <a:t>, durability</a:t>
            </a:r>
          </a:p>
          <a:p>
            <a:pPr lvl="1"/>
            <a:r>
              <a:rPr lang="en-US" dirty="0" smtClean="0"/>
              <a:t>Two-level cleaning</a:t>
            </a:r>
          </a:p>
          <a:p>
            <a:pPr lvl="2"/>
            <a:r>
              <a:rPr lang="en-US" dirty="0" smtClean="0"/>
              <a:t>Optimizing the </a:t>
            </a:r>
            <a:r>
              <a:rPr lang="en-US" dirty="0" err="1" smtClean="0"/>
              <a:t>utilisation</a:t>
            </a:r>
            <a:r>
              <a:rPr lang="en-US" dirty="0" smtClean="0"/>
              <a:t>/write-cost trade-off</a:t>
            </a:r>
          </a:p>
          <a:p>
            <a:pPr lvl="1"/>
            <a:r>
              <a:rPr lang="en-US" dirty="0" smtClean="0"/>
              <a:t>Cost-Benefit Improvements</a:t>
            </a:r>
          </a:p>
          <a:p>
            <a:pPr lvl="2"/>
            <a:r>
              <a:rPr lang="en-US" dirty="0" smtClean="0"/>
              <a:t>Improved heuristic for selecting segments to clean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Parallel cleaning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Concurrent cleaning &amp; writing, overheads off critical path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Cleaner balancing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Choosing how much of each cleaner to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50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4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 err="1" smtClean="0"/>
              <a:t>RAMCloud</a:t>
            </a:r>
            <a:r>
              <a:rPr lang="en-US" dirty="0" smtClean="0"/>
              <a:t> Background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Goals &amp;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roblems with current memory managers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Contributions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Log-structured memory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Two-level Cleaning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Cost-Benefit Improvements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Related Work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Future Work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Acknowledgements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3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>
            <p:custDataLst>
              <p:tags r:id="rId2"/>
            </p:custDataLst>
          </p:nvPr>
        </p:nvGrpSpPr>
        <p:grpSpPr>
          <a:xfrm>
            <a:off x="3266751" y="4721668"/>
            <a:ext cx="800315" cy="948214"/>
            <a:chOff x="1905000" y="3429000"/>
            <a:chExt cx="873071" cy="1034415"/>
          </a:xfrm>
        </p:grpSpPr>
        <p:sp>
          <p:nvSpPr>
            <p:cNvPr id="118" name="Rounded Rectangle 117"/>
            <p:cNvSpPr/>
            <p:nvPr/>
          </p:nvSpPr>
          <p:spPr>
            <a:xfrm>
              <a:off x="1905001" y="3429000"/>
              <a:ext cx="873070" cy="4572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905001" y="3888486"/>
              <a:ext cx="873070" cy="4572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Backup</a:t>
              </a:r>
              <a:endParaRPr lang="en-US" dirty="0"/>
            </a:p>
          </p:txBody>
        </p:sp>
        <p:grpSp>
          <p:nvGrpSpPr>
            <p:cNvPr id="123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124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26" name="Straight Connector 125"/>
          <p:cNvCxnSpPr>
            <a:stCxn id="125" idx="1"/>
          </p:cNvCxnSpPr>
          <p:nvPr>
            <p:custDataLst>
              <p:tags r:id="rId3"/>
            </p:custDataLst>
          </p:nvPr>
        </p:nvCxnSpPr>
        <p:spPr>
          <a:xfrm flipH="1" flipV="1">
            <a:off x="6003634" y="3965318"/>
            <a:ext cx="1159166" cy="25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>
            <p:custDataLst>
              <p:tags r:id="rId4"/>
            </p:custDataLst>
          </p:nvPr>
        </p:nvCxnSpPr>
        <p:spPr>
          <a:xfrm>
            <a:off x="3638443" y="4220865"/>
            <a:ext cx="0" cy="488950"/>
          </a:xfrm>
          <a:prstGeom prst="line">
            <a:avLst/>
          </a:prstGeom>
          <a:ln w="127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>
            <p:custDataLst>
              <p:tags r:id="rId5"/>
            </p:custDataLst>
          </p:nvPr>
        </p:nvCxnSpPr>
        <p:spPr>
          <a:xfrm>
            <a:off x="4718158" y="4290715"/>
            <a:ext cx="0" cy="419100"/>
          </a:xfrm>
          <a:prstGeom prst="line">
            <a:avLst/>
          </a:prstGeom>
          <a:ln w="127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endCxn id="58" idx="0"/>
          </p:cNvCxnSpPr>
          <p:nvPr>
            <p:custDataLst>
              <p:tags r:id="rId6"/>
            </p:custDataLst>
          </p:nvPr>
        </p:nvCxnSpPr>
        <p:spPr>
          <a:xfrm>
            <a:off x="5505450" y="4220865"/>
            <a:ext cx="857143" cy="500803"/>
          </a:xfrm>
          <a:prstGeom prst="line">
            <a:avLst/>
          </a:prstGeom>
          <a:ln w="127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>
            <p:custDataLst>
              <p:tags r:id="rId7"/>
            </p:custDataLst>
          </p:nvPr>
        </p:nvCxnSpPr>
        <p:spPr>
          <a:xfrm flipH="1">
            <a:off x="2552808" y="4220865"/>
            <a:ext cx="612667" cy="488950"/>
          </a:xfrm>
          <a:prstGeom prst="line">
            <a:avLst/>
          </a:prstGeom>
          <a:ln w="127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0" idx="2"/>
          </p:cNvCxnSpPr>
          <p:nvPr>
            <p:custDataLst>
              <p:tags r:id="rId8"/>
            </p:custDataLst>
          </p:nvPr>
        </p:nvCxnSpPr>
        <p:spPr>
          <a:xfrm flipH="1">
            <a:off x="3638442" y="2823865"/>
            <a:ext cx="1" cy="48895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5" idx="2"/>
          </p:cNvCxnSpPr>
          <p:nvPr>
            <p:custDataLst>
              <p:tags r:id="rId9"/>
            </p:custDataLst>
          </p:nvPr>
        </p:nvCxnSpPr>
        <p:spPr>
          <a:xfrm flipH="1">
            <a:off x="4718157" y="2823865"/>
            <a:ext cx="1" cy="48895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90" idx="2"/>
          </p:cNvCxnSpPr>
          <p:nvPr>
            <p:custDataLst>
              <p:tags r:id="rId10"/>
            </p:custDataLst>
          </p:nvPr>
        </p:nvCxnSpPr>
        <p:spPr>
          <a:xfrm flipH="1">
            <a:off x="5505450" y="2823865"/>
            <a:ext cx="857143" cy="62865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69" idx="2"/>
          </p:cNvCxnSpPr>
          <p:nvPr>
            <p:custDataLst>
              <p:tags r:id="rId11"/>
            </p:custDataLst>
          </p:nvPr>
        </p:nvCxnSpPr>
        <p:spPr>
          <a:xfrm>
            <a:off x="2552808" y="2823865"/>
            <a:ext cx="685477" cy="55405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>
            <p:custDataLst>
              <p:tags r:id="rId12"/>
            </p:custDataLst>
          </p:nvPr>
        </p:nvGrpSpPr>
        <p:grpSpPr>
          <a:xfrm>
            <a:off x="5962435" y="4721668"/>
            <a:ext cx="800315" cy="948214"/>
            <a:chOff x="1905000" y="3429000"/>
            <a:chExt cx="873071" cy="1034415"/>
          </a:xfrm>
        </p:grpSpPr>
        <p:sp>
          <p:nvSpPr>
            <p:cNvPr id="58" name="Rounded Rectangle 57"/>
            <p:cNvSpPr/>
            <p:nvPr/>
          </p:nvSpPr>
          <p:spPr>
            <a:xfrm>
              <a:off x="1905001" y="3429000"/>
              <a:ext cx="873070" cy="4572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1905001" y="3888486"/>
              <a:ext cx="873070" cy="4572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Backup</a:t>
              </a:r>
              <a:endParaRPr lang="en-US" dirty="0"/>
            </a:p>
          </p:txBody>
        </p:sp>
        <p:grpSp>
          <p:nvGrpSpPr>
            <p:cNvPr id="62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6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7" name="TextBox 66"/>
          <p:cNvSpPr txBox="1"/>
          <p:nvPr>
            <p:custDataLst>
              <p:tags r:id="rId13"/>
            </p:custDataLst>
          </p:nvPr>
        </p:nvSpPr>
        <p:spPr>
          <a:xfrm>
            <a:off x="5232724" y="4784734"/>
            <a:ext cx="545449" cy="536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974CB"/>
                </a:solidFill>
              </a:rPr>
              <a:t>…</a:t>
            </a:r>
            <a:endParaRPr lang="en-US" sz="3200" b="1" dirty="0">
              <a:solidFill>
                <a:srgbClr val="4974CB"/>
              </a:solidFill>
            </a:endParaRPr>
          </a:p>
        </p:txBody>
      </p:sp>
      <p:grpSp>
        <p:nvGrpSpPr>
          <p:cNvPr id="78" name="Group 77"/>
          <p:cNvGrpSpPr/>
          <p:nvPr>
            <p:custDataLst>
              <p:tags r:id="rId14"/>
            </p:custDataLst>
          </p:nvPr>
        </p:nvGrpSpPr>
        <p:grpSpPr>
          <a:xfrm>
            <a:off x="2152650" y="1985665"/>
            <a:ext cx="800315" cy="838200"/>
            <a:chOff x="2022529" y="2335078"/>
            <a:chExt cx="873071" cy="914400"/>
          </a:xfrm>
        </p:grpSpPr>
        <p:sp>
          <p:nvSpPr>
            <p:cNvPr id="69" name="Rounded Rectangle 68"/>
            <p:cNvSpPr/>
            <p:nvPr/>
          </p:nvSpPr>
          <p:spPr>
            <a:xfrm>
              <a:off x="2022529" y="2335078"/>
              <a:ext cx="873071" cy="914400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22529" y="2425179"/>
              <a:ext cx="873070" cy="3021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App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022529" y="2882379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Library</a:t>
              </a:r>
              <a:endParaRPr lang="en-US" dirty="0"/>
            </a:p>
          </p:txBody>
        </p:sp>
        <p:cxnSp>
          <p:nvCxnSpPr>
            <p:cNvPr id="72" name="Straight Connector 71"/>
            <p:cNvCxnSpPr>
              <a:stCxn id="69" idx="1"/>
              <a:endCxn id="69" idx="3"/>
            </p:cNvCxnSpPr>
            <p:nvPr/>
          </p:nvCxnSpPr>
          <p:spPr>
            <a:xfrm>
              <a:off x="2022529" y="2792278"/>
              <a:ext cx="873071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>
            <p:custDataLst>
              <p:tags r:id="rId15"/>
            </p:custDataLst>
          </p:nvPr>
        </p:nvGrpSpPr>
        <p:grpSpPr>
          <a:xfrm>
            <a:off x="3238285" y="1985665"/>
            <a:ext cx="800315" cy="838200"/>
            <a:chOff x="2022529" y="2335078"/>
            <a:chExt cx="873071" cy="914400"/>
          </a:xfrm>
        </p:grpSpPr>
        <p:sp>
          <p:nvSpPr>
            <p:cNvPr id="80" name="Rounded Rectangle 79"/>
            <p:cNvSpPr/>
            <p:nvPr/>
          </p:nvSpPr>
          <p:spPr>
            <a:xfrm>
              <a:off x="2022529" y="2335078"/>
              <a:ext cx="873071" cy="914400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22529" y="2425179"/>
              <a:ext cx="873070" cy="3021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App</a:t>
              </a:r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22529" y="2882379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Library</a:t>
              </a:r>
              <a:endParaRPr lang="en-US" dirty="0"/>
            </a:p>
          </p:txBody>
        </p:sp>
        <p:cxnSp>
          <p:nvCxnSpPr>
            <p:cNvPr id="83" name="Straight Connector 82"/>
            <p:cNvCxnSpPr>
              <a:stCxn id="80" idx="1"/>
              <a:endCxn id="80" idx="3"/>
            </p:cNvCxnSpPr>
            <p:nvPr/>
          </p:nvCxnSpPr>
          <p:spPr>
            <a:xfrm>
              <a:off x="2022529" y="2792278"/>
              <a:ext cx="873071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>
            <p:custDataLst>
              <p:tags r:id="rId16"/>
            </p:custDataLst>
          </p:nvPr>
        </p:nvGrpSpPr>
        <p:grpSpPr>
          <a:xfrm>
            <a:off x="4318000" y="1985665"/>
            <a:ext cx="800315" cy="838200"/>
            <a:chOff x="2022529" y="2335078"/>
            <a:chExt cx="873071" cy="914400"/>
          </a:xfrm>
        </p:grpSpPr>
        <p:sp>
          <p:nvSpPr>
            <p:cNvPr id="85" name="Rounded Rectangle 84"/>
            <p:cNvSpPr/>
            <p:nvPr/>
          </p:nvSpPr>
          <p:spPr>
            <a:xfrm>
              <a:off x="2022529" y="2335078"/>
              <a:ext cx="873071" cy="914400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022529" y="2425179"/>
              <a:ext cx="873070" cy="3021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App</a:t>
              </a:r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022529" y="2882379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Library</a:t>
              </a:r>
              <a:endParaRPr lang="en-US" dirty="0"/>
            </a:p>
          </p:txBody>
        </p:sp>
        <p:cxnSp>
          <p:nvCxnSpPr>
            <p:cNvPr id="88" name="Straight Connector 87"/>
            <p:cNvCxnSpPr>
              <a:stCxn id="85" idx="1"/>
              <a:endCxn id="85" idx="3"/>
            </p:cNvCxnSpPr>
            <p:nvPr/>
          </p:nvCxnSpPr>
          <p:spPr>
            <a:xfrm>
              <a:off x="2022529" y="2792278"/>
              <a:ext cx="873071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>
            <p:custDataLst>
              <p:tags r:id="rId17"/>
            </p:custDataLst>
          </p:nvPr>
        </p:nvGrpSpPr>
        <p:grpSpPr>
          <a:xfrm>
            <a:off x="5962435" y="1985665"/>
            <a:ext cx="800315" cy="838200"/>
            <a:chOff x="2022529" y="2335078"/>
            <a:chExt cx="873071" cy="914400"/>
          </a:xfrm>
        </p:grpSpPr>
        <p:sp>
          <p:nvSpPr>
            <p:cNvPr id="90" name="Rounded Rectangle 89"/>
            <p:cNvSpPr/>
            <p:nvPr/>
          </p:nvSpPr>
          <p:spPr>
            <a:xfrm>
              <a:off x="2022529" y="2335078"/>
              <a:ext cx="873071" cy="914400"/>
            </a:xfrm>
            <a:prstGeom prst="round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022529" y="2425179"/>
              <a:ext cx="873070" cy="3021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App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22529" y="2882379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Library</a:t>
              </a:r>
              <a:endParaRPr lang="en-US" dirty="0"/>
            </a:p>
          </p:txBody>
        </p:sp>
        <p:cxnSp>
          <p:nvCxnSpPr>
            <p:cNvPr id="93" name="Straight Connector 92"/>
            <p:cNvCxnSpPr>
              <a:stCxn id="90" idx="1"/>
              <a:endCxn id="90" idx="3"/>
            </p:cNvCxnSpPr>
            <p:nvPr/>
          </p:nvCxnSpPr>
          <p:spPr>
            <a:xfrm>
              <a:off x="2022529" y="2792278"/>
              <a:ext cx="873071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4" name="TextBox 93"/>
          <p:cNvSpPr txBox="1"/>
          <p:nvPr>
            <p:custDataLst>
              <p:tags r:id="rId18"/>
            </p:custDataLst>
          </p:nvPr>
        </p:nvSpPr>
        <p:spPr>
          <a:xfrm>
            <a:off x="5281693" y="2034205"/>
            <a:ext cx="545449" cy="536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/>
                </a:solidFill>
              </a:rPr>
              <a:t>…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95" name="Cloud 94"/>
          <p:cNvSpPr/>
          <p:nvPr>
            <p:custDataLst>
              <p:tags r:id="rId19"/>
            </p:custDataLst>
          </p:nvPr>
        </p:nvSpPr>
        <p:spPr>
          <a:xfrm rot="21480000" flipV="1">
            <a:off x="2521536" y="3165066"/>
            <a:ext cx="3562350" cy="1187450"/>
          </a:xfrm>
          <a:prstGeom prst="cloud">
            <a:avLst/>
          </a:prstGeom>
          <a:gradFill flip="none" rotWithShape="0">
            <a:gsLst>
              <a:gs pos="76000">
                <a:srgbClr val="EAEAEA"/>
              </a:gs>
              <a:gs pos="0">
                <a:srgbClr val="F8F8F8"/>
              </a:gs>
              <a:gs pos="100000">
                <a:srgbClr val="C0C0C0"/>
              </a:gs>
            </a:gsLst>
            <a:lin ang="5400000" scaled="1"/>
            <a:tileRect/>
          </a:gra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Box 95"/>
          <p:cNvSpPr txBox="1"/>
          <p:nvPr>
            <p:custDataLst>
              <p:tags r:id="rId20"/>
            </p:custDataLst>
          </p:nvPr>
        </p:nvSpPr>
        <p:spPr>
          <a:xfrm>
            <a:off x="3392648" y="3377917"/>
            <a:ext cx="188595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Datacenter</a:t>
            </a:r>
            <a:br>
              <a:rPr lang="en-US" sz="2400" dirty="0" smtClean="0"/>
            </a:br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125" name="Rounded Rectangle 124"/>
          <p:cNvSpPr/>
          <p:nvPr>
            <p:custDataLst>
              <p:tags r:id="rId21"/>
            </p:custDataLst>
          </p:nvPr>
        </p:nvSpPr>
        <p:spPr>
          <a:xfrm>
            <a:off x="7162800" y="3581400"/>
            <a:ext cx="1536700" cy="76835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Coordinator</a:t>
            </a:r>
          </a:p>
        </p:txBody>
      </p:sp>
      <p:sp>
        <p:nvSpPr>
          <p:cNvPr id="130" name="TextBox 129"/>
          <p:cNvSpPr txBox="1"/>
          <p:nvPr>
            <p:custDataLst>
              <p:tags r:id="rId22"/>
            </p:custDataLst>
          </p:nvPr>
        </p:nvSpPr>
        <p:spPr>
          <a:xfrm>
            <a:off x="1847850" y="5753473"/>
            <a:ext cx="525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Up to 10,000 Storage Servers</a:t>
            </a:r>
            <a:endParaRPr lang="en-US" sz="24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/>
        <p:txBody>
          <a:bodyPr/>
          <a:lstStyle/>
          <a:p>
            <a:r>
              <a:rPr lang="en-US" dirty="0" smtClean="0"/>
              <a:t>RAMCloud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/>
          <a:p>
            <a:pPr>
              <a:defRPr/>
            </a:pPr>
            <a:fld id="{E2162002-2512-45FD-82AF-2FE8F2E918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31" name="TextBox 130"/>
          <p:cNvSpPr txBox="1"/>
          <p:nvPr>
            <p:custDataLst>
              <p:tags r:id="rId25"/>
            </p:custDataLst>
          </p:nvPr>
        </p:nvSpPr>
        <p:spPr>
          <a:xfrm>
            <a:off x="2000250" y="1447800"/>
            <a:ext cx="533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Up to 100,000 Application Servers</a:t>
            </a:r>
            <a:endParaRPr lang="en-US" sz="2400" b="1" dirty="0"/>
          </a:p>
        </p:txBody>
      </p:sp>
      <p:grpSp>
        <p:nvGrpSpPr>
          <p:cNvPr id="102" name="Group 101"/>
          <p:cNvGrpSpPr/>
          <p:nvPr>
            <p:custDataLst>
              <p:tags r:id="rId26"/>
            </p:custDataLst>
          </p:nvPr>
        </p:nvGrpSpPr>
        <p:grpSpPr>
          <a:xfrm>
            <a:off x="4302711" y="4721668"/>
            <a:ext cx="800315" cy="948214"/>
            <a:chOff x="1905000" y="3429000"/>
            <a:chExt cx="873071" cy="1034415"/>
          </a:xfrm>
        </p:grpSpPr>
        <p:sp>
          <p:nvSpPr>
            <p:cNvPr id="105" name="Rounded Rectangle 104"/>
            <p:cNvSpPr/>
            <p:nvPr/>
          </p:nvSpPr>
          <p:spPr>
            <a:xfrm>
              <a:off x="1905001" y="3429000"/>
              <a:ext cx="873070" cy="4572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1905001" y="3888486"/>
              <a:ext cx="873070" cy="4572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Backup</a:t>
              </a:r>
              <a:endParaRPr lang="en-US" dirty="0"/>
            </a:p>
          </p:txBody>
        </p:sp>
        <p:grpSp>
          <p:nvGrpSpPr>
            <p:cNvPr id="109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110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2" name="Group 131"/>
          <p:cNvGrpSpPr/>
          <p:nvPr>
            <p:custDataLst>
              <p:tags r:id="rId27"/>
            </p:custDataLst>
          </p:nvPr>
        </p:nvGrpSpPr>
        <p:grpSpPr>
          <a:xfrm>
            <a:off x="2152649" y="4721668"/>
            <a:ext cx="800315" cy="948214"/>
            <a:chOff x="1905000" y="3429000"/>
            <a:chExt cx="873071" cy="1034415"/>
          </a:xfrm>
        </p:grpSpPr>
        <p:sp>
          <p:nvSpPr>
            <p:cNvPr id="134" name="Rounded Rectangle 133"/>
            <p:cNvSpPr/>
            <p:nvPr/>
          </p:nvSpPr>
          <p:spPr>
            <a:xfrm>
              <a:off x="1905001" y="3429000"/>
              <a:ext cx="873070" cy="4572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1905001" y="3888486"/>
              <a:ext cx="873070" cy="4572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Backup</a:t>
              </a:r>
              <a:endParaRPr lang="en-US" dirty="0"/>
            </a:p>
          </p:txBody>
        </p:sp>
        <p:grpSp>
          <p:nvGrpSpPr>
            <p:cNvPr id="137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138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58207" y="3048000"/>
            <a:ext cx="22277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5µs RTT for small RPCs</a:t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Full bisection bandwidth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185333" y="3589867"/>
            <a:ext cx="1261534" cy="356178"/>
          </a:xfrm>
          <a:custGeom>
            <a:avLst/>
            <a:gdLst>
              <a:gd name="connsiteX0" fmla="*/ 1261534 w 1261534"/>
              <a:gd name="connsiteY0" fmla="*/ 135466 h 356178"/>
              <a:gd name="connsiteX1" fmla="*/ 753534 w 1261534"/>
              <a:gd name="connsiteY1" fmla="*/ 84666 h 356178"/>
              <a:gd name="connsiteX2" fmla="*/ 465667 w 1261534"/>
              <a:gd name="connsiteY2" fmla="*/ 355600 h 356178"/>
              <a:gd name="connsiteX3" fmla="*/ 0 w 1261534"/>
              <a:gd name="connsiteY3" fmla="*/ 0 h 35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534" h="356178">
                <a:moveTo>
                  <a:pt x="1261534" y="135466"/>
                </a:moveTo>
                <a:cubicBezTo>
                  <a:pt x="1073856" y="91721"/>
                  <a:pt x="886178" y="47977"/>
                  <a:pt x="753534" y="84666"/>
                </a:cubicBezTo>
                <a:cubicBezTo>
                  <a:pt x="620889" y="121355"/>
                  <a:pt x="591256" y="369711"/>
                  <a:pt x="465667" y="355600"/>
                </a:cubicBezTo>
                <a:cubicBezTo>
                  <a:pt x="340078" y="341489"/>
                  <a:pt x="0" y="0"/>
                  <a:pt x="0" y="0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  <a:prstDash val="sysDash"/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33" y="4419600"/>
            <a:ext cx="18769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953735"/>
                </a:solidFill>
              </a:rPr>
              <a:t>Key-Value Store</a:t>
            </a:r>
          </a:p>
          <a:p>
            <a:pPr algn="ctr"/>
            <a:r>
              <a:rPr lang="en-US" sz="1600" dirty="0" smtClean="0">
                <a:solidFill>
                  <a:srgbClr val="953735"/>
                </a:solidFill>
              </a:rPr>
              <a:t>100s of GB of DRAM</a:t>
            </a:r>
            <a:endParaRPr lang="en-US" sz="1600" dirty="0">
              <a:solidFill>
                <a:srgbClr val="953735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07533" y="4926697"/>
            <a:ext cx="1049867" cy="424662"/>
          </a:xfrm>
          <a:custGeom>
            <a:avLst/>
            <a:gdLst>
              <a:gd name="connsiteX0" fmla="*/ 1049867 w 1049867"/>
              <a:gd name="connsiteY0" fmla="*/ 0 h 550962"/>
              <a:gd name="connsiteX1" fmla="*/ 499534 w 1049867"/>
              <a:gd name="connsiteY1" fmla="*/ 550333 h 550962"/>
              <a:gd name="connsiteX2" fmla="*/ 0 w 1049867"/>
              <a:gd name="connsiteY2" fmla="*/ 118533 h 550962"/>
              <a:gd name="connsiteX0" fmla="*/ 1049867 w 1049867"/>
              <a:gd name="connsiteY0" fmla="*/ 0 h 322972"/>
              <a:gd name="connsiteX1" fmla="*/ 567268 w 1049867"/>
              <a:gd name="connsiteY1" fmla="*/ 321733 h 322972"/>
              <a:gd name="connsiteX2" fmla="*/ 0 w 1049867"/>
              <a:gd name="connsiteY2" fmla="*/ 118533 h 322972"/>
              <a:gd name="connsiteX0" fmla="*/ 1049867 w 1049867"/>
              <a:gd name="connsiteY0" fmla="*/ 0 h 423759"/>
              <a:gd name="connsiteX1" fmla="*/ 567268 w 1049867"/>
              <a:gd name="connsiteY1" fmla="*/ 321733 h 423759"/>
              <a:gd name="connsiteX2" fmla="*/ 0 w 1049867"/>
              <a:gd name="connsiteY2" fmla="*/ 118533 h 423759"/>
              <a:gd name="connsiteX0" fmla="*/ 1049867 w 1049867"/>
              <a:gd name="connsiteY0" fmla="*/ 903 h 424662"/>
              <a:gd name="connsiteX1" fmla="*/ 567268 w 1049867"/>
              <a:gd name="connsiteY1" fmla="*/ 322636 h 424662"/>
              <a:gd name="connsiteX2" fmla="*/ 0 w 1049867"/>
              <a:gd name="connsiteY2" fmla="*/ 119436 h 42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9867" h="424662">
                <a:moveTo>
                  <a:pt x="1049867" y="903"/>
                </a:moveTo>
                <a:cubicBezTo>
                  <a:pt x="980723" y="-4741"/>
                  <a:pt x="564446" y="6548"/>
                  <a:pt x="567268" y="322636"/>
                </a:cubicBezTo>
                <a:cubicBezTo>
                  <a:pt x="570090" y="638724"/>
                  <a:pt x="0" y="119436"/>
                  <a:pt x="0" y="119436"/>
                </a:cubicBezTo>
              </a:path>
            </a:pathLst>
          </a:custGeom>
          <a:ln>
            <a:solidFill>
              <a:srgbClr val="953735"/>
            </a:solidFill>
            <a:prstDash val="sysDash"/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34200" y="4800600"/>
            <a:ext cx="22060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953735"/>
                </a:solidFill>
              </a:rPr>
              <a:t>Durably stores</a:t>
            </a:r>
          </a:p>
          <a:p>
            <a:pPr algn="ctr"/>
            <a:r>
              <a:rPr lang="en-US" sz="1600" dirty="0">
                <a:solidFill>
                  <a:srgbClr val="953735"/>
                </a:solidFill>
              </a:rPr>
              <a:t>m</a:t>
            </a:r>
            <a:r>
              <a:rPr lang="en-US" sz="1600" dirty="0" smtClean="0">
                <a:solidFill>
                  <a:srgbClr val="953735"/>
                </a:solidFill>
              </a:rPr>
              <a:t>asters’ replicated data</a:t>
            </a:r>
            <a:endParaRPr lang="en-US" sz="1600" dirty="0">
              <a:solidFill>
                <a:srgbClr val="953735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849533" y="5334000"/>
            <a:ext cx="1261534" cy="459214"/>
          </a:xfrm>
          <a:custGeom>
            <a:avLst/>
            <a:gdLst>
              <a:gd name="connsiteX0" fmla="*/ 1261534 w 1261534"/>
              <a:gd name="connsiteY0" fmla="*/ 0 h 459214"/>
              <a:gd name="connsiteX1" fmla="*/ 778934 w 1261534"/>
              <a:gd name="connsiteY1" fmla="*/ 457200 h 459214"/>
              <a:gd name="connsiteX2" fmla="*/ 550334 w 1261534"/>
              <a:gd name="connsiteY2" fmla="*/ 160867 h 459214"/>
              <a:gd name="connsiteX3" fmla="*/ 0 w 1261534"/>
              <a:gd name="connsiteY3" fmla="*/ 8467 h 4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534" h="459214">
                <a:moveTo>
                  <a:pt x="1261534" y="0"/>
                </a:moveTo>
                <a:cubicBezTo>
                  <a:pt x="1079500" y="215194"/>
                  <a:pt x="897467" y="430389"/>
                  <a:pt x="778934" y="457200"/>
                </a:cubicBezTo>
                <a:cubicBezTo>
                  <a:pt x="660401" y="484011"/>
                  <a:pt x="680156" y="235656"/>
                  <a:pt x="550334" y="160867"/>
                </a:cubicBezTo>
                <a:cubicBezTo>
                  <a:pt x="420512" y="86078"/>
                  <a:pt x="0" y="8467"/>
                  <a:pt x="0" y="8467"/>
                </a:cubicBezTo>
              </a:path>
            </a:pathLst>
          </a:custGeom>
          <a:ln>
            <a:solidFill>
              <a:srgbClr val="953735"/>
            </a:solidFill>
            <a:prstDash val="sysDash"/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6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83"/>
    </mc:Choice>
    <mc:Fallback xmlns="">
      <p:transition spd="slow" advTm="921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Distributed Key-Value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143001"/>
            <a:ext cx="82296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 model: key-value</a:t>
            </a:r>
          </a:p>
          <a:p>
            <a:pPr lvl="1"/>
            <a:r>
              <a:rPr lang="en-US" dirty="0" smtClean="0"/>
              <a:t>Key: 64KB binary string</a:t>
            </a:r>
          </a:p>
          <a:p>
            <a:pPr lvl="1"/>
            <a:r>
              <a:rPr lang="en-US" dirty="0" smtClean="0"/>
              <a:t>Value: Binary blob up to 1MB</a:t>
            </a:r>
          </a:p>
          <a:p>
            <a:pPr lvl="1"/>
            <a:r>
              <a:rPr lang="en-US" dirty="0" smtClean="0"/>
              <a:t>Keys scoped into tables</a:t>
            </a:r>
          </a:p>
          <a:p>
            <a:pPr lvl="2"/>
            <a:r>
              <a:rPr lang="en-US" dirty="0" smtClean="0"/>
              <a:t>Tables may span multiple servers (“tablets”)</a:t>
            </a:r>
          </a:p>
          <a:p>
            <a:pPr lvl="1"/>
            <a:r>
              <a:rPr lang="en-US" dirty="0" smtClean="0"/>
              <a:t>Addressing: (</a:t>
            </a:r>
            <a:r>
              <a:rPr lang="en-US" dirty="0" err="1" smtClean="0"/>
              <a:t>tableId</a:t>
            </a:r>
            <a:r>
              <a:rPr lang="en-US" dirty="0" smtClean="0"/>
              <a:t>, “key”)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5" name="Group 4"/>
          <p:cNvGrpSpPr/>
          <p:nvPr>
            <p:custDataLst>
              <p:tags r:id="rId5"/>
            </p:custDataLst>
          </p:nvPr>
        </p:nvGrpSpPr>
        <p:grpSpPr>
          <a:xfrm>
            <a:off x="4953000" y="3606804"/>
            <a:ext cx="3962400" cy="2667003"/>
            <a:chOff x="1905000" y="3364301"/>
            <a:chExt cx="873071" cy="655257"/>
          </a:xfrm>
        </p:grpSpPr>
        <p:sp>
          <p:nvSpPr>
            <p:cNvPr id="6" name="Rounded Rectangle 5"/>
            <p:cNvSpPr/>
            <p:nvPr/>
          </p:nvSpPr>
          <p:spPr>
            <a:xfrm>
              <a:off x="1905001" y="3364301"/>
              <a:ext cx="873070" cy="65525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5000" y="3375071"/>
              <a:ext cx="873070" cy="680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/>
                <a:t>Master Server 12</a:t>
              </a:r>
              <a:endParaRPr lang="en-US" b="1" dirty="0"/>
            </a:p>
          </p:txBody>
        </p:sp>
      </p:grpSp>
      <p:sp>
        <p:nvSpPr>
          <p:cNvPr id="20" name="Rectangle 19"/>
          <p:cNvSpPr/>
          <p:nvPr>
            <p:custDataLst>
              <p:tags r:id="rId6"/>
            </p:custDataLst>
          </p:nvPr>
        </p:nvSpPr>
        <p:spPr>
          <a:xfrm>
            <a:off x="7536058" y="4184041"/>
            <a:ext cx="1122057" cy="156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6248400" y="5785937"/>
            <a:ext cx="125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Hash Table</a:t>
            </a:r>
            <a:endParaRPr lang="en-US" dirty="0"/>
          </a:p>
        </p:txBody>
      </p:sp>
      <p:sp>
        <p:nvSpPr>
          <p:cNvPr id="32" name="TextBox 31"/>
          <p:cNvSpPr txBox="1"/>
          <p:nvPr>
            <p:custDataLst>
              <p:tags r:id="rId8"/>
            </p:custDataLst>
          </p:nvPr>
        </p:nvSpPr>
        <p:spPr>
          <a:xfrm>
            <a:off x="7458184" y="5784241"/>
            <a:ext cx="145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 RAM</a:t>
            </a:r>
            <a:endParaRPr lang="en-US" dirty="0"/>
          </a:p>
        </p:txBody>
      </p:sp>
      <p:sp>
        <p:nvSpPr>
          <p:cNvPr id="40" name="Rounded Rectangle 39"/>
          <p:cNvSpPr/>
          <p:nvPr>
            <p:custDataLst>
              <p:tags r:id="rId9"/>
            </p:custDataLst>
          </p:nvPr>
        </p:nvSpPr>
        <p:spPr>
          <a:xfrm>
            <a:off x="245535" y="3606804"/>
            <a:ext cx="4267200" cy="262889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>
            <p:custDataLst>
              <p:tags r:id="rId10"/>
            </p:custDataLst>
          </p:nvPr>
        </p:nvSpPr>
        <p:spPr>
          <a:xfrm>
            <a:off x="2455335" y="5790171"/>
            <a:ext cx="167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Tablet Map</a:t>
            </a:r>
            <a:endParaRPr lang="en-US" dirty="0"/>
          </a:p>
        </p:txBody>
      </p:sp>
      <p:sp>
        <p:nvSpPr>
          <p:cNvPr id="56" name="TextBox 55"/>
          <p:cNvSpPr txBox="1"/>
          <p:nvPr>
            <p:custDataLst>
              <p:tags r:id="rId11"/>
            </p:custDataLst>
          </p:nvPr>
        </p:nvSpPr>
        <p:spPr>
          <a:xfrm>
            <a:off x="245535" y="3683692"/>
            <a:ext cx="41147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Client</a:t>
            </a:r>
            <a:endParaRPr lang="en-US" b="1" dirty="0"/>
          </a:p>
        </p:txBody>
      </p:sp>
      <p:sp>
        <p:nvSpPr>
          <p:cNvPr id="57" name="TextBox 56"/>
          <p:cNvSpPr txBox="1"/>
          <p:nvPr>
            <p:custDataLst>
              <p:tags r:id="rId12"/>
            </p:custDataLst>
          </p:nvPr>
        </p:nvSpPr>
        <p:spPr>
          <a:xfrm>
            <a:off x="245535" y="4049139"/>
            <a:ext cx="165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Read(5,  “foo”)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9" name="Straight Arrow Connector 58"/>
          <p:cNvCxnSpPr/>
          <p:nvPr>
            <p:custDataLst>
              <p:tags r:id="rId13"/>
            </p:custDataLst>
          </p:nvPr>
        </p:nvCxnSpPr>
        <p:spPr>
          <a:xfrm>
            <a:off x="1462087" y="4360331"/>
            <a:ext cx="0" cy="2852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1" name="Oval 60"/>
          <p:cNvSpPr/>
          <p:nvPr>
            <p:custDataLst>
              <p:tags r:id="rId14"/>
            </p:custDataLst>
          </p:nvPr>
        </p:nvSpPr>
        <p:spPr>
          <a:xfrm>
            <a:off x="976840" y="4679337"/>
            <a:ext cx="962025" cy="4791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</a:t>
            </a:r>
            <a:endParaRPr lang="en-US" dirty="0"/>
          </a:p>
        </p:txBody>
      </p:sp>
      <p:cxnSp>
        <p:nvCxnSpPr>
          <p:cNvPr id="70" name="Straight Arrow Connector 69"/>
          <p:cNvCxnSpPr/>
          <p:nvPr>
            <p:custDataLst>
              <p:tags r:id="rId15"/>
            </p:custDataLst>
          </p:nvPr>
        </p:nvCxnSpPr>
        <p:spPr>
          <a:xfrm>
            <a:off x="1462087" y="5233902"/>
            <a:ext cx="0" cy="3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>
            <p:custDataLst>
              <p:tags r:id="rId16"/>
            </p:custDataLst>
          </p:nvPr>
        </p:nvSpPr>
        <p:spPr>
          <a:xfrm>
            <a:off x="-16935" y="5485371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dirty="0" smtClean="0"/>
              <a:t>&lt;5,  1000&gt;</a:t>
            </a:r>
            <a:endParaRPr lang="en-US" dirty="0"/>
          </a:p>
        </p:txBody>
      </p:sp>
      <p:cxnSp>
        <p:nvCxnSpPr>
          <p:cNvPr id="82" name="Straight Arrow Connector 81"/>
          <p:cNvCxnSpPr/>
          <p:nvPr>
            <p:custDataLst>
              <p:tags r:id="rId17"/>
            </p:custDataLst>
          </p:nvPr>
        </p:nvCxnSpPr>
        <p:spPr>
          <a:xfrm>
            <a:off x="926041" y="4466861"/>
            <a:ext cx="0" cy="10184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6" name="Curved Connector 95"/>
          <p:cNvCxnSpPr>
            <a:stCxn id="76" idx="3"/>
            <a:endCxn id="6" idx="1"/>
          </p:cNvCxnSpPr>
          <p:nvPr>
            <p:custDataLst>
              <p:tags r:id="rId18"/>
            </p:custDataLst>
          </p:nvPr>
        </p:nvCxnSpPr>
        <p:spPr>
          <a:xfrm flipV="1">
            <a:off x="4356359" y="4940306"/>
            <a:ext cx="596646" cy="19679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>
            <p:custDataLst>
              <p:tags r:id="rId19"/>
            </p:custDataLst>
          </p:nvPr>
        </p:nvSpPr>
        <p:spPr>
          <a:xfrm>
            <a:off x="7929507" y="4629161"/>
            <a:ext cx="626533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0" name="Curved Connector 99"/>
          <p:cNvCxnSpPr>
            <a:stCxn id="42" idx="3"/>
            <a:endCxn id="99" idx="1"/>
          </p:cNvCxnSpPr>
          <p:nvPr>
            <p:custDataLst>
              <p:tags r:id="rId20"/>
            </p:custDataLst>
          </p:nvPr>
        </p:nvCxnSpPr>
        <p:spPr>
          <a:xfrm flipV="1">
            <a:off x="7239000" y="4819661"/>
            <a:ext cx="690507" cy="4509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50" name="Table 49"/>
          <p:cNvGraphicFramePr>
            <a:graphicFrameLocks noGrp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388961092"/>
              </p:ext>
            </p:extLst>
          </p:nvPr>
        </p:nvGraphicFramePr>
        <p:xfrm>
          <a:off x="2193967" y="4206897"/>
          <a:ext cx="216228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415"/>
                <a:gridCol w="762000"/>
                <a:gridCol w="71887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Table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Range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Server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r>
                        <a:rPr lang="en-US" sz="1600" baseline="0" dirty="0" smtClean="0"/>
                        <a:t> – 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r>
                        <a:rPr lang="en-US" sz="1600" baseline="0" dirty="0" smtClean="0"/>
                        <a:t> – 10,000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 . 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 . 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 . 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5" name="Curved Connector 84"/>
          <p:cNvCxnSpPr/>
          <p:nvPr>
            <p:custDataLst>
              <p:tags r:id="rId22"/>
            </p:custDataLst>
          </p:nvPr>
        </p:nvCxnSpPr>
        <p:spPr>
          <a:xfrm flipV="1">
            <a:off x="1828800" y="5130804"/>
            <a:ext cx="382102" cy="532939"/>
          </a:xfrm>
          <a:prstGeom prst="curvedConnector3">
            <a:avLst>
              <a:gd name="adj1" fmla="val 32274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>
            <p:custDataLst>
              <p:tags r:id="rId23"/>
            </p:custDataLst>
          </p:nvPr>
        </p:nvSpPr>
        <p:spPr>
          <a:xfrm>
            <a:off x="2193968" y="4852839"/>
            <a:ext cx="2162391" cy="56851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400800" y="4065700"/>
            <a:ext cx="838200" cy="1752600"/>
            <a:chOff x="457200" y="1600200"/>
            <a:chExt cx="1752600" cy="2438400"/>
          </a:xfrm>
        </p:grpSpPr>
        <p:sp>
          <p:nvSpPr>
            <p:cNvPr id="35" name="Rectangle 34"/>
            <p:cNvSpPr/>
            <p:nvPr/>
          </p:nvSpPr>
          <p:spPr>
            <a:xfrm>
              <a:off x="457200" y="1612899"/>
              <a:ext cx="1752600" cy="2417233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7000">
                  <a:schemeClr val="tx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57200" y="16002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7200" y="19050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7200" y="22098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7200" y="25146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7200" y="28194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7200" y="31242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200" y="34290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57200" y="3733800"/>
              <a:ext cx="1752600" cy="304800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034199" y="468207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&lt;5, “foo”&gt;</a:t>
            </a:r>
            <a:endParaRPr lang="en-US" dirty="0"/>
          </a:p>
        </p:txBody>
      </p:sp>
      <p:sp>
        <p:nvSpPr>
          <p:cNvPr id="60" name="Oval 59"/>
          <p:cNvSpPr/>
          <p:nvPr>
            <p:custDataLst>
              <p:tags r:id="rId24"/>
            </p:custDataLst>
          </p:nvPr>
        </p:nvSpPr>
        <p:spPr>
          <a:xfrm>
            <a:off x="5029200" y="5452541"/>
            <a:ext cx="962025" cy="4791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</a:t>
            </a:r>
            <a:endParaRPr lang="en-US" dirty="0"/>
          </a:p>
        </p:txBody>
      </p:sp>
      <p:cxnSp>
        <p:nvCxnSpPr>
          <p:cNvPr id="62" name="Straight Arrow Connector 61"/>
          <p:cNvCxnSpPr/>
          <p:nvPr>
            <p:custDataLst>
              <p:tags r:id="rId25"/>
            </p:custDataLst>
          </p:nvPr>
        </p:nvCxnSpPr>
        <p:spPr>
          <a:xfrm>
            <a:off x="5486400" y="5071541"/>
            <a:ext cx="0" cy="3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60" idx="7"/>
            <a:endCxn id="42" idx="1"/>
          </p:cNvCxnSpPr>
          <p:nvPr>
            <p:custDataLst>
              <p:tags r:id="rId26"/>
            </p:custDataLst>
          </p:nvPr>
        </p:nvCxnSpPr>
        <p:spPr>
          <a:xfrm rot="5400000" flipH="1" flipV="1">
            <a:off x="5999519" y="5121434"/>
            <a:ext cx="252102" cy="55046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23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BFBFBF"/>
                </a:solidFill>
              </a:rPr>
              <a:t>RAMCloud</a:t>
            </a:r>
            <a:r>
              <a:rPr lang="en-US" dirty="0" smtClean="0">
                <a:solidFill>
                  <a:srgbClr val="BFBFBF"/>
                </a:solidFill>
              </a:rPr>
              <a:t> Background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Goals &amp; problems with current memory managers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Contributions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Log-structured memory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Two-level Cleaning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Evaluation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Cost-Benefit Improvements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Conclusion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Related Work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Future Work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Acknowledgements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Summary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B8DAB1E-F3C8-4F5B-A543-0563D814CB9F}" type="slidenum">
              <a:rPr lang="en-US" smtClean="0"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49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9VWczvh62TSM2BeTXgJ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1jQl2zBbI2KND2fRYRBjM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9ga1Gy4P9Wnwor4AKxd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O9fnmGwvldXKrwsSdY7y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T6n1gZm4QILgr0Licoj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yE0y8RjfvGIFf80kqw8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Yb4r6ULJfxyKyI1HRvLB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xMKDiSYMukMjFPuGLpuM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6vAhiIFDvL1TDiGtBTL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eXe3cdbKl6rDmFf21zf6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0hMbcZhNA0Y8Ryle6vuT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i7nhxvqYDzdT4RH392Qn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07BemuJ186rxlsdk8mOS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xuFIJRcwL9b5dOY1jlx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b9WhY9jHpdh0TgXfhdW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HIiJr5P7JxrCp7XIkSEK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g8fEIVjw8zzUA0LQgxI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sfw4CBhDglN08D40minfp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QfclKOEFgKTuusKn2jFY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5qRROIlUGDxXnMD1UzMHB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PGRo9PTSppSLF2Wxjee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g8fEIVjw8zzUA0LQgxID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W09eZ2ghSQdEYHPJWHlZ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miTwd2HYi9iHjIJOc7sHT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dV6QK7xjD9hIzRzJ5g3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9apbMnrOWBLejdOUS4gf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5pCJlgnXYpw1rdQHckmC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Qf15OOoQXjWr1tWO7F8b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vS7Uwp6067kbgifdPgAQ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aTcXOhs8io5eR5EzWGuY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OPLjHPW2lWCzxvOPRhXS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PbUBtn4LLRIai5L6pba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DIIH0rJzgTpCZzo6lzY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QmcJ3KRMIddAxbSLmC1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5GMEDIevUj0LjlQgGjaO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LG5bHjPA6o3TSlvgnYHu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PxEjxg5f3u6DziG9u5foK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AHkGFKuSOpJw1pWekck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JQJZCuV8x43zRnTFj66v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nFA8BrjzLWNw7D71rBL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oo2cdAclyZ91BvES3yW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hRIVoXbb3AtXaNjnlT9k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PbUBtn4LLRIai5L6pba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DIIH0rJzgTpCZzo6lzY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PxEjxg5f3u6DziG9u5fo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D9uAkaHqj6IWNPqn3g3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GxqoskNMaUDlumYde25o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bIQoLU3CqaEvwaogiW2O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LveFXrFMZwXHeFBW2R7h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PQs3QMNsRV3cWk95XBXD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W09eZ2ghSQdEYHPJWHlZ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1ZTM9V2vLakUj745O58O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Vpkn87LQpIrNY9kcTkem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iXqtmQLnJP3Q2D92n4Nu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W09eZ2ghSQdEYHPJWHlZ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1ZTM9V2vLakUj745O58O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Vpkn87LQpIrNY9kcTkem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T2mx0PigTKEQfQxaROREV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W09eZ2ghSQdEYHPJWHlZ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1ZTM9V2vLakUj745O58O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Vpkn87LQpIrNY9kcTkem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TXMNe0SZQUopU3Vl0t7P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GxqoskNMaUDlumYde25oT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bIQoLU3CqaEvwaogiW2O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LveFXrFMZwXHeFBW2R7h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PQs3QMNsRV3cWk95XBX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Cp0DHzFMOIHmGmR4Amw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pZNMCSwgWQ4w9tzd24f1K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Cp0DHzFMOIHmGmR4Amw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QrD6VsQbOxNuXZ1B8lJT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1FKspcvjcMB2siRx8czc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kSKAl8YoSNkB3WkYLAN6F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9aXEq4HD45oD7UpgOQL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mZCe0s6F0TSwzTwzjSM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Cp0DHzFMOIHmGmR4Amw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6ZaCaUrOJ3kCilVfFYOQ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AAothw4EVuih47TQZ6nO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ymNCR9xJrG57KjBzlZW3D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Vz0wG5GnACp2eAQqnxVu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SU2GDnKVNo4UnBJUXVL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Cp0DHzFMOIHmGmR4Amw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aqL5e1tdSjeT6HbkPJU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trEvVPpURaB8bJCVx8Jrz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Fuu2ID52deBHY6Ajb4j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CLVYzphAbDwWGZ1qNHgL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z2EOXOyngvC2Iz49eNr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5Kh7zTnm2f0dRlVUAkMCg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Cp0DHzFMOIHmGmR4Amw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3WiRJx2XGmiuhmGnVa0d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Y7CKlLoNOUL07fbJ9jLMP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OQe8eDtFplPjebh1EO0h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Cp0DHzFMOIHmGmR4Amw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zQDyUWQrf1ar7rCAjou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FY8v6TvbdZiXhnuGJwOX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Cp0DHzFMOIHmGmR4Amw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N9M4Pp4vBMiTBbFppQXW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899f6DEXdZRRPlqhurGC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Cp0DHzFMOIHmGmR4Amw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3FcOgkGQ11ZYEUF9YSWO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KkQ3YysunbX85t2hmkhm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Cp0DHzFMOIHmGmR4Amw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RQHwBktNFoU9VSYdm7n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1vOc7GwCxJVUs0lrX80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eVyai8YaYrb3OcHodMh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Cp0DHzFMOIHmGmR4Amw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hJAimmP39zU1HDQFRJVoY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e0pXRU9fw4hshTEWonDn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Joc9KyVeitH2HxKkh40J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Cp0DHzFMOIHmGmR4Amw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7MlVOKgoUptqKh0LH9Bkh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Cp0DHzFMOIHmGmR4Amw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Cp0DHzFMOIHmGmR4Amwq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Keb6b35zn1yCCQeWOEPo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dBWgJzzUpoDlYAHCE4lOQ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pcFoVtdMFsnKwCfQsuwFX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nj8V3lOeL7itaPrzfFsr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Cp0DHzFMOIHmGmR4Amwq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tdIGDqQ34E2IVit1uF3j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D1TlNXk1HAP4CQSJdYQX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gDfwkaAuAd6cKBlD5HCJ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d44mNCRha9MioKGWSC5X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qqve7QrXlTIhqbsXmXCi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pscAX8OZEdbGEERzv1Qd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aCmo3gqRaRQSa2p2YKK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z7kuuVg7kuus032wSi8m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6JxO5NsBrPawS5fsETJx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bbEOwY8y4rE41AXGPtEJ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MU73bcdujOHjHXFRaBbR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lYydXzwSyTznesPhfQp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5Rn4f7VXbFATTHfOj1mG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1LbRiqVptSIFtvhD2vJ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htaXgqEfCHCpylahgttT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JiBBWx1SyhPteYeJL8Nd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GxqoskNMaUDlumYde25oT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bIQoLU3CqaEvwaogiW2O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LveFXrFMZwXHeFBW2R7h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PQs3QMNsRV3cWk95XBXD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GxqoskNMaUDlumYde25oT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bIQoLU3CqaEvwaogiW2O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LveFXrFMZwXHeFBW2R7h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PQs3QMNsRV3cWk95XBXD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GxqoskNMaUDlumYde25o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SO3FuY3fS9DvTaEzHIUO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bIQoLU3CqaEvwaogiW2O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LveFXrFMZwXHeFBW2R7h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PQs3QMNsRV3cWk95XBXD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EcvN8oEW74eesWWTUOyLC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k430ni1Pei4xLQc9vCYQ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1sMtkL5tK2R0oMW0iL4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3ip7x4O3peic5GBcekeU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sB2Cvydbf9UzBlTBVGc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M2rZDGLLZWUVmsCSsu2H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BkyiG6MdCr70PZawVwp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FGZrY2dHk8yir6qk0FY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OmDDHVzwhqjCFSie7KZ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55yyTtr1Rq8As87KZr0T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swy35AvJvpEcRDNlki8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ZOry2LyeLplPU64EQY1y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UXt0FrLpHMj7kwJCxyJb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Q1JHhGr9Mic5RYxmkMP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a5Dwesec8eXSqCWox6hI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x2ROYnyzt6j1nPLhfIF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2CSdfkBmhVILcbEWtyM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QMa2DgRWAFetPuposujk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FSd1R2EKR1i89Cr50xQ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qqO7CP9uk435RIket31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RPMYvOkSqdW5m44OuzOp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9f4cNuJRTu6yW349uC8h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CGAlypDmBajSA4zyJI8yP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79Vz49wi2XJjTGfbmxKf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B9IR01G36tKSesH2LEMI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BaMWAzDvkSu0fvW5A2ZC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EcvN8oEW74eesWWTUOyLC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k430ni1Pei4xLQc9vCY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1sMtkL5tK2R0oMW0iL4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3ip7x4O3peic5GBcekeU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GxqoskNMaUDlumYde25o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gp1UE2xKR32eILVYDGYZ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bIQoLU3CqaEvwaogiW2O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LveFXrFMZwXHeFBW2R7h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PQs3QMNsRV3cWk95XBX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GxqoskNMaUDlumYde25o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bIQoLU3CqaEvwaogiW2O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LveFXrFMZwXHeFBW2R7h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PQs3QMNsRV3cWk95XBX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ZePZ3niu4ArBH9ZOcsW6b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7hXAPip6xHCLbJ2gNpB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JYQeuSYX5eA8xTZwJnwA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nM3GbWq4J266wytUFPT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RTPsdZiFkR8ewN8oKE6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OwMnkMpraxm4YlFqKXMy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oEsIAYMWu7624jFQFwf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SsPNJjU9tfyx77UBcqF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eYWglLTiginzNM0TNft2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twbxW3jPdtyEuTwnx0Qc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YklTIobbbHA7sKaeXfW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5e8w0gRV1urUiyQb2lVD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R92RdFrKQEeVqT9P16DY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LBMCUTwcok6hDLtlz7C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44695</TotalTime>
  <Words>3073</Words>
  <Application>Microsoft Macintosh PowerPoint</Application>
  <PresentationFormat>On-screen Show (4:3)</PresentationFormat>
  <Paragraphs>737</Paragraphs>
  <Slides>50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Equation</vt:lpstr>
      <vt:lpstr>Memory and Object Management in RAMCloud</vt:lpstr>
      <vt:lpstr>RAMCloud Introduction</vt:lpstr>
      <vt:lpstr>Thesis &amp; Key Results</vt:lpstr>
      <vt:lpstr>Contributions</vt:lpstr>
      <vt:lpstr>Outline</vt:lpstr>
      <vt:lpstr>Outline</vt:lpstr>
      <vt:lpstr>RAMCloud Architecture</vt:lpstr>
      <vt:lpstr>Distributed Key-Value Store</vt:lpstr>
      <vt:lpstr>Outline</vt:lpstr>
      <vt:lpstr>Memory Management Goals</vt:lpstr>
      <vt:lpstr>Existing Allocators Unsuitable</vt:lpstr>
      <vt:lpstr>Fragmentation</vt:lpstr>
      <vt:lpstr>Copying Collectors</vt:lpstr>
      <vt:lpstr>Goals Revisited</vt:lpstr>
      <vt:lpstr>Space/Time Dilemma</vt:lpstr>
      <vt:lpstr>Outline</vt:lpstr>
      <vt:lpstr>Durability: Log Structure</vt:lpstr>
      <vt:lpstr>Log-structured Memory</vt:lpstr>
      <vt:lpstr>Benefits of Segments</vt:lpstr>
      <vt:lpstr>Log Cleaning in 3 Steps</vt:lpstr>
      <vt:lpstr>1. Selecting Segments</vt:lpstr>
      <vt:lpstr>2. Relocating Survivors</vt:lpstr>
      <vt:lpstr>3. Freeing Segments</vt:lpstr>
      <vt:lpstr>Cost of Cleaning</vt:lpstr>
      <vt:lpstr>Two-Level Cleaning</vt:lpstr>
      <vt:lpstr>Benefit of Two-level Cleaning</vt:lpstr>
      <vt:lpstr>Seglets</vt:lpstr>
      <vt:lpstr>Outline</vt:lpstr>
      <vt:lpstr>Client Write Throughput</vt:lpstr>
      <vt:lpstr>I/O Overhead Reduction</vt:lpstr>
      <vt:lpstr>Handling Workload Changes</vt:lpstr>
      <vt:lpstr>Write Latency</vt:lpstr>
      <vt:lpstr>Compared to Other Systems</vt:lpstr>
      <vt:lpstr>LSM in Other Systems?</vt:lpstr>
      <vt:lpstr>Goals Revisited</vt:lpstr>
      <vt:lpstr>Outline</vt:lpstr>
      <vt:lpstr>What is Cost-Benefit?</vt:lpstr>
      <vt:lpstr>LFS Simulator</vt:lpstr>
      <vt:lpstr>Fun, but not so quick</vt:lpstr>
      <vt:lpstr>Need a Simple Explanation</vt:lpstr>
      <vt:lpstr>Using Segment Age</vt:lpstr>
      <vt:lpstr>Using Segment Age</vt:lpstr>
      <vt:lpstr>Rediscovered?</vt:lpstr>
      <vt:lpstr>Outline</vt:lpstr>
      <vt:lpstr>LSM Related Work</vt:lpstr>
      <vt:lpstr>RAMCloud Related Work</vt:lpstr>
      <vt:lpstr>Future Work</vt:lpstr>
      <vt:lpstr>Conclusion</vt:lpstr>
      <vt:lpstr>Acknowledgements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and Object Management in a Distributed RAM-based Storage System</dc:title>
  <dc:creator>.</dc:creator>
  <cp:lastModifiedBy>Stephen Rumble</cp:lastModifiedBy>
  <cp:revision>695</cp:revision>
  <dcterms:created xsi:type="dcterms:W3CDTF">2012-04-05T19:40:52Z</dcterms:created>
  <dcterms:modified xsi:type="dcterms:W3CDTF">2013-12-13T02:32:08Z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1Durf0e7mS1tf4oTgegMQYCGECftXA30a_4ElBJ0LkKw</vt:lpwstr>
  </property>
  <property fmtid="{D5CDD505-2E9C-101B-9397-08002B2CF9AE}" pid="4" name="Google.Documents.RevisionId">
    <vt:lpwstr>10253950296727246815</vt:lpwstr>
  </property>
  <property fmtid="{D5CDD505-2E9C-101B-9397-08002B2CF9AE}" pid="5" name="Google.Documents.PreviousRevisionId">
    <vt:lpwstr>01722023446652678772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