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3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4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5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6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7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notesSlides/notesSlide10.xml" ContentType="application/vnd.openxmlformats-officedocument.presentationml.notesSlide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notesSlides/notesSlide11.xml" ContentType="application/vnd.openxmlformats-officedocument.presentationml.notesSlide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6" r:id="rId3"/>
    <p:sldId id="257" r:id="rId4"/>
    <p:sldId id="258" r:id="rId5"/>
    <p:sldId id="290" r:id="rId6"/>
    <p:sldId id="294" r:id="rId7"/>
    <p:sldId id="272" r:id="rId8"/>
    <p:sldId id="265" r:id="rId9"/>
    <p:sldId id="293" r:id="rId10"/>
    <p:sldId id="273" r:id="rId11"/>
    <p:sldId id="275" r:id="rId12"/>
    <p:sldId id="276" r:id="rId13"/>
    <p:sldId id="269" r:id="rId14"/>
    <p:sldId id="279" r:id="rId15"/>
    <p:sldId id="262" r:id="rId16"/>
    <p:sldId id="281" r:id="rId17"/>
    <p:sldId id="304" r:id="rId18"/>
    <p:sldId id="280" r:id="rId19"/>
    <p:sldId id="307" r:id="rId20"/>
    <p:sldId id="301" r:id="rId21"/>
    <p:sldId id="261" r:id="rId22"/>
    <p:sldId id="282" r:id="rId23"/>
    <p:sldId id="300" r:id="rId24"/>
    <p:sldId id="278" r:id="rId25"/>
    <p:sldId id="284" r:id="rId26"/>
    <p:sldId id="270" r:id="rId27"/>
    <p:sldId id="264" r:id="rId28"/>
    <p:sldId id="305" r:id="rId29"/>
    <p:sldId id="295" r:id="rId30"/>
    <p:sldId id="259" r:id="rId31"/>
    <p:sldId id="260" r:id="rId32"/>
    <p:sldId id="26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BDBDC258-DBCF-4991-8730-1C39882415B3}">
          <p14:sldIdLst>
            <p14:sldId id="256"/>
            <p14:sldId id="266"/>
            <p14:sldId id="257"/>
            <p14:sldId id="258"/>
            <p14:sldId id="290"/>
            <p14:sldId id="294"/>
            <p14:sldId id="272"/>
            <p14:sldId id="265"/>
            <p14:sldId id="293"/>
          </p14:sldIdLst>
        </p14:section>
        <p14:section name="Contributions" id="{DD53C468-CD24-441B-9211-8E058A541191}">
          <p14:sldIdLst>
            <p14:sldId id="273"/>
            <p14:sldId id="275"/>
            <p14:sldId id="276"/>
            <p14:sldId id="269"/>
            <p14:sldId id="279"/>
            <p14:sldId id="262"/>
            <p14:sldId id="281"/>
            <p14:sldId id="304"/>
            <p14:sldId id="280"/>
            <p14:sldId id="307"/>
            <p14:sldId id="301"/>
            <p14:sldId id="261"/>
            <p14:sldId id="282"/>
            <p14:sldId id="300"/>
            <p14:sldId id="278"/>
            <p14:sldId id="284"/>
            <p14:sldId id="270"/>
            <p14:sldId id="264"/>
            <p14:sldId id="305"/>
          </p14:sldIdLst>
        </p14:section>
        <p14:section name="Conclusion" id="{61804A39-B0CC-4F85-BAD5-FE072D0A0FFE}">
          <p14:sldIdLst>
            <p14:sldId id="295"/>
            <p14:sldId id="259"/>
            <p14:sldId id="260"/>
            <p14:sldId id="267"/>
          </p14:sldIdLst>
        </p14:section>
        <p14:section name="Graveyard" id="{343915C6-E50E-44E7-B466-B4A121E7AD3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1" autoAdjust="0"/>
    <p:restoredTop sz="88285" autoAdjust="0"/>
  </p:normalViewPr>
  <p:slideViewPr>
    <p:cSldViewPr>
      <p:cViewPr>
        <p:scale>
          <a:sx n="130" d="100"/>
          <a:sy n="130" d="100"/>
        </p:scale>
        <p:origin x="-344" y="1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15083-383E-42F8-96FD-5E952482B571}" type="datetimeFigureOut">
              <a:rPr lang="en-US" smtClean="0"/>
              <a:t>12-04-23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D775C-29D4-4D3D-9C55-4BA7E3A7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02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9D4A0-389F-41E5-8D1A-A636EC07914D}" type="datetimeFigureOut">
              <a:rPr lang="en-US" smtClean="0"/>
              <a:t>12-04-23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856AA-987D-42F4-8B85-003E7CE1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7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r>
              <a:rPr lang="en-US" baseline="0" dirty="0" smtClean="0"/>
              <a:t> management is difficult b/c we need to:</a:t>
            </a:r>
            <a:endParaRPr lang="en-US" dirty="0" smtClean="0"/>
          </a:p>
          <a:p>
            <a:r>
              <a:rPr lang="en-US" baseline="0" dirty="0" smtClean="0"/>
              <a:t>   M</a:t>
            </a:r>
            <a:r>
              <a:rPr lang="en-US" dirty="0" smtClean="0"/>
              <a:t>aintain high</a:t>
            </a:r>
            <a:r>
              <a:rPr lang="en-US" baseline="0" dirty="0" smtClean="0"/>
              <a:t> performance, consistency, durability,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 while making good use of the resources (want to achieve reasonable </a:t>
            </a:r>
            <a:r>
              <a:rPr lang="en-US" baseline="0" dirty="0" err="1" smtClean="0"/>
              <a:t>utilisation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856AA-987D-42F4-8B85-003E7CE1FA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36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might be worth noting that we write R=3 times, so reducing cleaning overheads</a:t>
            </a:r>
            <a:r>
              <a:rPr lang="en-US" baseline="0" dirty="0" smtClean="0"/>
              <a:t> has a very substantial impact.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856AA-987D-42F4-8B85-003E7CE1FA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76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it makes sense to not store tombstones in memory and re-read segments from backups</a:t>
            </a:r>
            <a:r>
              <a:rPr lang="en-US" baseline="0" dirty="0" smtClean="0"/>
              <a:t> when cleaning on disk.</a:t>
            </a:r>
          </a:p>
          <a:p>
            <a:r>
              <a:rPr lang="en-US" baseline="0" dirty="0" smtClean="0"/>
              <a:t>   -- Why? Because we write live data to 3 disks and would only have to read data from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856AA-987D-42F4-8B85-003E7CE1FAF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9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dirty="0" smtClean="0"/>
              <a:t>For</a:t>
            </a:r>
            <a:r>
              <a:rPr lang="en-US" baseline="0" dirty="0" smtClean="0"/>
              <a:t> tablet migration bullet, mention how log structure enables an easy migration mechanism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856AA-987D-42F4-8B85-003E7CE1FA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99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0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856AA-987D-42F4-8B85-003E7CE1FA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55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Copying entire log especially bad since we</a:t>
            </a:r>
            <a:r>
              <a:rPr lang="en-US" baseline="0" dirty="0" smtClean="0"/>
              <a:t> need to send to backups (in triplicate!) and write to disk</a:t>
            </a:r>
            <a:endParaRPr lang="en-US" dirty="0" smtClean="0"/>
          </a:p>
          <a:p>
            <a:r>
              <a:rPr lang="en-US" dirty="0" smtClean="0"/>
              <a:t>- Note</a:t>
            </a:r>
            <a:r>
              <a:rPr lang="en-US" baseline="0" dirty="0" smtClean="0"/>
              <a:t> that the log is already segmented for backup performance (write bandwidth) and recovery performance (many spindles)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856AA-987D-42F4-8B85-003E7CE1FA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02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Aside about how</a:t>
            </a:r>
            <a:r>
              <a:rPr lang="en-US" baseline="0" dirty="0" smtClean="0"/>
              <a:t> it’s questionable whether we really have a log anymore?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856AA-987D-42F4-8B85-003E7CE1FA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28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856AA-987D-42F4-8B85-003E7CE1FA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84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“write cost</a:t>
            </a:r>
            <a:r>
              <a:rPr lang="en-US" smtClean="0"/>
              <a:t>” is</a:t>
            </a:r>
            <a:r>
              <a:rPr lang="en-US" baseline="0" smtClean="0"/>
              <a:t> how LFS defines it.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856AA-987D-42F4-8B85-003E7CE1FA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13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“write cost</a:t>
            </a:r>
            <a:r>
              <a:rPr lang="en-US" smtClean="0"/>
              <a:t>” is</a:t>
            </a:r>
            <a:r>
              <a:rPr lang="en-US" baseline="0" smtClean="0"/>
              <a:t> how LFS defines it.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856AA-987D-42F4-8B85-003E7CE1FAF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1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4" Type="http://schemas.openxmlformats.org/officeDocument/2006/relationships/tags" Target="../tags/tag57.xml"/><Relationship Id="rId5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54.xml"/><Relationship Id="rId2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tags" Target="../tags/tag63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59.xml"/><Relationship Id="rId2" Type="http://schemas.openxmlformats.org/officeDocument/2006/relationships/tags" Target="../tags/tag6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tags" Target="../tags/tag24.xml"/><Relationship Id="rId5" Type="http://schemas.openxmlformats.org/officeDocument/2006/relationships/tags" Target="../tags/tag25.xml"/><Relationship Id="rId6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4" Type="http://schemas.openxmlformats.org/officeDocument/2006/relationships/tags" Target="../tags/tag30.xml"/><Relationship Id="rId5" Type="http://schemas.openxmlformats.org/officeDocument/2006/relationships/tags" Target="../tags/tag31.xml"/><Relationship Id="rId6" Type="http://schemas.openxmlformats.org/officeDocument/2006/relationships/tags" Target="../tags/tag32.xml"/><Relationship Id="rId7" Type="http://schemas.openxmlformats.org/officeDocument/2006/relationships/tags" Target="../tags/tag33.xml"/><Relationship Id="rId8" Type="http://schemas.openxmlformats.org/officeDocument/2006/relationships/tags" Target="../tags/tag34.xml"/><Relationship Id="rId9" Type="http://schemas.openxmlformats.org/officeDocument/2006/relationships/slideMaster" Target="../slideMasters/slideMaster1.xml"/><Relationship Id="rId1" Type="http://schemas.openxmlformats.org/officeDocument/2006/relationships/tags" Target="../tags/tag27.xml"/><Relationship Id="rId2" Type="http://schemas.openxmlformats.org/officeDocument/2006/relationships/tags" Target="../tags/tag2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39.xml"/><Relationship Id="rId2" Type="http://schemas.openxmlformats.org/officeDocument/2006/relationships/tags" Target="../tags/tag4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tags" Target="../tags/tag52.xml"/><Relationship Id="rId6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5B67D88-4BF7-4AA2-B462-E8B20464FD45}" type="datetime1">
              <a:rPr lang="en-US" smtClean="0"/>
              <a:t>12-04-23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858000" y="6356350"/>
            <a:ext cx="2133600" cy="365125"/>
          </a:xfrm>
        </p:spPr>
        <p:txBody>
          <a:bodyPr/>
          <a:lstStyle/>
          <a:p>
            <a:fld id="{7B8DAB1E-F3C8-4F5B-A543-0563D814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0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DCE4B85-34F8-4970-9EED-7FCA74718584}" type="datetime1">
              <a:rPr lang="en-US" smtClean="0"/>
              <a:t>12-04-23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7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56FDADB-4861-4D62-A756-CB04DC780DD2}" type="datetime1">
              <a:rPr lang="en-US" smtClean="0"/>
              <a:t>12-04-23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A228DF5-94FD-4B5D-A568-134F3C51C820}" type="datetime1">
              <a:rPr lang="en-US" smtClean="0"/>
              <a:t>12-04-23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7B8DAB1E-F3C8-4F5B-A543-0563D814CB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7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C274F2-6CAE-4BDA-9586-D342FDE64BBF}" type="datetime1">
              <a:rPr lang="en-US" smtClean="0"/>
              <a:t>12-04-23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2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2348708-870D-428C-A0B0-F4D49E93742B}" type="datetime1">
              <a:rPr lang="en-US" smtClean="0"/>
              <a:t>12-04-23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1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9E5D9255-45FE-4042-96BB-ACA7314947C6}" type="datetime1">
              <a:rPr lang="en-US" smtClean="0"/>
              <a:t>12-04-23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9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AC3ED98-9638-4068-A8F9-8B53CFBBF50E}" type="datetime1">
              <a:rPr lang="en-US" smtClean="0"/>
              <a:t>12-04-23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E90138DF-32C8-4EC4-BA8C-4C2741AD557D}" type="datetime1">
              <a:rPr lang="en-US" smtClean="0"/>
              <a:t>12-04-23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6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2CBF1543-8AB5-4520-9B0B-0734468EE395}" type="datetime1">
              <a:rPr lang="en-US" smtClean="0"/>
              <a:t>12-04-23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5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BF2A7CF-8C8F-4A6F-951D-7514EE47C9DE}" type="datetime1">
              <a:rPr lang="en-US" smtClean="0"/>
              <a:t>12-04-23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13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tags" Target="../tags/tag2.xml"/><Relationship Id="rId15" Type="http://schemas.openxmlformats.org/officeDocument/2006/relationships/tags" Target="../tags/tag3.xml"/><Relationship Id="rId16" Type="http://schemas.openxmlformats.org/officeDocument/2006/relationships/tags" Target="../tags/tag4.xml"/><Relationship Id="rId17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DCE3C-9FD7-402A-99D9-E21939C36651}" type="datetime1">
              <a:rPr lang="en-US" smtClean="0"/>
              <a:t>12-04-23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DAB1E-F3C8-4F5B-A543-0563D814CB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5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4" Type="http://schemas.openxmlformats.org/officeDocument/2006/relationships/slideLayout" Target="../slideLayouts/slideLayout1.xml"/><Relationship Id="rId1" Type="http://schemas.openxmlformats.org/officeDocument/2006/relationships/tags" Target="../tags/tag64.xml"/><Relationship Id="rId2" Type="http://schemas.openxmlformats.org/officeDocument/2006/relationships/tags" Target="../tags/tag65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51.xml"/><Relationship Id="rId20" Type="http://schemas.openxmlformats.org/officeDocument/2006/relationships/tags" Target="../tags/tag162.xml"/><Relationship Id="rId21" Type="http://schemas.openxmlformats.org/officeDocument/2006/relationships/tags" Target="../tags/tag163.xml"/><Relationship Id="rId22" Type="http://schemas.openxmlformats.org/officeDocument/2006/relationships/tags" Target="../tags/tag164.xml"/><Relationship Id="rId23" Type="http://schemas.openxmlformats.org/officeDocument/2006/relationships/tags" Target="../tags/tag165.xml"/><Relationship Id="rId24" Type="http://schemas.openxmlformats.org/officeDocument/2006/relationships/tags" Target="../tags/tag166.xml"/><Relationship Id="rId25" Type="http://schemas.openxmlformats.org/officeDocument/2006/relationships/tags" Target="../tags/tag167.xml"/><Relationship Id="rId26" Type="http://schemas.openxmlformats.org/officeDocument/2006/relationships/slideLayout" Target="../slideLayouts/slideLayout2.xml"/><Relationship Id="rId27" Type="http://schemas.openxmlformats.org/officeDocument/2006/relationships/notesSlide" Target="../notesSlides/notesSlide4.xml"/><Relationship Id="rId10" Type="http://schemas.openxmlformats.org/officeDocument/2006/relationships/tags" Target="../tags/tag152.xml"/><Relationship Id="rId11" Type="http://schemas.openxmlformats.org/officeDocument/2006/relationships/tags" Target="../tags/tag153.xml"/><Relationship Id="rId12" Type="http://schemas.openxmlformats.org/officeDocument/2006/relationships/tags" Target="../tags/tag154.xml"/><Relationship Id="rId13" Type="http://schemas.openxmlformats.org/officeDocument/2006/relationships/tags" Target="../tags/tag155.xml"/><Relationship Id="rId14" Type="http://schemas.openxmlformats.org/officeDocument/2006/relationships/tags" Target="../tags/tag156.xml"/><Relationship Id="rId15" Type="http://schemas.openxmlformats.org/officeDocument/2006/relationships/tags" Target="../tags/tag157.xml"/><Relationship Id="rId16" Type="http://schemas.openxmlformats.org/officeDocument/2006/relationships/tags" Target="../tags/tag158.xml"/><Relationship Id="rId17" Type="http://schemas.openxmlformats.org/officeDocument/2006/relationships/tags" Target="../tags/tag159.xml"/><Relationship Id="rId18" Type="http://schemas.openxmlformats.org/officeDocument/2006/relationships/tags" Target="../tags/tag160.xml"/><Relationship Id="rId19" Type="http://schemas.openxmlformats.org/officeDocument/2006/relationships/tags" Target="../tags/tag161.xml"/><Relationship Id="rId1" Type="http://schemas.openxmlformats.org/officeDocument/2006/relationships/tags" Target="../tags/tag143.xml"/><Relationship Id="rId2" Type="http://schemas.openxmlformats.org/officeDocument/2006/relationships/tags" Target="../tags/tag144.xml"/><Relationship Id="rId3" Type="http://schemas.openxmlformats.org/officeDocument/2006/relationships/tags" Target="../tags/tag145.xml"/><Relationship Id="rId4" Type="http://schemas.openxmlformats.org/officeDocument/2006/relationships/tags" Target="../tags/tag146.xml"/><Relationship Id="rId5" Type="http://schemas.openxmlformats.org/officeDocument/2006/relationships/tags" Target="../tags/tag147.xml"/><Relationship Id="rId6" Type="http://schemas.openxmlformats.org/officeDocument/2006/relationships/tags" Target="../tags/tag148.xml"/><Relationship Id="rId7" Type="http://schemas.openxmlformats.org/officeDocument/2006/relationships/tags" Target="../tags/tag149.xml"/><Relationship Id="rId8" Type="http://schemas.openxmlformats.org/officeDocument/2006/relationships/tags" Target="../tags/tag150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80.xml"/><Relationship Id="rId14" Type="http://schemas.openxmlformats.org/officeDocument/2006/relationships/tags" Target="../tags/tag181.xml"/><Relationship Id="rId15" Type="http://schemas.openxmlformats.org/officeDocument/2006/relationships/tags" Target="../tags/tag182.xml"/><Relationship Id="rId16" Type="http://schemas.openxmlformats.org/officeDocument/2006/relationships/tags" Target="../tags/tag183.xml"/><Relationship Id="rId17" Type="http://schemas.openxmlformats.org/officeDocument/2006/relationships/tags" Target="../tags/tag184.xml"/><Relationship Id="rId18" Type="http://schemas.openxmlformats.org/officeDocument/2006/relationships/tags" Target="../tags/tag185.xml"/><Relationship Id="rId19" Type="http://schemas.openxmlformats.org/officeDocument/2006/relationships/tags" Target="../tags/tag186.xml"/><Relationship Id="rId50" Type="http://schemas.openxmlformats.org/officeDocument/2006/relationships/tags" Target="../tags/tag217.xml"/><Relationship Id="rId51" Type="http://schemas.openxmlformats.org/officeDocument/2006/relationships/tags" Target="../tags/tag218.xml"/><Relationship Id="rId52" Type="http://schemas.openxmlformats.org/officeDocument/2006/relationships/tags" Target="../tags/tag219.xml"/><Relationship Id="rId53" Type="http://schemas.openxmlformats.org/officeDocument/2006/relationships/tags" Target="../tags/tag220.xml"/><Relationship Id="rId54" Type="http://schemas.openxmlformats.org/officeDocument/2006/relationships/tags" Target="../tags/tag221.xml"/><Relationship Id="rId55" Type="http://schemas.openxmlformats.org/officeDocument/2006/relationships/tags" Target="../tags/tag222.xml"/><Relationship Id="rId56" Type="http://schemas.openxmlformats.org/officeDocument/2006/relationships/tags" Target="../tags/tag223.xml"/><Relationship Id="rId57" Type="http://schemas.openxmlformats.org/officeDocument/2006/relationships/slideLayout" Target="../slideLayouts/slideLayout2.xml"/><Relationship Id="rId40" Type="http://schemas.openxmlformats.org/officeDocument/2006/relationships/tags" Target="../tags/tag207.xml"/><Relationship Id="rId41" Type="http://schemas.openxmlformats.org/officeDocument/2006/relationships/tags" Target="../tags/tag208.xml"/><Relationship Id="rId42" Type="http://schemas.openxmlformats.org/officeDocument/2006/relationships/tags" Target="../tags/tag209.xml"/><Relationship Id="rId43" Type="http://schemas.openxmlformats.org/officeDocument/2006/relationships/tags" Target="../tags/tag210.xml"/><Relationship Id="rId44" Type="http://schemas.openxmlformats.org/officeDocument/2006/relationships/tags" Target="../tags/tag211.xml"/><Relationship Id="rId45" Type="http://schemas.openxmlformats.org/officeDocument/2006/relationships/tags" Target="../tags/tag212.xml"/><Relationship Id="rId46" Type="http://schemas.openxmlformats.org/officeDocument/2006/relationships/tags" Target="../tags/tag213.xml"/><Relationship Id="rId47" Type="http://schemas.openxmlformats.org/officeDocument/2006/relationships/tags" Target="../tags/tag214.xml"/><Relationship Id="rId48" Type="http://schemas.openxmlformats.org/officeDocument/2006/relationships/tags" Target="../tags/tag215.xml"/><Relationship Id="rId49" Type="http://schemas.openxmlformats.org/officeDocument/2006/relationships/tags" Target="../tags/tag216.xml"/><Relationship Id="rId1" Type="http://schemas.openxmlformats.org/officeDocument/2006/relationships/tags" Target="../tags/tag168.xml"/><Relationship Id="rId2" Type="http://schemas.openxmlformats.org/officeDocument/2006/relationships/tags" Target="../tags/tag169.xml"/><Relationship Id="rId3" Type="http://schemas.openxmlformats.org/officeDocument/2006/relationships/tags" Target="../tags/tag170.xml"/><Relationship Id="rId4" Type="http://schemas.openxmlformats.org/officeDocument/2006/relationships/tags" Target="../tags/tag171.xml"/><Relationship Id="rId5" Type="http://schemas.openxmlformats.org/officeDocument/2006/relationships/tags" Target="../tags/tag172.xml"/><Relationship Id="rId6" Type="http://schemas.openxmlformats.org/officeDocument/2006/relationships/tags" Target="../tags/tag173.xml"/><Relationship Id="rId7" Type="http://schemas.openxmlformats.org/officeDocument/2006/relationships/tags" Target="../tags/tag174.xml"/><Relationship Id="rId8" Type="http://schemas.openxmlformats.org/officeDocument/2006/relationships/tags" Target="../tags/tag175.xml"/><Relationship Id="rId9" Type="http://schemas.openxmlformats.org/officeDocument/2006/relationships/tags" Target="../tags/tag176.xml"/><Relationship Id="rId30" Type="http://schemas.openxmlformats.org/officeDocument/2006/relationships/tags" Target="../tags/tag197.xml"/><Relationship Id="rId31" Type="http://schemas.openxmlformats.org/officeDocument/2006/relationships/tags" Target="../tags/tag198.xml"/><Relationship Id="rId32" Type="http://schemas.openxmlformats.org/officeDocument/2006/relationships/tags" Target="../tags/tag199.xml"/><Relationship Id="rId33" Type="http://schemas.openxmlformats.org/officeDocument/2006/relationships/tags" Target="../tags/tag200.xml"/><Relationship Id="rId34" Type="http://schemas.openxmlformats.org/officeDocument/2006/relationships/tags" Target="../tags/tag201.xml"/><Relationship Id="rId35" Type="http://schemas.openxmlformats.org/officeDocument/2006/relationships/tags" Target="../tags/tag202.xml"/><Relationship Id="rId36" Type="http://schemas.openxmlformats.org/officeDocument/2006/relationships/tags" Target="../tags/tag203.xml"/><Relationship Id="rId37" Type="http://schemas.openxmlformats.org/officeDocument/2006/relationships/tags" Target="../tags/tag204.xml"/><Relationship Id="rId38" Type="http://schemas.openxmlformats.org/officeDocument/2006/relationships/tags" Target="../tags/tag205.xml"/><Relationship Id="rId39" Type="http://schemas.openxmlformats.org/officeDocument/2006/relationships/tags" Target="../tags/tag206.xml"/><Relationship Id="rId20" Type="http://schemas.openxmlformats.org/officeDocument/2006/relationships/tags" Target="../tags/tag187.xml"/><Relationship Id="rId21" Type="http://schemas.openxmlformats.org/officeDocument/2006/relationships/tags" Target="../tags/tag188.xml"/><Relationship Id="rId22" Type="http://schemas.openxmlformats.org/officeDocument/2006/relationships/tags" Target="../tags/tag189.xml"/><Relationship Id="rId23" Type="http://schemas.openxmlformats.org/officeDocument/2006/relationships/tags" Target="../tags/tag190.xml"/><Relationship Id="rId24" Type="http://schemas.openxmlformats.org/officeDocument/2006/relationships/tags" Target="../tags/tag191.xml"/><Relationship Id="rId25" Type="http://schemas.openxmlformats.org/officeDocument/2006/relationships/tags" Target="../tags/tag192.xml"/><Relationship Id="rId26" Type="http://schemas.openxmlformats.org/officeDocument/2006/relationships/tags" Target="../tags/tag193.xml"/><Relationship Id="rId27" Type="http://schemas.openxmlformats.org/officeDocument/2006/relationships/tags" Target="../tags/tag194.xml"/><Relationship Id="rId28" Type="http://schemas.openxmlformats.org/officeDocument/2006/relationships/tags" Target="../tags/tag195.xml"/><Relationship Id="rId29" Type="http://schemas.openxmlformats.org/officeDocument/2006/relationships/tags" Target="../tags/tag196.xml"/><Relationship Id="rId10" Type="http://schemas.openxmlformats.org/officeDocument/2006/relationships/tags" Target="../tags/tag177.xml"/><Relationship Id="rId11" Type="http://schemas.openxmlformats.org/officeDocument/2006/relationships/tags" Target="../tags/tag178.xml"/><Relationship Id="rId12" Type="http://schemas.openxmlformats.org/officeDocument/2006/relationships/tags" Target="../tags/tag17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232.xml"/><Relationship Id="rId20" Type="http://schemas.openxmlformats.org/officeDocument/2006/relationships/tags" Target="../tags/tag243.xml"/><Relationship Id="rId21" Type="http://schemas.openxmlformats.org/officeDocument/2006/relationships/tags" Target="../tags/tag244.xml"/><Relationship Id="rId22" Type="http://schemas.openxmlformats.org/officeDocument/2006/relationships/tags" Target="../tags/tag245.xml"/><Relationship Id="rId23" Type="http://schemas.openxmlformats.org/officeDocument/2006/relationships/tags" Target="../tags/tag246.xml"/><Relationship Id="rId24" Type="http://schemas.openxmlformats.org/officeDocument/2006/relationships/tags" Target="../tags/tag247.xml"/><Relationship Id="rId25" Type="http://schemas.openxmlformats.org/officeDocument/2006/relationships/tags" Target="../tags/tag248.xml"/><Relationship Id="rId26" Type="http://schemas.openxmlformats.org/officeDocument/2006/relationships/tags" Target="../tags/tag249.xml"/><Relationship Id="rId27" Type="http://schemas.openxmlformats.org/officeDocument/2006/relationships/tags" Target="../tags/tag250.xml"/><Relationship Id="rId28" Type="http://schemas.openxmlformats.org/officeDocument/2006/relationships/tags" Target="../tags/tag251.xml"/><Relationship Id="rId29" Type="http://schemas.openxmlformats.org/officeDocument/2006/relationships/slideLayout" Target="../slideLayouts/slideLayout2.xml"/><Relationship Id="rId10" Type="http://schemas.openxmlformats.org/officeDocument/2006/relationships/tags" Target="../tags/tag233.xml"/><Relationship Id="rId11" Type="http://schemas.openxmlformats.org/officeDocument/2006/relationships/tags" Target="../tags/tag234.xml"/><Relationship Id="rId12" Type="http://schemas.openxmlformats.org/officeDocument/2006/relationships/tags" Target="../tags/tag235.xml"/><Relationship Id="rId13" Type="http://schemas.openxmlformats.org/officeDocument/2006/relationships/tags" Target="../tags/tag236.xml"/><Relationship Id="rId14" Type="http://schemas.openxmlformats.org/officeDocument/2006/relationships/tags" Target="../tags/tag237.xml"/><Relationship Id="rId15" Type="http://schemas.openxmlformats.org/officeDocument/2006/relationships/tags" Target="../tags/tag238.xml"/><Relationship Id="rId16" Type="http://schemas.openxmlformats.org/officeDocument/2006/relationships/tags" Target="../tags/tag239.xml"/><Relationship Id="rId17" Type="http://schemas.openxmlformats.org/officeDocument/2006/relationships/tags" Target="../tags/tag240.xml"/><Relationship Id="rId18" Type="http://schemas.openxmlformats.org/officeDocument/2006/relationships/tags" Target="../tags/tag241.xml"/><Relationship Id="rId19" Type="http://schemas.openxmlformats.org/officeDocument/2006/relationships/tags" Target="../tags/tag242.xml"/><Relationship Id="rId1" Type="http://schemas.openxmlformats.org/officeDocument/2006/relationships/tags" Target="../tags/tag224.xml"/><Relationship Id="rId2" Type="http://schemas.openxmlformats.org/officeDocument/2006/relationships/tags" Target="../tags/tag225.xml"/><Relationship Id="rId3" Type="http://schemas.openxmlformats.org/officeDocument/2006/relationships/tags" Target="../tags/tag226.xml"/><Relationship Id="rId4" Type="http://schemas.openxmlformats.org/officeDocument/2006/relationships/tags" Target="../tags/tag227.xml"/><Relationship Id="rId5" Type="http://schemas.openxmlformats.org/officeDocument/2006/relationships/tags" Target="../tags/tag228.xml"/><Relationship Id="rId6" Type="http://schemas.openxmlformats.org/officeDocument/2006/relationships/tags" Target="../tags/tag229.xml"/><Relationship Id="rId7" Type="http://schemas.openxmlformats.org/officeDocument/2006/relationships/tags" Target="../tags/tag230.xml"/><Relationship Id="rId8" Type="http://schemas.openxmlformats.org/officeDocument/2006/relationships/tags" Target="../tags/tag231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262.xml"/><Relationship Id="rId12" Type="http://schemas.openxmlformats.org/officeDocument/2006/relationships/tags" Target="../tags/tag263.xml"/><Relationship Id="rId13" Type="http://schemas.openxmlformats.org/officeDocument/2006/relationships/tags" Target="../tags/tag264.xml"/><Relationship Id="rId14" Type="http://schemas.openxmlformats.org/officeDocument/2006/relationships/tags" Target="../tags/tag265.xml"/><Relationship Id="rId15" Type="http://schemas.openxmlformats.org/officeDocument/2006/relationships/tags" Target="../tags/tag266.xml"/><Relationship Id="rId16" Type="http://schemas.openxmlformats.org/officeDocument/2006/relationships/tags" Target="../tags/tag267.xml"/><Relationship Id="rId17" Type="http://schemas.openxmlformats.org/officeDocument/2006/relationships/tags" Target="../tags/tag268.xml"/><Relationship Id="rId18" Type="http://schemas.openxmlformats.org/officeDocument/2006/relationships/tags" Target="../tags/tag269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252.xml"/><Relationship Id="rId2" Type="http://schemas.openxmlformats.org/officeDocument/2006/relationships/tags" Target="../tags/tag253.xml"/><Relationship Id="rId3" Type="http://schemas.openxmlformats.org/officeDocument/2006/relationships/tags" Target="../tags/tag254.xml"/><Relationship Id="rId4" Type="http://schemas.openxmlformats.org/officeDocument/2006/relationships/tags" Target="../tags/tag255.xml"/><Relationship Id="rId5" Type="http://schemas.openxmlformats.org/officeDocument/2006/relationships/tags" Target="../tags/tag256.xml"/><Relationship Id="rId6" Type="http://schemas.openxmlformats.org/officeDocument/2006/relationships/tags" Target="../tags/tag257.xml"/><Relationship Id="rId7" Type="http://schemas.openxmlformats.org/officeDocument/2006/relationships/tags" Target="../tags/tag258.xml"/><Relationship Id="rId8" Type="http://schemas.openxmlformats.org/officeDocument/2006/relationships/tags" Target="../tags/tag259.xml"/><Relationship Id="rId9" Type="http://schemas.openxmlformats.org/officeDocument/2006/relationships/tags" Target="../tags/tag260.xml"/><Relationship Id="rId10" Type="http://schemas.openxmlformats.org/officeDocument/2006/relationships/tags" Target="../tags/tag261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280.xml"/><Relationship Id="rId12" Type="http://schemas.openxmlformats.org/officeDocument/2006/relationships/tags" Target="../tags/tag281.xml"/><Relationship Id="rId13" Type="http://schemas.openxmlformats.org/officeDocument/2006/relationships/tags" Target="../tags/tag282.xml"/><Relationship Id="rId14" Type="http://schemas.openxmlformats.org/officeDocument/2006/relationships/tags" Target="../tags/tag283.xml"/><Relationship Id="rId15" Type="http://schemas.openxmlformats.org/officeDocument/2006/relationships/tags" Target="../tags/tag284.xml"/><Relationship Id="rId16" Type="http://schemas.openxmlformats.org/officeDocument/2006/relationships/tags" Target="../tags/tag285.xml"/><Relationship Id="rId17" Type="http://schemas.openxmlformats.org/officeDocument/2006/relationships/tags" Target="../tags/tag286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5.xml"/><Relationship Id="rId1" Type="http://schemas.openxmlformats.org/officeDocument/2006/relationships/tags" Target="../tags/tag270.xml"/><Relationship Id="rId2" Type="http://schemas.openxmlformats.org/officeDocument/2006/relationships/tags" Target="../tags/tag271.xml"/><Relationship Id="rId3" Type="http://schemas.openxmlformats.org/officeDocument/2006/relationships/tags" Target="../tags/tag272.xml"/><Relationship Id="rId4" Type="http://schemas.openxmlformats.org/officeDocument/2006/relationships/tags" Target="../tags/tag273.xml"/><Relationship Id="rId5" Type="http://schemas.openxmlformats.org/officeDocument/2006/relationships/tags" Target="../tags/tag274.xml"/><Relationship Id="rId6" Type="http://schemas.openxmlformats.org/officeDocument/2006/relationships/tags" Target="../tags/tag275.xml"/><Relationship Id="rId7" Type="http://schemas.openxmlformats.org/officeDocument/2006/relationships/tags" Target="../tags/tag276.xml"/><Relationship Id="rId8" Type="http://schemas.openxmlformats.org/officeDocument/2006/relationships/tags" Target="../tags/tag277.xml"/><Relationship Id="rId9" Type="http://schemas.openxmlformats.org/officeDocument/2006/relationships/tags" Target="../tags/tag278.xml"/><Relationship Id="rId10" Type="http://schemas.openxmlformats.org/officeDocument/2006/relationships/tags" Target="../tags/tag279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95.xml"/><Relationship Id="rId20" Type="http://schemas.openxmlformats.org/officeDocument/2006/relationships/tags" Target="../tags/tag306.xml"/><Relationship Id="rId21" Type="http://schemas.openxmlformats.org/officeDocument/2006/relationships/tags" Target="../tags/tag307.xml"/><Relationship Id="rId22" Type="http://schemas.openxmlformats.org/officeDocument/2006/relationships/tags" Target="../tags/tag308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6.xml"/><Relationship Id="rId10" Type="http://schemas.openxmlformats.org/officeDocument/2006/relationships/tags" Target="../tags/tag296.xml"/><Relationship Id="rId11" Type="http://schemas.openxmlformats.org/officeDocument/2006/relationships/tags" Target="../tags/tag297.xml"/><Relationship Id="rId12" Type="http://schemas.openxmlformats.org/officeDocument/2006/relationships/tags" Target="../tags/tag298.xml"/><Relationship Id="rId13" Type="http://schemas.openxmlformats.org/officeDocument/2006/relationships/tags" Target="../tags/tag299.xml"/><Relationship Id="rId14" Type="http://schemas.openxmlformats.org/officeDocument/2006/relationships/tags" Target="../tags/tag300.xml"/><Relationship Id="rId15" Type="http://schemas.openxmlformats.org/officeDocument/2006/relationships/tags" Target="../tags/tag301.xml"/><Relationship Id="rId16" Type="http://schemas.openxmlformats.org/officeDocument/2006/relationships/tags" Target="../tags/tag302.xml"/><Relationship Id="rId17" Type="http://schemas.openxmlformats.org/officeDocument/2006/relationships/tags" Target="../tags/tag303.xml"/><Relationship Id="rId18" Type="http://schemas.openxmlformats.org/officeDocument/2006/relationships/tags" Target="../tags/tag304.xml"/><Relationship Id="rId19" Type="http://schemas.openxmlformats.org/officeDocument/2006/relationships/tags" Target="../tags/tag305.xml"/><Relationship Id="rId1" Type="http://schemas.openxmlformats.org/officeDocument/2006/relationships/tags" Target="../tags/tag287.xml"/><Relationship Id="rId2" Type="http://schemas.openxmlformats.org/officeDocument/2006/relationships/tags" Target="../tags/tag288.xml"/><Relationship Id="rId3" Type="http://schemas.openxmlformats.org/officeDocument/2006/relationships/tags" Target="../tags/tag289.xml"/><Relationship Id="rId4" Type="http://schemas.openxmlformats.org/officeDocument/2006/relationships/tags" Target="../tags/tag290.xml"/><Relationship Id="rId5" Type="http://schemas.openxmlformats.org/officeDocument/2006/relationships/tags" Target="../tags/tag291.xml"/><Relationship Id="rId6" Type="http://schemas.openxmlformats.org/officeDocument/2006/relationships/tags" Target="../tags/tag292.xml"/><Relationship Id="rId7" Type="http://schemas.openxmlformats.org/officeDocument/2006/relationships/tags" Target="../tags/tag293.xml"/><Relationship Id="rId8" Type="http://schemas.openxmlformats.org/officeDocument/2006/relationships/tags" Target="../tags/tag294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321.xml"/><Relationship Id="rId14" Type="http://schemas.openxmlformats.org/officeDocument/2006/relationships/tags" Target="../tags/tag322.xml"/><Relationship Id="rId15" Type="http://schemas.openxmlformats.org/officeDocument/2006/relationships/tags" Target="../tags/tag323.xml"/><Relationship Id="rId16" Type="http://schemas.openxmlformats.org/officeDocument/2006/relationships/tags" Target="../tags/tag324.xml"/><Relationship Id="rId17" Type="http://schemas.openxmlformats.org/officeDocument/2006/relationships/tags" Target="../tags/tag325.xml"/><Relationship Id="rId18" Type="http://schemas.openxmlformats.org/officeDocument/2006/relationships/tags" Target="../tags/tag326.xml"/><Relationship Id="rId19" Type="http://schemas.openxmlformats.org/officeDocument/2006/relationships/tags" Target="../tags/tag327.xml"/><Relationship Id="rId50" Type="http://schemas.openxmlformats.org/officeDocument/2006/relationships/tags" Target="../tags/tag358.xml"/><Relationship Id="rId51" Type="http://schemas.openxmlformats.org/officeDocument/2006/relationships/tags" Target="../tags/tag359.xml"/><Relationship Id="rId52" Type="http://schemas.openxmlformats.org/officeDocument/2006/relationships/tags" Target="../tags/tag360.xml"/><Relationship Id="rId53" Type="http://schemas.openxmlformats.org/officeDocument/2006/relationships/slideLayout" Target="../slideLayouts/slideLayout2.xml"/><Relationship Id="rId54" Type="http://schemas.openxmlformats.org/officeDocument/2006/relationships/notesSlide" Target="../notesSlides/notesSlide7.xml"/><Relationship Id="rId40" Type="http://schemas.openxmlformats.org/officeDocument/2006/relationships/tags" Target="../tags/tag348.xml"/><Relationship Id="rId41" Type="http://schemas.openxmlformats.org/officeDocument/2006/relationships/tags" Target="../tags/tag349.xml"/><Relationship Id="rId42" Type="http://schemas.openxmlformats.org/officeDocument/2006/relationships/tags" Target="../tags/tag350.xml"/><Relationship Id="rId43" Type="http://schemas.openxmlformats.org/officeDocument/2006/relationships/tags" Target="../tags/tag351.xml"/><Relationship Id="rId44" Type="http://schemas.openxmlformats.org/officeDocument/2006/relationships/tags" Target="../tags/tag352.xml"/><Relationship Id="rId45" Type="http://schemas.openxmlformats.org/officeDocument/2006/relationships/tags" Target="../tags/tag353.xml"/><Relationship Id="rId46" Type="http://schemas.openxmlformats.org/officeDocument/2006/relationships/tags" Target="../tags/tag354.xml"/><Relationship Id="rId47" Type="http://schemas.openxmlformats.org/officeDocument/2006/relationships/tags" Target="../tags/tag355.xml"/><Relationship Id="rId48" Type="http://schemas.openxmlformats.org/officeDocument/2006/relationships/tags" Target="../tags/tag356.xml"/><Relationship Id="rId49" Type="http://schemas.openxmlformats.org/officeDocument/2006/relationships/tags" Target="../tags/tag357.xml"/><Relationship Id="rId1" Type="http://schemas.openxmlformats.org/officeDocument/2006/relationships/tags" Target="../tags/tag309.xml"/><Relationship Id="rId2" Type="http://schemas.openxmlformats.org/officeDocument/2006/relationships/tags" Target="../tags/tag310.xml"/><Relationship Id="rId3" Type="http://schemas.openxmlformats.org/officeDocument/2006/relationships/tags" Target="../tags/tag311.xml"/><Relationship Id="rId4" Type="http://schemas.openxmlformats.org/officeDocument/2006/relationships/tags" Target="../tags/tag312.xml"/><Relationship Id="rId5" Type="http://schemas.openxmlformats.org/officeDocument/2006/relationships/tags" Target="../tags/tag313.xml"/><Relationship Id="rId6" Type="http://schemas.openxmlformats.org/officeDocument/2006/relationships/tags" Target="../tags/tag314.xml"/><Relationship Id="rId7" Type="http://schemas.openxmlformats.org/officeDocument/2006/relationships/tags" Target="../tags/tag315.xml"/><Relationship Id="rId8" Type="http://schemas.openxmlformats.org/officeDocument/2006/relationships/tags" Target="../tags/tag316.xml"/><Relationship Id="rId9" Type="http://schemas.openxmlformats.org/officeDocument/2006/relationships/tags" Target="../tags/tag317.xml"/><Relationship Id="rId30" Type="http://schemas.openxmlformats.org/officeDocument/2006/relationships/tags" Target="../tags/tag338.xml"/><Relationship Id="rId31" Type="http://schemas.openxmlformats.org/officeDocument/2006/relationships/tags" Target="../tags/tag339.xml"/><Relationship Id="rId32" Type="http://schemas.openxmlformats.org/officeDocument/2006/relationships/tags" Target="../tags/tag340.xml"/><Relationship Id="rId33" Type="http://schemas.openxmlformats.org/officeDocument/2006/relationships/tags" Target="../tags/tag341.xml"/><Relationship Id="rId34" Type="http://schemas.openxmlformats.org/officeDocument/2006/relationships/tags" Target="../tags/tag342.xml"/><Relationship Id="rId35" Type="http://schemas.openxmlformats.org/officeDocument/2006/relationships/tags" Target="../tags/tag343.xml"/><Relationship Id="rId36" Type="http://schemas.openxmlformats.org/officeDocument/2006/relationships/tags" Target="../tags/tag344.xml"/><Relationship Id="rId37" Type="http://schemas.openxmlformats.org/officeDocument/2006/relationships/tags" Target="../tags/tag345.xml"/><Relationship Id="rId38" Type="http://schemas.openxmlformats.org/officeDocument/2006/relationships/tags" Target="../tags/tag346.xml"/><Relationship Id="rId39" Type="http://schemas.openxmlformats.org/officeDocument/2006/relationships/tags" Target="../tags/tag347.xml"/><Relationship Id="rId20" Type="http://schemas.openxmlformats.org/officeDocument/2006/relationships/tags" Target="../tags/tag328.xml"/><Relationship Id="rId21" Type="http://schemas.openxmlformats.org/officeDocument/2006/relationships/tags" Target="../tags/tag329.xml"/><Relationship Id="rId22" Type="http://schemas.openxmlformats.org/officeDocument/2006/relationships/tags" Target="../tags/tag330.xml"/><Relationship Id="rId23" Type="http://schemas.openxmlformats.org/officeDocument/2006/relationships/tags" Target="../tags/tag331.xml"/><Relationship Id="rId24" Type="http://schemas.openxmlformats.org/officeDocument/2006/relationships/tags" Target="../tags/tag332.xml"/><Relationship Id="rId25" Type="http://schemas.openxmlformats.org/officeDocument/2006/relationships/tags" Target="../tags/tag333.xml"/><Relationship Id="rId26" Type="http://schemas.openxmlformats.org/officeDocument/2006/relationships/tags" Target="../tags/tag334.xml"/><Relationship Id="rId27" Type="http://schemas.openxmlformats.org/officeDocument/2006/relationships/tags" Target="../tags/tag335.xml"/><Relationship Id="rId28" Type="http://schemas.openxmlformats.org/officeDocument/2006/relationships/tags" Target="../tags/tag336.xml"/><Relationship Id="rId29" Type="http://schemas.openxmlformats.org/officeDocument/2006/relationships/tags" Target="../tags/tag337.xml"/><Relationship Id="rId10" Type="http://schemas.openxmlformats.org/officeDocument/2006/relationships/tags" Target="../tags/tag318.xml"/><Relationship Id="rId11" Type="http://schemas.openxmlformats.org/officeDocument/2006/relationships/tags" Target="../tags/tag319.xml"/><Relationship Id="rId12" Type="http://schemas.openxmlformats.org/officeDocument/2006/relationships/tags" Target="../tags/tag3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63.xml"/><Relationship Id="rId4" Type="http://schemas.openxmlformats.org/officeDocument/2006/relationships/tags" Target="../tags/tag364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361.xml"/><Relationship Id="rId2" Type="http://schemas.openxmlformats.org/officeDocument/2006/relationships/tags" Target="../tags/tag362.xml"/></Relationships>
</file>

<file path=ppt/slides/_rels/slide18.xml.rels><?xml version="1.0" encoding="UTF-8" standalone="yes"?>
<Relationships xmlns="http://schemas.openxmlformats.org/package/2006/relationships"><Relationship Id="rId20" Type="http://schemas.openxmlformats.org/officeDocument/2006/relationships/tags" Target="../tags/tag383.xml"/><Relationship Id="rId21" Type="http://schemas.openxmlformats.org/officeDocument/2006/relationships/tags" Target="../tags/tag384.xml"/><Relationship Id="rId22" Type="http://schemas.openxmlformats.org/officeDocument/2006/relationships/tags" Target="../tags/tag385.xml"/><Relationship Id="rId23" Type="http://schemas.openxmlformats.org/officeDocument/2006/relationships/tags" Target="../tags/tag386.xml"/><Relationship Id="rId24" Type="http://schemas.openxmlformats.org/officeDocument/2006/relationships/tags" Target="../tags/tag387.xml"/><Relationship Id="rId25" Type="http://schemas.openxmlformats.org/officeDocument/2006/relationships/tags" Target="../tags/tag388.xml"/><Relationship Id="rId26" Type="http://schemas.openxmlformats.org/officeDocument/2006/relationships/tags" Target="../tags/tag389.xml"/><Relationship Id="rId27" Type="http://schemas.openxmlformats.org/officeDocument/2006/relationships/tags" Target="../tags/tag390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8.xml"/><Relationship Id="rId1" Type="http://schemas.openxmlformats.org/officeDocument/2006/relationships/vmlDrawing" Target="../drawings/vmlDrawing1.vml"/><Relationship Id="rId2" Type="http://schemas.openxmlformats.org/officeDocument/2006/relationships/tags" Target="../tags/tag365.xml"/><Relationship Id="rId3" Type="http://schemas.openxmlformats.org/officeDocument/2006/relationships/tags" Target="../tags/tag366.xml"/><Relationship Id="rId4" Type="http://schemas.openxmlformats.org/officeDocument/2006/relationships/tags" Target="../tags/tag367.xml"/><Relationship Id="rId5" Type="http://schemas.openxmlformats.org/officeDocument/2006/relationships/tags" Target="../tags/tag368.xml"/><Relationship Id="rId30" Type="http://schemas.openxmlformats.org/officeDocument/2006/relationships/oleObject" Target="../embeddings/oleObject1.bin"/><Relationship Id="rId31" Type="http://schemas.openxmlformats.org/officeDocument/2006/relationships/image" Target="../media/image1.emf"/><Relationship Id="rId32" Type="http://schemas.openxmlformats.org/officeDocument/2006/relationships/oleObject" Target="../embeddings/oleObject2.bin"/><Relationship Id="rId9" Type="http://schemas.openxmlformats.org/officeDocument/2006/relationships/tags" Target="../tags/tag372.xml"/><Relationship Id="rId6" Type="http://schemas.openxmlformats.org/officeDocument/2006/relationships/tags" Target="../tags/tag369.xml"/><Relationship Id="rId7" Type="http://schemas.openxmlformats.org/officeDocument/2006/relationships/tags" Target="../tags/tag370.xml"/><Relationship Id="rId8" Type="http://schemas.openxmlformats.org/officeDocument/2006/relationships/tags" Target="../tags/tag371.xml"/><Relationship Id="rId33" Type="http://schemas.openxmlformats.org/officeDocument/2006/relationships/image" Target="../media/image2.emf"/><Relationship Id="rId10" Type="http://schemas.openxmlformats.org/officeDocument/2006/relationships/tags" Target="../tags/tag373.xml"/><Relationship Id="rId11" Type="http://schemas.openxmlformats.org/officeDocument/2006/relationships/tags" Target="../tags/tag374.xml"/><Relationship Id="rId12" Type="http://schemas.openxmlformats.org/officeDocument/2006/relationships/tags" Target="../tags/tag375.xml"/><Relationship Id="rId13" Type="http://schemas.openxmlformats.org/officeDocument/2006/relationships/tags" Target="../tags/tag376.xml"/><Relationship Id="rId14" Type="http://schemas.openxmlformats.org/officeDocument/2006/relationships/tags" Target="../tags/tag377.xml"/><Relationship Id="rId15" Type="http://schemas.openxmlformats.org/officeDocument/2006/relationships/tags" Target="../tags/tag378.xml"/><Relationship Id="rId16" Type="http://schemas.openxmlformats.org/officeDocument/2006/relationships/tags" Target="../tags/tag379.xml"/><Relationship Id="rId17" Type="http://schemas.openxmlformats.org/officeDocument/2006/relationships/tags" Target="../tags/tag380.xml"/><Relationship Id="rId18" Type="http://schemas.openxmlformats.org/officeDocument/2006/relationships/tags" Target="../tags/tag381.xml"/><Relationship Id="rId19" Type="http://schemas.openxmlformats.org/officeDocument/2006/relationships/tags" Target="../tags/tag38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92.xml"/><Relationship Id="rId4" Type="http://schemas.openxmlformats.org/officeDocument/2006/relationships/tags" Target="../tags/tag393.xml"/><Relationship Id="rId5" Type="http://schemas.openxmlformats.org/officeDocument/2006/relationships/tags" Target="../tags/tag394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9.xml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tags" Target="../tags/tag39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4" Type="http://schemas.openxmlformats.org/officeDocument/2006/relationships/tags" Target="../tags/tag70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<Relationship Id="rId1" Type="http://schemas.openxmlformats.org/officeDocument/2006/relationships/tags" Target="../tags/tag67.xml"/><Relationship Id="rId2" Type="http://schemas.openxmlformats.org/officeDocument/2006/relationships/tags" Target="../tags/tag6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97.xml"/><Relationship Id="rId4" Type="http://schemas.openxmlformats.org/officeDocument/2006/relationships/tags" Target="../tags/tag398.xml"/><Relationship Id="rId5" Type="http://schemas.openxmlformats.org/officeDocument/2006/relationships/tags" Target="../tags/tag399.xml"/><Relationship Id="rId6" Type="http://schemas.openxmlformats.org/officeDocument/2006/relationships/tags" Target="../tags/tag400.xml"/><Relationship Id="rId7" Type="http://schemas.openxmlformats.org/officeDocument/2006/relationships/tags" Target="../tags/tag401.xml"/><Relationship Id="rId8" Type="http://schemas.openxmlformats.org/officeDocument/2006/relationships/tags" Target="../tags/tag402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10.xml"/><Relationship Id="rId11" Type="http://schemas.openxmlformats.org/officeDocument/2006/relationships/image" Target="../media/image4.tiff"/><Relationship Id="rId1" Type="http://schemas.openxmlformats.org/officeDocument/2006/relationships/tags" Target="../tags/tag395.xml"/><Relationship Id="rId2" Type="http://schemas.openxmlformats.org/officeDocument/2006/relationships/tags" Target="../tags/tag396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image" Target="../media/image5.tiff"/><Relationship Id="rId1" Type="http://schemas.openxmlformats.org/officeDocument/2006/relationships/tags" Target="../tags/tag403.xml"/><Relationship Id="rId2" Type="http://schemas.openxmlformats.org/officeDocument/2006/relationships/tags" Target="../tags/tag404.xml"/><Relationship Id="rId3" Type="http://schemas.openxmlformats.org/officeDocument/2006/relationships/tags" Target="../tags/tag405.xml"/><Relationship Id="rId4" Type="http://schemas.openxmlformats.org/officeDocument/2006/relationships/tags" Target="../tags/tag406.xml"/><Relationship Id="rId5" Type="http://schemas.openxmlformats.org/officeDocument/2006/relationships/tags" Target="../tags/tag407.xml"/><Relationship Id="rId6" Type="http://schemas.openxmlformats.org/officeDocument/2006/relationships/tags" Target="../tags/tag408.xml"/><Relationship Id="rId7" Type="http://schemas.openxmlformats.org/officeDocument/2006/relationships/tags" Target="../tags/tag409.xml"/><Relationship Id="rId8" Type="http://schemas.openxmlformats.org/officeDocument/2006/relationships/tags" Target="../tags/tag410.xml"/><Relationship Id="rId9" Type="http://schemas.openxmlformats.org/officeDocument/2006/relationships/tags" Target="../tags/tag411.xml"/><Relationship Id="rId10" Type="http://schemas.openxmlformats.org/officeDocument/2006/relationships/tags" Target="../tags/tag412.xml"/></Relationships>
</file>

<file path=ppt/slides/_rels/slide22.xml.rels><?xml version="1.0" encoding="UTF-8" standalone="yes"?>
<Relationships xmlns="http://schemas.openxmlformats.org/package/2006/relationships"><Relationship Id="rId20" Type="http://schemas.openxmlformats.org/officeDocument/2006/relationships/tags" Target="../tags/tag432.xml"/><Relationship Id="rId21" Type="http://schemas.openxmlformats.org/officeDocument/2006/relationships/tags" Target="../tags/tag433.xml"/><Relationship Id="rId22" Type="http://schemas.openxmlformats.org/officeDocument/2006/relationships/tags" Target="../tags/tag434.xml"/><Relationship Id="rId23" Type="http://schemas.openxmlformats.org/officeDocument/2006/relationships/tags" Target="../tags/tag435.xml"/><Relationship Id="rId24" Type="http://schemas.openxmlformats.org/officeDocument/2006/relationships/tags" Target="../tags/tag436.xml"/><Relationship Id="rId25" Type="http://schemas.openxmlformats.org/officeDocument/2006/relationships/tags" Target="../tags/tag437.xml"/><Relationship Id="rId26" Type="http://schemas.openxmlformats.org/officeDocument/2006/relationships/tags" Target="../tags/tag438.xml"/><Relationship Id="rId27" Type="http://schemas.openxmlformats.org/officeDocument/2006/relationships/tags" Target="../tags/tag439.xml"/><Relationship Id="rId28" Type="http://schemas.openxmlformats.org/officeDocument/2006/relationships/tags" Target="../tags/tag440.xml"/><Relationship Id="rId29" Type="http://schemas.openxmlformats.org/officeDocument/2006/relationships/tags" Target="../tags/tag441.xml"/><Relationship Id="rId1" Type="http://schemas.openxmlformats.org/officeDocument/2006/relationships/tags" Target="../tags/tag413.xml"/><Relationship Id="rId2" Type="http://schemas.openxmlformats.org/officeDocument/2006/relationships/tags" Target="../tags/tag414.xml"/><Relationship Id="rId3" Type="http://schemas.openxmlformats.org/officeDocument/2006/relationships/tags" Target="../tags/tag415.xml"/><Relationship Id="rId4" Type="http://schemas.openxmlformats.org/officeDocument/2006/relationships/tags" Target="../tags/tag416.xml"/><Relationship Id="rId5" Type="http://schemas.openxmlformats.org/officeDocument/2006/relationships/tags" Target="../tags/tag417.xml"/><Relationship Id="rId30" Type="http://schemas.openxmlformats.org/officeDocument/2006/relationships/tags" Target="../tags/tag442.xml"/><Relationship Id="rId31" Type="http://schemas.openxmlformats.org/officeDocument/2006/relationships/tags" Target="../tags/tag443.xml"/><Relationship Id="rId32" Type="http://schemas.openxmlformats.org/officeDocument/2006/relationships/tags" Target="../tags/tag444.xml"/><Relationship Id="rId9" Type="http://schemas.openxmlformats.org/officeDocument/2006/relationships/tags" Target="../tags/tag421.xml"/><Relationship Id="rId6" Type="http://schemas.openxmlformats.org/officeDocument/2006/relationships/tags" Target="../tags/tag418.xml"/><Relationship Id="rId7" Type="http://schemas.openxmlformats.org/officeDocument/2006/relationships/tags" Target="../tags/tag419.xml"/><Relationship Id="rId8" Type="http://schemas.openxmlformats.org/officeDocument/2006/relationships/tags" Target="../tags/tag420.xml"/><Relationship Id="rId33" Type="http://schemas.openxmlformats.org/officeDocument/2006/relationships/tags" Target="../tags/tag445.xml"/><Relationship Id="rId34" Type="http://schemas.openxmlformats.org/officeDocument/2006/relationships/tags" Target="../tags/tag446.xml"/><Relationship Id="rId35" Type="http://schemas.openxmlformats.org/officeDocument/2006/relationships/tags" Target="../tags/tag447.xml"/><Relationship Id="rId36" Type="http://schemas.openxmlformats.org/officeDocument/2006/relationships/tags" Target="../tags/tag448.xml"/><Relationship Id="rId10" Type="http://schemas.openxmlformats.org/officeDocument/2006/relationships/tags" Target="../tags/tag422.xml"/><Relationship Id="rId11" Type="http://schemas.openxmlformats.org/officeDocument/2006/relationships/tags" Target="../tags/tag423.xml"/><Relationship Id="rId12" Type="http://schemas.openxmlformats.org/officeDocument/2006/relationships/tags" Target="../tags/tag424.xml"/><Relationship Id="rId13" Type="http://schemas.openxmlformats.org/officeDocument/2006/relationships/tags" Target="../tags/tag425.xml"/><Relationship Id="rId14" Type="http://schemas.openxmlformats.org/officeDocument/2006/relationships/tags" Target="../tags/tag426.xml"/><Relationship Id="rId15" Type="http://schemas.openxmlformats.org/officeDocument/2006/relationships/tags" Target="../tags/tag427.xml"/><Relationship Id="rId16" Type="http://schemas.openxmlformats.org/officeDocument/2006/relationships/tags" Target="../tags/tag428.xml"/><Relationship Id="rId17" Type="http://schemas.openxmlformats.org/officeDocument/2006/relationships/tags" Target="../tags/tag429.xml"/><Relationship Id="rId18" Type="http://schemas.openxmlformats.org/officeDocument/2006/relationships/tags" Target="../tags/tag430.xml"/><Relationship Id="rId19" Type="http://schemas.openxmlformats.org/officeDocument/2006/relationships/tags" Target="../tags/tag431.xml"/><Relationship Id="rId37" Type="http://schemas.openxmlformats.org/officeDocument/2006/relationships/tags" Target="../tags/tag449.xml"/><Relationship Id="rId38" Type="http://schemas.openxmlformats.org/officeDocument/2006/relationships/tags" Target="../tags/tag450.xml"/><Relationship Id="rId39" Type="http://schemas.openxmlformats.org/officeDocument/2006/relationships/tags" Target="../tags/tag451.xml"/><Relationship Id="rId40" Type="http://schemas.openxmlformats.org/officeDocument/2006/relationships/tags" Target="../tags/tag452.xml"/><Relationship Id="rId4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55.xml"/><Relationship Id="rId4" Type="http://schemas.openxmlformats.org/officeDocument/2006/relationships/tags" Target="../tags/tag456.xml"/><Relationship Id="rId5" Type="http://schemas.openxmlformats.org/officeDocument/2006/relationships/tags" Target="../tags/tag457.xml"/><Relationship Id="rId6" Type="http://schemas.openxmlformats.org/officeDocument/2006/relationships/slideLayout" Target="../slideLayouts/slideLayout2.xml"/><Relationship Id="rId7" Type="http://schemas.openxmlformats.org/officeDocument/2006/relationships/tags" Target="../tags/tag457.xml"/><Relationship Id="rId8" Type="http://schemas.openxmlformats.org/officeDocument/2006/relationships/image" Target="../media/image6.png"/><Relationship Id="rId1" Type="http://schemas.openxmlformats.org/officeDocument/2006/relationships/tags" Target="../tags/tag453.xml"/><Relationship Id="rId2" Type="http://schemas.openxmlformats.org/officeDocument/2006/relationships/tags" Target="../tags/tag454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468.xml"/><Relationship Id="rId12" Type="http://schemas.openxmlformats.org/officeDocument/2006/relationships/tags" Target="../tags/tag469.xml"/><Relationship Id="rId13" Type="http://schemas.openxmlformats.org/officeDocument/2006/relationships/tags" Target="../tags/tag470.xml"/><Relationship Id="rId14" Type="http://schemas.openxmlformats.org/officeDocument/2006/relationships/tags" Target="../tags/tag471.xml"/><Relationship Id="rId15" Type="http://schemas.openxmlformats.org/officeDocument/2006/relationships/tags" Target="../tags/tag47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58.xml"/><Relationship Id="rId2" Type="http://schemas.openxmlformats.org/officeDocument/2006/relationships/tags" Target="../tags/tag459.xml"/><Relationship Id="rId3" Type="http://schemas.openxmlformats.org/officeDocument/2006/relationships/tags" Target="../tags/tag460.xml"/><Relationship Id="rId4" Type="http://schemas.openxmlformats.org/officeDocument/2006/relationships/tags" Target="../tags/tag461.xml"/><Relationship Id="rId5" Type="http://schemas.openxmlformats.org/officeDocument/2006/relationships/tags" Target="../tags/tag462.xml"/><Relationship Id="rId6" Type="http://schemas.openxmlformats.org/officeDocument/2006/relationships/tags" Target="../tags/tag463.xml"/><Relationship Id="rId7" Type="http://schemas.openxmlformats.org/officeDocument/2006/relationships/tags" Target="../tags/tag464.xml"/><Relationship Id="rId8" Type="http://schemas.openxmlformats.org/officeDocument/2006/relationships/tags" Target="../tags/tag465.xml"/><Relationship Id="rId9" Type="http://schemas.openxmlformats.org/officeDocument/2006/relationships/tags" Target="../tags/tag466.xml"/><Relationship Id="rId10" Type="http://schemas.openxmlformats.org/officeDocument/2006/relationships/tags" Target="../tags/tag46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75.xml"/><Relationship Id="rId4" Type="http://schemas.openxmlformats.org/officeDocument/2006/relationships/tags" Target="../tags/tag476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473.xml"/><Relationship Id="rId2" Type="http://schemas.openxmlformats.org/officeDocument/2006/relationships/tags" Target="../tags/tag47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79.xml"/><Relationship Id="rId4" Type="http://schemas.openxmlformats.org/officeDocument/2006/relationships/tags" Target="../tags/tag480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1.xml"/><Relationship Id="rId1" Type="http://schemas.openxmlformats.org/officeDocument/2006/relationships/tags" Target="../tags/tag477.xml"/><Relationship Id="rId2" Type="http://schemas.openxmlformats.org/officeDocument/2006/relationships/tags" Target="../tags/tag47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483.xml"/><Relationship Id="rId4" Type="http://schemas.openxmlformats.org/officeDocument/2006/relationships/tags" Target="../tags/tag484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481.xml"/><Relationship Id="rId2" Type="http://schemas.openxmlformats.org/officeDocument/2006/relationships/tags" Target="../tags/tag482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497.xml"/><Relationship Id="rId14" Type="http://schemas.openxmlformats.org/officeDocument/2006/relationships/tags" Target="../tags/tag498.xml"/><Relationship Id="rId15" Type="http://schemas.openxmlformats.org/officeDocument/2006/relationships/tags" Target="../tags/tag499.xml"/><Relationship Id="rId16" Type="http://schemas.openxmlformats.org/officeDocument/2006/relationships/tags" Target="../tags/tag500.xml"/><Relationship Id="rId17" Type="http://schemas.openxmlformats.org/officeDocument/2006/relationships/tags" Target="../tags/tag501.xml"/><Relationship Id="rId18" Type="http://schemas.openxmlformats.org/officeDocument/2006/relationships/tags" Target="../tags/tag502.xml"/><Relationship Id="rId19" Type="http://schemas.openxmlformats.org/officeDocument/2006/relationships/tags" Target="../tags/tag503.xml"/><Relationship Id="rId50" Type="http://schemas.openxmlformats.org/officeDocument/2006/relationships/tags" Target="../tags/tag534.xml"/><Relationship Id="rId51" Type="http://schemas.openxmlformats.org/officeDocument/2006/relationships/tags" Target="../tags/tag535.xml"/><Relationship Id="rId52" Type="http://schemas.openxmlformats.org/officeDocument/2006/relationships/tags" Target="../tags/tag536.xml"/><Relationship Id="rId53" Type="http://schemas.openxmlformats.org/officeDocument/2006/relationships/tags" Target="../tags/tag537.xml"/><Relationship Id="rId54" Type="http://schemas.openxmlformats.org/officeDocument/2006/relationships/tags" Target="../tags/tag538.xml"/><Relationship Id="rId55" Type="http://schemas.openxmlformats.org/officeDocument/2006/relationships/slideLayout" Target="../slideLayouts/slideLayout2.xml"/><Relationship Id="rId40" Type="http://schemas.openxmlformats.org/officeDocument/2006/relationships/tags" Target="../tags/tag524.xml"/><Relationship Id="rId41" Type="http://schemas.openxmlformats.org/officeDocument/2006/relationships/tags" Target="../tags/tag525.xml"/><Relationship Id="rId42" Type="http://schemas.openxmlformats.org/officeDocument/2006/relationships/tags" Target="../tags/tag526.xml"/><Relationship Id="rId43" Type="http://schemas.openxmlformats.org/officeDocument/2006/relationships/tags" Target="../tags/tag527.xml"/><Relationship Id="rId44" Type="http://schemas.openxmlformats.org/officeDocument/2006/relationships/tags" Target="../tags/tag528.xml"/><Relationship Id="rId45" Type="http://schemas.openxmlformats.org/officeDocument/2006/relationships/tags" Target="../tags/tag529.xml"/><Relationship Id="rId46" Type="http://schemas.openxmlformats.org/officeDocument/2006/relationships/tags" Target="../tags/tag530.xml"/><Relationship Id="rId47" Type="http://schemas.openxmlformats.org/officeDocument/2006/relationships/tags" Target="../tags/tag531.xml"/><Relationship Id="rId48" Type="http://schemas.openxmlformats.org/officeDocument/2006/relationships/tags" Target="../tags/tag532.xml"/><Relationship Id="rId49" Type="http://schemas.openxmlformats.org/officeDocument/2006/relationships/tags" Target="../tags/tag533.xml"/><Relationship Id="rId1" Type="http://schemas.openxmlformats.org/officeDocument/2006/relationships/tags" Target="../tags/tag485.xml"/><Relationship Id="rId2" Type="http://schemas.openxmlformats.org/officeDocument/2006/relationships/tags" Target="../tags/tag486.xml"/><Relationship Id="rId3" Type="http://schemas.openxmlformats.org/officeDocument/2006/relationships/tags" Target="../tags/tag487.xml"/><Relationship Id="rId4" Type="http://schemas.openxmlformats.org/officeDocument/2006/relationships/tags" Target="../tags/tag488.xml"/><Relationship Id="rId5" Type="http://schemas.openxmlformats.org/officeDocument/2006/relationships/tags" Target="../tags/tag489.xml"/><Relationship Id="rId6" Type="http://schemas.openxmlformats.org/officeDocument/2006/relationships/tags" Target="../tags/tag490.xml"/><Relationship Id="rId7" Type="http://schemas.openxmlformats.org/officeDocument/2006/relationships/tags" Target="../tags/tag491.xml"/><Relationship Id="rId8" Type="http://schemas.openxmlformats.org/officeDocument/2006/relationships/tags" Target="../tags/tag492.xml"/><Relationship Id="rId9" Type="http://schemas.openxmlformats.org/officeDocument/2006/relationships/tags" Target="../tags/tag493.xml"/><Relationship Id="rId30" Type="http://schemas.openxmlformats.org/officeDocument/2006/relationships/tags" Target="../tags/tag514.xml"/><Relationship Id="rId31" Type="http://schemas.openxmlformats.org/officeDocument/2006/relationships/tags" Target="../tags/tag515.xml"/><Relationship Id="rId32" Type="http://schemas.openxmlformats.org/officeDocument/2006/relationships/tags" Target="../tags/tag516.xml"/><Relationship Id="rId33" Type="http://schemas.openxmlformats.org/officeDocument/2006/relationships/tags" Target="../tags/tag517.xml"/><Relationship Id="rId34" Type="http://schemas.openxmlformats.org/officeDocument/2006/relationships/tags" Target="../tags/tag518.xml"/><Relationship Id="rId35" Type="http://schemas.openxmlformats.org/officeDocument/2006/relationships/tags" Target="../tags/tag519.xml"/><Relationship Id="rId36" Type="http://schemas.openxmlformats.org/officeDocument/2006/relationships/tags" Target="../tags/tag520.xml"/><Relationship Id="rId37" Type="http://schemas.openxmlformats.org/officeDocument/2006/relationships/tags" Target="../tags/tag521.xml"/><Relationship Id="rId38" Type="http://schemas.openxmlformats.org/officeDocument/2006/relationships/tags" Target="../tags/tag522.xml"/><Relationship Id="rId39" Type="http://schemas.openxmlformats.org/officeDocument/2006/relationships/tags" Target="../tags/tag523.xml"/><Relationship Id="rId20" Type="http://schemas.openxmlformats.org/officeDocument/2006/relationships/tags" Target="../tags/tag504.xml"/><Relationship Id="rId21" Type="http://schemas.openxmlformats.org/officeDocument/2006/relationships/tags" Target="../tags/tag505.xml"/><Relationship Id="rId22" Type="http://schemas.openxmlformats.org/officeDocument/2006/relationships/tags" Target="../tags/tag506.xml"/><Relationship Id="rId23" Type="http://schemas.openxmlformats.org/officeDocument/2006/relationships/tags" Target="../tags/tag507.xml"/><Relationship Id="rId24" Type="http://schemas.openxmlformats.org/officeDocument/2006/relationships/tags" Target="../tags/tag508.xml"/><Relationship Id="rId25" Type="http://schemas.openxmlformats.org/officeDocument/2006/relationships/tags" Target="../tags/tag509.xml"/><Relationship Id="rId26" Type="http://schemas.openxmlformats.org/officeDocument/2006/relationships/tags" Target="../tags/tag510.xml"/><Relationship Id="rId27" Type="http://schemas.openxmlformats.org/officeDocument/2006/relationships/tags" Target="../tags/tag511.xml"/><Relationship Id="rId28" Type="http://schemas.openxmlformats.org/officeDocument/2006/relationships/tags" Target="../tags/tag512.xml"/><Relationship Id="rId29" Type="http://schemas.openxmlformats.org/officeDocument/2006/relationships/tags" Target="../tags/tag513.xml"/><Relationship Id="rId10" Type="http://schemas.openxmlformats.org/officeDocument/2006/relationships/tags" Target="../tags/tag494.xml"/><Relationship Id="rId11" Type="http://schemas.openxmlformats.org/officeDocument/2006/relationships/tags" Target="../tags/tag495.xml"/><Relationship Id="rId12" Type="http://schemas.openxmlformats.org/officeDocument/2006/relationships/tags" Target="../tags/tag49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541.xml"/><Relationship Id="rId4" Type="http://schemas.openxmlformats.org/officeDocument/2006/relationships/tags" Target="../tags/tag542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539.xml"/><Relationship Id="rId2" Type="http://schemas.openxmlformats.org/officeDocument/2006/relationships/tags" Target="../tags/tag5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4" Type="http://schemas.openxmlformats.org/officeDocument/2006/relationships/tags" Target="../tags/tag74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71.xml"/><Relationship Id="rId2" Type="http://schemas.openxmlformats.org/officeDocument/2006/relationships/tags" Target="../tags/tag7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545.xml"/><Relationship Id="rId4" Type="http://schemas.openxmlformats.org/officeDocument/2006/relationships/tags" Target="../tags/tag546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543.xml"/><Relationship Id="rId2" Type="http://schemas.openxmlformats.org/officeDocument/2006/relationships/tags" Target="../tags/tag54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549.xml"/><Relationship Id="rId4" Type="http://schemas.openxmlformats.org/officeDocument/2006/relationships/tags" Target="../tags/tag550.xml"/><Relationship Id="rId5" Type="http://schemas.openxmlformats.org/officeDocument/2006/relationships/tags" Target="../tags/tag551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6.wmf"/><Relationship Id="rId1" Type="http://schemas.openxmlformats.org/officeDocument/2006/relationships/tags" Target="../tags/tag547.xml"/><Relationship Id="rId2" Type="http://schemas.openxmlformats.org/officeDocument/2006/relationships/tags" Target="../tags/tag54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554.xml"/><Relationship Id="rId4" Type="http://schemas.openxmlformats.org/officeDocument/2006/relationships/tags" Target="../tags/tag555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552.xml"/><Relationship Id="rId2" Type="http://schemas.openxmlformats.org/officeDocument/2006/relationships/tags" Target="../tags/tag55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4" Type="http://schemas.openxmlformats.org/officeDocument/2006/relationships/tags" Target="../tags/tag78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.xml"/><Relationship Id="rId1" Type="http://schemas.openxmlformats.org/officeDocument/2006/relationships/tags" Target="../tags/tag75.xml"/><Relationship Id="rId2" Type="http://schemas.openxmlformats.org/officeDocument/2006/relationships/tags" Target="../tags/tag7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4" Type="http://schemas.openxmlformats.org/officeDocument/2006/relationships/tags" Target="../tags/tag82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79.xml"/><Relationship Id="rId2" Type="http://schemas.openxmlformats.org/officeDocument/2006/relationships/tags" Target="../tags/tag8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4" Type="http://schemas.openxmlformats.org/officeDocument/2006/relationships/tags" Target="../tags/tag86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83.xml"/><Relationship Id="rId2" Type="http://schemas.openxmlformats.org/officeDocument/2006/relationships/tags" Target="../tags/tag8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20" Type="http://schemas.openxmlformats.org/officeDocument/2006/relationships/tags" Target="../tags/tag106.xml"/><Relationship Id="rId21" Type="http://schemas.openxmlformats.org/officeDocument/2006/relationships/tags" Target="../tags/tag107.xml"/><Relationship Id="rId22" Type="http://schemas.openxmlformats.org/officeDocument/2006/relationships/tags" Target="../tags/tag108.xml"/><Relationship Id="rId23" Type="http://schemas.openxmlformats.org/officeDocument/2006/relationships/tags" Target="../tags/tag109.xml"/><Relationship Id="rId24" Type="http://schemas.openxmlformats.org/officeDocument/2006/relationships/tags" Target="../tags/tag110.xml"/><Relationship Id="rId25" Type="http://schemas.openxmlformats.org/officeDocument/2006/relationships/tags" Target="../tags/tag111.xml"/><Relationship Id="rId26" Type="http://schemas.openxmlformats.org/officeDocument/2006/relationships/tags" Target="../tags/tag112.xml"/><Relationship Id="rId27" Type="http://schemas.openxmlformats.org/officeDocument/2006/relationships/tags" Target="../tags/tag113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3.xml"/><Relationship Id="rId10" Type="http://schemas.openxmlformats.org/officeDocument/2006/relationships/tags" Target="../tags/tag96.xml"/><Relationship Id="rId11" Type="http://schemas.openxmlformats.org/officeDocument/2006/relationships/tags" Target="../tags/tag97.xml"/><Relationship Id="rId12" Type="http://schemas.openxmlformats.org/officeDocument/2006/relationships/tags" Target="../tags/tag98.xml"/><Relationship Id="rId13" Type="http://schemas.openxmlformats.org/officeDocument/2006/relationships/tags" Target="../tags/tag99.xml"/><Relationship Id="rId14" Type="http://schemas.openxmlformats.org/officeDocument/2006/relationships/tags" Target="../tags/tag100.xml"/><Relationship Id="rId15" Type="http://schemas.openxmlformats.org/officeDocument/2006/relationships/tags" Target="../tags/tag101.xml"/><Relationship Id="rId16" Type="http://schemas.openxmlformats.org/officeDocument/2006/relationships/tags" Target="../tags/tag102.xml"/><Relationship Id="rId17" Type="http://schemas.openxmlformats.org/officeDocument/2006/relationships/tags" Target="../tags/tag103.xml"/><Relationship Id="rId18" Type="http://schemas.openxmlformats.org/officeDocument/2006/relationships/tags" Target="../tags/tag104.xml"/><Relationship Id="rId19" Type="http://schemas.openxmlformats.org/officeDocument/2006/relationships/tags" Target="../tags/tag105.xml"/><Relationship Id="rId1" Type="http://schemas.openxmlformats.org/officeDocument/2006/relationships/tags" Target="../tags/tag87.xml"/><Relationship Id="rId2" Type="http://schemas.openxmlformats.org/officeDocument/2006/relationships/tags" Target="../tags/tag88.xml"/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tags" Target="../tags/tag91.xml"/><Relationship Id="rId6" Type="http://schemas.openxmlformats.org/officeDocument/2006/relationships/tags" Target="../tags/tag92.xml"/><Relationship Id="rId7" Type="http://schemas.openxmlformats.org/officeDocument/2006/relationships/tags" Target="../tags/tag93.xml"/><Relationship Id="rId8" Type="http://schemas.openxmlformats.org/officeDocument/2006/relationships/tags" Target="../tags/tag9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22.xml"/><Relationship Id="rId20" Type="http://schemas.openxmlformats.org/officeDocument/2006/relationships/tags" Target="../tags/tag133.xml"/><Relationship Id="rId21" Type="http://schemas.openxmlformats.org/officeDocument/2006/relationships/tags" Target="../tags/tag134.xml"/><Relationship Id="rId22" Type="http://schemas.openxmlformats.org/officeDocument/2006/relationships/tags" Target="../tags/tag135.xml"/><Relationship Id="rId23" Type="http://schemas.openxmlformats.org/officeDocument/2006/relationships/tags" Target="../tags/tag136.xml"/><Relationship Id="rId24" Type="http://schemas.openxmlformats.org/officeDocument/2006/relationships/tags" Target="../tags/tag137.xml"/><Relationship Id="rId25" Type="http://schemas.openxmlformats.org/officeDocument/2006/relationships/tags" Target="../tags/tag138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123.xml"/><Relationship Id="rId11" Type="http://schemas.openxmlformats.org/officeDocument/2006/relationships/tags" Target="../tags/tag124.xml"/><Relationship Id="rId12" Type="http://schemas.openxmlformats.org/officeDocument/2006/relationships/tags" Target="../tags/tag125.xml"/><Relationship Id="rId13" Type="http://schemas.openxmlformats.org/officeDocument/2006/relationships/tags" Target="../tags/tag126.xml"/><Relationship Id="rId14" Type="http://schemas.openxmlformats.org/officeDocument/2006/relationships/tags" Target="../tags/tag127.xml"/><Relationship Id="rId15" Type="http://schemas.openxmlformats.org/officeDocument/2006/relationships/tags" Target="../tags/tag128.xml"/><Relationship Id="rId16" Type="http://schemas.openxmlformats.org/officeDocument/2006/relationships/tags" Target="../tags/tag129.xml"/><Relationship Id="rId17" Type="http://schemas.openxmlformats.org/officeDocument/2006/relationships/tags" Target="../tags/tag130.xml"/><Relationship Id="rId18" Type="http://schemas.openxmlformats.org/officeDocument/2006/relationships/tags" Target="../tags/tag131.xml"/><Relationship Id="rId19" Type="http://schemas.openxmlformats.org/officeDocument/2006/relationships/tags" Target="../tags/tag132.xml"/><Relationship Id="rId1" Type="http://schemas.openxmlformats.org/officeDocument/2006/relationships/tags" Target="../tags/tag114.xml"/><Relationship Id="rId2" Type="http://schemas.openxmlformats.org/officeDocument/2006/relationships/tags" Target="../tags/tag115.xml"/><Relationship Id="rId3" Type="http://schemas.openxmlformats.org/officeDocument/2006/relationships/tags" Target="../tags/tag116.xml"/><Relationship Id="rId4" Type="http://schemas.openxmlformats.org/officeDocument/2006/relationships/tags" Target="../tags/tag117.xml"/><Relationship Id="rId5" Type="http://schemas.openxmlformats.org/officeDocument/2006/relationships/tags" Target="../tags/tag118.xml"/><Relationship Id="rId6" Type="http://schemas.openxmlformats.org/officeDocument/2006/relationships/tags" Target="../tags/tag119.xml"/><Relationship Id="rId7" Type="http://schemas.openxmlformats.org/officeDocument/2006/relationships/tags" Target="../tags/tag120.xml"/><Relationship Id="rId8" Type="http://schemas.openxmlformats.org/officeDocument/2006/relationships/tags" Target="../tags/tag1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4" Type="http://schemas.openxmlformats.org/officeDocument/2006/relationships/tags" Target="../tags/tag142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39.xml"/><Relationship Id="rId2" Type="http://schemas.openxmlformats.org/officeDocument/2006/relationships/tags" Target="../tags/tag1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and Object Management in a Distributed RAM-based Storage System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Thesis Proposal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Steve Rumble</a:t>
            </a:r>
          </a:p>
          <a:p>
            <a:r>
              <a:rPr lang="en-US" dirty="0" smtClean="0"/>
              <a:t>April 23</a:t>
            </a:r>
            <a:r>
              <a:rPr lang="en-US" baseline="30000" dirty="0" smtClean="0"/>
              <a:t>rd</a:t>
            </a:r>
            <a:r>
              <a:rPr lang="en-US" dirty="0" smtClean="0"/>
              <a:t>, 2012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755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Log-structured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Log-structure: high disk write bandwidth on backups</a:t>
            </a:r>
          </a:p>
          <a:p>
            <a:pPr lvl="1"/>
            <a:r>
              <a:rPr lang="en-US" dirty="0" smtClean="0"/>
              <a:t>Sequential I/O amortizes seek &amp; rotational latency</a:t>
            </a:r>
          </a:p>
          <a:p>
            <a:pPr lvl="1"/>
            <a:r>
              <a:rPr lang="en-US" dirty="0" smtClean="0"/>
              <a:t>Append only:  Objects written to end of log (the </a:t>
            </a:r>
            <a:r>
              <a:rPr lang="en-US" i="1" dirty="0" smtClean="0"/>
              <a:t>head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Fast allocation:  Increment pointer</a:t>
            </a:r>
          </a:p>
        </p:txBody>
      </p:sp>
      <p:sp>
        <p:nvSpPr>
          <p:cNvPr id="145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781800" y="6357859"/>
            <a:ext cx="2133600" cy="365125"/>
          </a:xfrm>
        </p:spPr>
        <p:txBody>
          <a:bodyPr/>
          <a:lstStyle/>
          <a:p>
            <a:fld id="{7B8DAB1E-F3C8-4F5B-A543-0563D814CB9F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5" name="Group 4"/>
          <p:cNvGrpSpPr/>
          <p:nvPr>
            <p:custDataLst>
              <p:tags r:id="rId5"/>
            </p:custDataLst>
          </p:nvPr>
        </p:nvGrpSpPr>
        <p:grpSpPr>
          <a:xfrm>
            <a:off x="838200" y="3352800"/>
            <a:ext cx="7391400" cy="2057400"/>
            <a:chOff x="1905000" y="3364301"/>
            <a:chExt cx="873071" cy="655257"/>
          </a:xfrm>
        </p:grpSpPr>
        <p:sp>
          <p:nvSpPr>
            <p:cNvPr id="6" name="Rounded Rectangle 5"/>
            <p:cNvSpPr/>
            <p:nvPr/>
          </p:nvSpPr>
          <p:spPr>
            <a:xfrm>
              <a:off x="1905001" y="3364301"/>
              <a:ext cx="873070" cy="655257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05000" y="3375071"/>
              <a:ext cx="873070" cy="88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 smtClean="0"/>
                <a:t>Master</a:t>
              </a:r>
              <a:endParaRPr lang="en-US" b="1" dirty="0"/>
            </a:p>
          </p:txBody>
        </p:sp>
      </p:grp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75462" y="3529219"/>
            <a:ext cx="1034627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Arial" pitchFamily="34" charset="0"/>
              </a:rPr>
              <a:t>&lt;</a:t>
            </a:r>
            <a:r>
              <a:rPr lang="en-US" sz="1400" b="1" dirty="0" err="1" smtClean="0">
                <a:cs typeface="Arial" pitchFamily="34" charset="0"/>
              </a:rPr>
              <a:t>Tbl</a:t>
            </a:r>
            <a:r>
              <a:rPr lang="en-US" sz="1400" b="1" dirty="0" smtClean="0">
                <a:cs typeface="Arial" pitchFamily="34" charset="0"/>
              </a:rPr>
              <a:t>, Key&gt;</a:t>
            </a:r>
            <a:endParaRPr lang="en-US" sz="1400" b="1" dirty="0">
              <a:cs typeface="Arial" pitchFamily="34" charset="0"/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75462" y="3834019"/>
            <a:ext cx="1034627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75462" y="4138819"/>
            <a:ext cx="1034627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975462" y="4443619"/>
            <a:ext cx="1034627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&lt;5, “foo”&gt;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975462" y="4748419"/>
            <a:ext cx="1034627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2378853" y="4217489"/>
            <a:ext cx="5506618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>
            <p:custDataLst>
              <p:tags r:id="rId12"/>
            </p:custDataLst>
          </p:nvPr>
        </p:nvSpPr>
        <p:spPr>
          <a:xfrm>
            <a:off x="914400" y="5040868"/>
            <a:ext cx="1252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 Table</a:t>
            </a:r>
            <a:endParaRPr lang="en-US" dirty="0"/>
          </a:p>
        </p:txBody>
      </p:sp>
      <p:cxnSp>
        <p:nvCxnSpPr>
          <p:cNvPr id="142" name="Straight Arrow Connector 141"/>
          <p:cNvCxnSpPr/>
          <p:nvPr>
            <p:custDataLst>
              <p:tags r:id="rId13"/>
            </p:custDataLst>
          </p:nvPr>
        </p:nvCxnSpPr>
        <p:spPr>
          <a:xfrm>
            <a:off x="6019800" y="4407989"/>
            <a:ext cx="7619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>
            <p:custDataLst>
              <p:tags r:id="rId14"/>
            </p:custDataLst>
          </p:nvPr>
        </p:nvSpPr>
        <p:spPr>
          <a:xfrm>
            <a:off x="2362201" y="4217489"/>
            <a:ext cx="3657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>
            <p:custDataLst>
              <p:tags r:id="rId15"/>
            </p:custDataLst>
          </p:nvPr>
        </p:nvSpPr>
        <p:spPr>
          <a:xfrm>
            <a:off x="3340293" y="3733800"/>
            <a:ext cx="3670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Object RAM: Log-structured</a:t>
            </a:r>
            <a:endParaRPr lang="en-US" sz="2400" dirty="0"/>
          </a:p>
        </p:txBody>
      </p:sp>
      <p:sp>
        <p:nvSpPr>
          <p:cNvPr id="144" name="TextBox 143"/>
          <p:cNvSpPr txBox="1"/>
          <p:nvPr>
            <p:custDataLst>
              <p:tags r:id="rId16"/>
            </p:custDataLst>
          </p:nvPr>
        </p:nvSpPr>
        <p:spPr>
          <a:xfrm>
            <a:off x="6551105" y="4649225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Head</a:t>
            </a:r>
            <a:endParaRPr lang="en-US" sz="2400" dirty="0"/>
          </a:p>
        </p:txBody>
      </p:sp>
      <p:sp>
        <p:nvSpPr>
          <p:cNvPr id="146" name="Rectangle 145"/>
          <p:cNvSpPr/>
          <p:nvPr>
            <p:custDataLst>
              <p:tags r:id="rId17"/>
            </p:custDataLst>
          </p:nvPr>
        </p:nvSpPr>
        <p:spPr>
          <a:xfrm>
            <a:off x="6020797" y="4217489"/>
            <a:ext cx="321068" cy="3779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>
            <p:custDataLst>
              <p:tags r:id="rId18"/>
            </p:custDataLst>
          </p:nvPr>
        </p:nvSpPr>
        <p:spPr>
          <a:xfrm>
            <a:off x="2009777" y="4605337"/>
            <a:ext cx="4185376" cy="663027"/>
          </a:xfrm>
          <a:custGeom>
            <a:avLst/>
            <a:gdLst>
              <a:gd name="connsiteX0" fmla="*/ 0 w 4714875"/>
              <a:gd name="connsiteY0" fmla="*/ 76200 h 614073"/>
              <a:gd name="connsiteX1" fmla="*/ 3038475 w 4714875"/>
              <a:gd name="connsiteY1" fmla="*/ 552450 h 614073"/>
              <a:gd name="connsiteX2" fmla="*/ 4448175 w 4714875"/>
              <a:gd name="connsiteY2" fmla="*/ 547688 h 614073"/>
              <a:gd name="connsiteX3" fmla="*/ 4714875 w 4714875"/>
              <a:gd name="connsiteY3" fmla="*/ 0 h 614073"/>
              <a:gd name="connsiteX0" fmla="*/ 0 w 4719637"/>
              <a:gd name="connsiteY0" fmla="*/ 100013 h 639400"/>
              <a:gd name="connsiteX1" fmla="*/ 3038475 w 4719637"/>
              <a:gd name="connsiteY1" fmla="*/ 576263 h 639400"/>
              <a:gd name="connsiteX2" fmla="*/ 4448175 w 4719637"/>
              <a:gd name="connsiteY2" fmla="*/ 571501 h 639400"/>
              <a:gd name="connsiteX3" fmla="*/ 4719637 w 4719637"/>
              <a:gd name="connsiteY3" fmla="*/ 0 h 639400"/>
              <a:gd name="connsiteX0" fmla="*/ 0 w 4719637"/>
              <a:gd name="connsiteY0" fmla="*/ 100013 h 663818"/>
              <a:gd name="connsiteX1" fmla="*/ 3038475 w 4719637"/>
              <a:gd name="connsiteY1" fmla="*/ 576263 h 663818"/>
              <a:gd name="connsiteX2" fmla="*/ 4524375 w 4719637"/>
              <a:gd name="connsiteY2" fmla="*/ 609601 h 663818"/>
              <a:gd name="connsiteX3" fmla="*/ 4719637 w 4719637"/>
              <a:gd name="connsiteY3" fmla="*/ 0 h 663818"/>
              <a:gd name="connsiteX0" fmla="*/ 0 w 4737667"/>
              <a:gd name="connsiteY0" fmla="*/ 100013 h 663818"/>
              <a:gd name="connsiteX1" fmla="*/ 3038475 w 4737667"/>
              <a:gd name="connsiteY1" fmla="*/ 576263 h 663818"/>
              <a:gd name="connsiteX2" fmla="*/ 4524375 w 4737667"/>
              <a:gd name="connsiteY2" fmla="*/ 609601 h 663818"/>
              <a:gd name="connsiteX3" fmla="*/ 4719637 w 4737667"/>
              <a:gd name="connsiteY3" fmla="*/ 0 h 663818"/>
              <a:gd name="connsiteX0" fmla="*/ 0 w 4199504"/>
              <a:gd name="connsiteY0" fmla="*/ 0 h 708898"/>
              <a:gd name="connsiteX1" fmla="*/ 2500312 w 4199504"/>
              <a:gd name="connsiteY1" fmla="*/ 614362 h 708898"/>
              <a:gd name="connsiteX2" fmla="*/ 3986212 w 4199504"/>
              <a:gd name="connsiteY2" fmla="*/ 647700 h 708898"/>
              <a:gd name="connsiteX3" fmla="*/ 4181474 w 4199504"/>
              <a:gd name="connsiteY3" fmla="*/ 38099 h 708898"/>
              <a:gd name="connsiteX0" fmla="*/ 0 w 4220684"/>
              <a:gd name="connsiteY0" fmla="*/ 0 h 685349"/>
              <a:gd name="connsiteX1" fmla="*/ 2085974 w 4220684"/>
              <a:gd name="connsiteY1" fmla="*/ 552450 h 685349"/>
              <a:gd name="connsiteX2" fmla="*/ 3986212 w 4220684"/>
              <a:gd name="connsiteY2" fmla="*/ 647700 h 685349"/>
              <a:gd name="connsiteX3" fmla="*/ 4181474 w 4220684"/>
              <a:gd name="connsiteY3" fmla="*/ 38099 h 685349"/>
              <a:gd name="connsiteX0" fmla="*/ 0 w 4220684"/>
              <a:gd name="connsiteY0" fmla="*/ 0 h 685349"/>
              <a:gd name="connsiteX1" fmla="*/ 2085974 w 4220684"/>
              <a:gd name="connsiteY1" fmla="*/ 552450 h 685349"/>
              <a:gd name="connsiteX2" fmla="*/ 3986212 w 4220684"/>
              <a:gd name="connsiteY2" fmla="*/ 647700 h 685349"/>
              <a:gd name="connsiteX3" fmla="*/ 4181474 w 4220684"/>
              <a:gd name="connsiteY3" fmla="*/ 38099 h 685349"/>
              <a:gd name="connsiteX0" fmla="*/ 0 w 4188720"/>
              <a:gd name="connsiteY0" fmla="*/ 0 h 659475"/>
              <a:gd name="connsiteX1" fmla="*/ 2085974 w 4188720"/>
              <a:gd name="connsiteY1" fmla="*/ 552450 h 659475"/>
              <a:gd name="connsiteX2" fmla="*/ 3876674 w 4188720"/>
              <a:gd name="connsiteY2" fmla="*/ 614362 h 659475"/>
              <a:gd name="connsiteX3" fmla="*/ 4181474 w 4188720"/>
              <a:gd name="connsiteY3" fmla="*/ 38099 h 659475"/>
              <a:gd name="connsiteX0" fmla="*/ 0 w 4185376"/>
              <a:gd name="connsiteY0" fmla="*/ 0 h 663027"/>
              <a:gd name="connsiteX1" fmla="*/ 2085974 w 4185376"/>
              <a:gd name="connsiteY1" fmla="*/ 552450 h 663027"/>
              <a:gd name="connsiteX2" fmla="*/ 3843337 w 4185376"/>
              <a:gd name="connsiteY2" fmla="*/ 619124 h 663027"/>
              <a:gd name="connsiteX3" fmla="*/ 4181474 w 4185376"/>
              <a:gd name="connsiteY3" fmla="*/ 38099 h 66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5376" h="663027">
                <a:moveTo>
                  <a:pt x="0" y="0"/>
                </a:moveTo>
                <a:cubicBezTo>
                  <a:pt x="629444" y="265509"/>
                  <a:pt x="1445418" y="449263"/>
                  <a:pt x="2085974" y="552450"/>
                </a:cubicBezTo>
                <a:cubicBezTo>
                  <a:pt x="2726530" y="655637"/>
                  <a:pt x="3494087" y="704849"/>
                  <a:pt x="3843337" y="619124"/>
                </a:cubicBezTo>
                <a:cubicBezTo>
                  <a:pt x="4192587" y="533399"/>
                  <a:pt x="4194968" y="144461"/>
                  <a:pt x="4181474" y="38099"/>
                </a:cubicBez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loud 38"/>
          <p:cNvSpPr/>
          <p:nvPr>
            <p:custDataLst>
              <p:tags r:id="rId19"/>
            </p:custDataLst>
          </p:nvPr>
        </p:nvSpPr>
        <p:spPr>
          <a:xfrm flipV="1">
            <a:off x="2839604" y="5791200"/>
            <a:ext cx="4399396" cy="914401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20"/>
            </p:custDataLst>
          </p:nvPr>
        </p:nvSpPr>
        <p:spPr>
          <a:xfrm>
            <a:off x="3369452" y="6167381"/>
            <a:ext cx="3188110" cy="2334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>
            <p:custDataLst>
              <p:tags r:id="rId21"/>
            </p:custDataLst>
          </p:nvPr>
        </p:nvCxnSpPr>
        <p:spPr>
          <a:xfrm>
            <a:off x="5638800" y="6285761"/>
            <a:ext cx="4411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>
            <p:custDataLst>
              <p:tags r:id="rId22"/>
            </p:custDataLst>
          </p:nvPr>
        </p:nvSpPr>
        <p:spPr>
          <a:xfrm>
            <a:off x="3352800" y="6167381"/>
            <a:ext cx="2117603" cy="233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23"/>
            </p:custDataLst>
          </p:nvPr>
        </p:nvSpPr>
        <p:spPr>
          <a:xfrm>
            <a:off x="5452915" y="6166772"/>
            <a:ext cx="185885" cy="2315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>
            <p:custDataLst>
              <p:tags r:id="rId24"/>
            </p:custDataLst>
          </p:nvPr>
        </p:nvGrpSpPr>
        <p:grpSpPr>
          <a:xfrm>
            <a:off x="2362201" y="4605337"/>
            <a:ext cx="5506017" cy="1561435"/>
            <a:chOff x="2362201" y="4605337"/>
            <a:chExt cx="5506017" cy="1561435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362201" y="4605337"/>
              <a:ext cx="1007251" cy="1561435"/>
            </a:xfrm>
            <a:prstGeom prst="line">
              <a:avLst/>
            </a:prstGeom>
            <a:ln w="22225"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6557562" y="4605946"/>
              <a:ext cx="1310656" cy="1560826"/>
            </a:xfrm>
            <a:prstGeom prst="line">
              <a:avLst/>
            </a:prstGeom>
            <a:ln w="22225"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>
            <p:custDataLst>
              <p:tags r:id="rId25"/>
            </p:custDataLst>
          </p:nvPr>
        </p:nvSpPr>
        <p:spPr>
          <a:xfrm>
            <a:off x="304800" y="5943600"/>
            <a:ext cx="2540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Log replicated on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remote</a:t>
            </a:r>
          </a:p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ackup disks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733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0.00024 L 0.025 0.0002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31" grpId="0" animBg="1"/>
      <p:bldP spid="39" grpId="0" animBg="1"/>
      <p:bldP spid="40" grpId="0" animBg="1"/>
      <p:bldP spid="42" grpId="0" animBg="1"/>
      <p:bldP spid="43" grpId="0" animBg="1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Benefits of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dirty="0" smtClean="0"/>
              <a:t>Log divided into fixed-sized segments</a:t>
            </a:r>
          </a:p>
          <a:p>
            <a:pPr lvl="1"/>
            <a:r>
              <a:rPr lang="en-US" dirty="0" smtClean="0"/>
              <a:t>More efficient garbage collection (cleaning)</a:t>
            </a:r>
          </a:p>
          <a:p>
            <a:pPr lvl="1"/>
            <a:r>
              <a:rPr lang="en-US" dirty="0" smtClean="0"/>
              <a:t>High write bandwidth (striped across backups)</a:t>
            </a:r>
          </a:p>
          <a:p>
            <a:pPr lvl="1"/>
            <a:r>
              <a:rPr lang="en-US" dirty="0" smtClean="0"/>
              <a:t>High read bandwidth for 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781800" y="6357859"/>
            <a:ext cx="2133600" cy="365125"/>
          </a:xfrm>
        </p:spPr>
        <p:txBody>
          <a:bodyPr/>
          <a:lstStyle/>
          <a:p>
            <a:fld id="{7B8DAB1E-F3C8-4F5B-A543-0563D814CB9F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5" name="Group 4"/>
          <p:cNvGrpSpPr/>
          <p:nvPr>
            <p:custDataLst>
              <p:tags r:id="rId5"/>
            </p:custDataLst>
          </p:nvPr>
        </p:nvGrpSpPr>
        <p:grpSpPr>
          <a:xfrm>
            <a:off x="838200" y="3364949"/>
            <a:ext cx="7391400" cy="1746913"/>
            <a:chOff x="1905000" y="3364301"/>
            <a:chExt cx="873071" cy="655257"/>
          </a:xfrm>
        </p:grpSpPr>
        <p:sp>
          <p:nvSpPr>
            <p:cNvPr id="6" name="Rounded Rectangle 5"/>
            <p:cNvSpPr/>
            <p:nvPr/>
          </p:nvSpPr>
          <p:spPr>
            <a:xfrm>
              <a:off x="1905001" y="3364301"/>
              <a:ext cx="873070" cy="655257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05000" y="3375071"/>
              <a:ext cx="873070" cy="754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 smtClean="0"/>
                <a:t>Master</a:t>
              </a:r>
              <a:endParaRPr lang="en-US" b="1" dirty="0"/>
            </a:p>
          </p:txBody>
        </p:sp>
      </p:grp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75462" y="3517349"/>
            <a:ext cx="1034627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Arial" pitchFamily="34" charset="0"/>
              </a:rPr>
              <a:t>&lt;</a:t>
            </a:r>
            <a:r>
              <a:rPr lang="en-US" sz="1400" b="1" dirty="0" err="1" smtClean="0">
                <a:cs typeface="Arial" pitchFamily="34" charset="0"/>
              </a:rPr>
              <a:t>Tbl</a:t>
            </a:r>
            <a:r>
              <a:rPr lang="en-US" sz="1400" b="1" dirty="0" smtClean="0">
                <a:cs typeface="Arial" pitchFamily="34" charset="0"/>
              </a:rPr>
              <a:t>, Key&gt;</a:t>
            </a:r>
            <a:endParaRPr lang="en-US" sz="1400" b="1" dirty="0">
              <a:cs typeface="Arial" pitchFamily="34" charset="0"/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75462" y="3822149"/>
            <a:ext cx="1034627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75462" y="4126949"/>
            <a:ext cx="1034627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975462" y="4431749"/>
            <a:ext cx="1034627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&lt;5, “foo”&gt;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>
            <p:custDataLst>
              <p:tags r:id="rId10"/>
            </p:custDataLst>
          </p:nvPr>
        </p:nvSpPr>
        <p:spPr>
          <a:xfrm>
            <a:off x="914400" y="4736549"/>
            <a:ext cx="1252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 Table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8305800" y="4126949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Log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>
            <p:custDataLst>
              <p:tags r:id="rId12"/>
            </p:custDataLst>
          </p:nvPr>
        </p:nvSpPr>
        <p:spPr>
          <a:xfrm>
            <a:off x="2341982" y="3822149"/>
            <a:ext cx="15917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>
            <p:custDataLst>
              <p:tags r:id="rId13"/>
            </p:custDataLst>
          </p:nvPr>
        </p:nvSpPr>
        <p:spPr>
          <a:xfrm>
            <a:off x="4271908" y="3822149"/>
            <a:ext cx="15917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14"/>
            </p:custDataLst>
          </p:nvPr>
        </p:nvSpPr>
        <p:spPr>
          <a:xfrm>
            <a:off x="6170320" y="3822149"/>
            <a:ext cx="15917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>
            <p:custDataLst>
              <p:tags r:id="rId15"/>
            </p:custDataLst>
          </p:nvPr>
        </p:nvSpPr>
        <p:spPr>
          <a:xfrm>
            <a:off x="2341981" y="4516249"/>
            <a:ext cx="15917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16"/>
            </p:custDataLst>
          </p:nvPr>
        </p:nvSpPr>
        <p:spPr>
          <a:xfrm>
            <a:off x="4271907" y="4516249"/>
            <a:ext cx="15917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17"/>
            </p:custDataLst>
          </p:nvPr>
        </p:nvSpPr>
        <p:spPr>
          <a:xfrm>
            <a:off x="6170319" y="4516249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Curved Connector 46"/>
          <p:cNvCxnSpPr>
            <a:stCxn id="33" idx="3"/>
            <a:endCxn id="37" idx="1"/>
          </p:cNvCxnSpPr>
          <p:nvPr>
            <p:custDataLst>
              <p:tags r:id="rId18"/>
            </p:custDataLst>
          </p:nvPr>
        </p:nvCxnSpPr>
        <p:spPr>
          <a:xfrm flipH="1">
            <a:off x="2341981" y="4012649"/>
            <a:ext cx="5420072" cy="694100"/>
          </a:xfrm>
          <a:prstGeom prst="curvedConnector5">
            <a:avLst>
              <a:gd name="adj1" fmla="val -4218"/>
              <a:gd name="adj2" fmla="val 50000"/>
              <a:gd name="adj3" fmla="val 10421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31" idx="3"/>
            <a:endCxn id="32" idx="1"/>
          </p:cNvCxnSpPr>
          <p:nvPr>
            <p:custDataLst>
              <p:tags r:id="rId19"/>
            </p:custDataLst>
          </p:nvPr>
        </p:nvCxnSpPr>
        <p:spPr>
          <a:xfrm>
            <a:off x="3933715" y="4012649"/>
            <a:ext cx="338193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32" idx="3"/>
            <a:endCxn id="33" idx="1"/>
          </p:cNvCxnSpPr>
          <p:nvPr>
            <p:custDataLst>
              <p:tags r:id="rId20"/>
            </p:custDataLst>
          </p:nvPr>
        </p:nvCxnSpPr>
        <p:spPr>
          <a:xfrm>
            <a:off x="5863641" y="4012649"/>
            <a:ext cx="306679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37" idx="3"/>
            <a:endCxn id="38" idx="1"/>
          </p:cNvCxnSpPr>
          <p:nvPr>
            <p:custDataLst>
              <p:tags r:id="rId21"/>
            </p:custDataLst>
          </p:nvPr>
        </p:nvCxnSpPr>
        <p:spPr>
          <a:xfrm>
            <a:off x="3933714" y="4706749"/>
            <a:ext cx="338193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38" idx="3"/>
            <a:endCxn id="39" idx="1"/>
          </p:cNvCxnSpPr>
          <p:nvPr>
            <p:custDataLst>
              <p:tags r:id="rId22"/>
            </p:custDataLst>
          </p:nvPr>
        </p:nvCxnSpPr>
        <p:spPr>
          <a:xfrm>
            <a:off x="5863640" y="4706749"/>
            <a:ext cx="306679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>
            <p:custDataLst>
              <p:tags r:id="rId23"/>
            </p:custDataLst>
          </p:nvPr>
        </p:nvSpPr>
        <p:spPr>
          <a:xfrm>
            <a:off x="609604" y="5409327"/>
            <a:ext cx="2253192" cy="105888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>
            <p:custDataLst>
              <p:tags r:id="rId24"/>
            </p:custDataLst>
          </p:nvPr>
        </p:nvSpPr>
        <p:spPr>
          <a:xfrm>
            <a:off x="609600" y="5423226"/>
            <a:ext cx="22531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/>
              <a:t>Backup</a:t>
            </a:r>
            <a:endParaRPr lang="en-US" b="1" dirty="0"/>
          </a:p>
        </p:txBody>
      </p:sp>
      <p:sp>
        <p:nvSpPr>
          <p:cNvPr id="67" name="Oval 5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6454308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68" name="Oval 5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371600" y="6374444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69" name="Oval 5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82503" y="6294582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70" name="Oval 5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382503" y="6216914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>
            <p:custDataLst>
              <p:tags r:id="rId29"/>
            </p:custDataLst>
          </p:nvPr>
        </p:nvSpPr>
        <p:spPr>
          <a:xfrm>
            <a:off x="6172200" y="4516249"/>
            <a:ext cx="83396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/>
          <p:cNvCxnSpPr>
            <a:endCxn id="95" idx="0"/>
          </p:cNvCxnSpPr>
          <p:nvPr>
            <p:custDataLst>
              <p:tags r:id="rId30"/>
            </p:custDataLst>
          </p:nvPr>
        </p:nvCxnSpPr>
        <p:spPr>
          <a:xfrm>
            <a:off x="7154666" y="4902850"/>
            <a:ext cx="144134" cy="50647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88" idx="3"/>
          </p:cNvCxnSpPr>
          <p:nvPr>
            <p:custDataLst>
              <p:tags r:id="rId31"/>
            </p:custDataLst>
          </p:nvPr>
        </p:nvCxnSpPr>
        <p:spPr>
          <a:xfrm flipH="1">
            <a:off x="5682196" y="4888949"/>
            <a:ext cx="1472470" cy="68667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>
            <p:custDataLst>
              <p:tags r:id="rId32"/>
            </p:custDataLst>
          </p:nvPr>
        </p:nvSpPr>
        <p:spPr>
          <a:xfrm>
            <a:off x="914400" y="5759714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33"/>
            </p:custDataLst>
          </p:nvPr>
        </p:nvSpPr>
        <p:spPr>
          <a:xfrm>
            <a:off x="916281" y="5759714"/>
            <a:ext cx="83396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>
            <p:custDataLst>
              <p:tags r:id="rId34"/>
            </p:custDataLst>
          </p:nvPr>
        </p:nvSpPr>
        <p:spPr>
          <a:xfrm>
            <a:off x="3429004" y="5423227"/>
            <a:ext cx="2253192" cy="1031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>
            <p:custDataLst>
              <p:tags r:id="rId35"/>
            </p:custDataLst>
          </p:nvPr>
        </p:nvSpPr>
        <p:spPr>
          <a:xfrm>
            <a:off x="3429000" y="5437126"/>
            <a:ext cx="22531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/>
              <a:t>Backup</a:t>
            </a:r>
            <a:endParaRPr lang="en-US" b="1" dirty="0"/>
          </a:p>
        </p:txBody>
      </p:sp>
      <p:sp>
        <p:nvSpPr>
          <p:cNvPr id="89" name="Oval 5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91000" y="6468208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90" name="Oval 5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191000" y="6388344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91" name="Oval 5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201903" y="6308482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92" name="Oval 5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201903" y="6230814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>
            <p:custDataLst>
              <p:tags r:id="rId40"/>
            </p:custDataLst>
          </p:nvPr>
        </p:nvSpPr>
        <p:spPr>
          <a:xfrm>
            <a:off x="3733800" y="5773614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41"/>
            </p:custDataLst>
          </p:nvPr>
        </p:nvSpPr>
        <p:spPr>
          <a:xfrm>
            <a:off x="3735681" y="5773614"/>
            <a:ext cx="83396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>
            <p:custDataLst>
              <p:tags r:id="rId42"/>
            </p:custDataLst>
          </p:nvPr>
        </p:nvSpPr>
        <p:spPr>
          <a:xfrm>
            <a:off x="6172204" y="5409327"/>
            <a:ext cx="2253192" cy="108381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6172200" y="5423226"/>
            <a:ext cx="22531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/>
              <a:t>Backup</a:t>
            </a:r>
            <a:endParaRPr lang="en-US" b="1" dirty="0"/>
          </a:p>
        </p:txBody>
      </p:sp>
      <p:sp>
        <p:nvSpPr>
          <p:cNvPr id="97" name="Oval 5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934200" y="6454308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98" name="Oval 5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934200" y="6374444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99" name="Oval 5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945103" y="6294582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0" name="Oval 5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45103" y="6216914"/>
            <a:ext cx="684799" cy="237392"/>
          </a:xfrm>
          <a:prstGeom prst="ellipse">
            <a:avLst/>
          </a:prstGeom>
          <a:solidFill>
            <a:srgbClr val="C56D41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>
            <p:custDataLst>
              <p:tags r:id="rId48"/>
            </p:custDataLst>
          </p:nvPr>
        </p:nvSpPr>
        <p:spPr>
          <a:xfrm>
            <a:off x="6477000" y="5759714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49"/>
            </p:custDataLst>
          </p:nvPr>
        </p:nvSpPr>
        <p:spPr>
          <a:xfrm>
            <a:off x="6478881" y="5759714"/>
            <a:ext cx="83396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>
            <p:custDataLst>
              <p:tags r:id="rId50"/>
            </p:custDataLst>
          </p:nvPr>
        </p:nvCxnSpPr>
        <p:spPr>
          <a:xfrm flipH="1">
            <a:off x="2862797" y="4902850"/>
            <a:ext cx="4291869" cy="67277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>
            <p:custDataLst>
              <p:tags r:id="rId51"/>
            </p:custDataLst>
          </p:nvPr>
        </p:nvSpPr>
        <p:spPr>
          <a:xfrm>
            <a:off x="2133600" y="3723937"/>
            <a:ext cx="5867400" cy="1292391"/>
          </a:xfrm>
          <a:prstGeom prst="rect">
            <a:avLst/>
          </a:prstGeom>
          <a:noFill/>
          <a:ln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52"/>
            </p:custDataLst>
          </p:nvPr>
        </p:nvSpPr>
        <p:spPr>
          <a:xfrm>
            <a:off x="6994132" y="4516249"/>
            <a:ext cx="321068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53"/>
            </p:custDataLst>
          </p:nvPr>
        </p:nvSpPr>
        <p:spPr>
          <a:xfrm>
            <a:off x="7315200" y="5759714"/>
            <a:ext cx="321068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54"/>
            </p:custDataLst>
          </p:nvPr>
        </p:nvSpPr>
        <p:spPr>
          <a:xfrm>
            <a:off x="4572000" y="5773614"/>
            <a:ext cx="321068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55"/>
            </p:custDataLst>
          </p:nvPr>
        </p:nvSpPr>
        <p:spPr>
          <a:xfrm>
            <a:off x="1752600" y="5759714"/>
            <a:ext cx="321068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urved Connector 21"/>
          <p:cNvCxnSpPr>
            <a:stCxn id="11" idx="3"/>
            <a:endCxn id="133" idx="0"/>
          </p:cNvCxnSpPr>
          <p:nvPr>
            <p:custDataLst>
              <p:tags r:id="rId56"/>
            </p:custDataLst>
          </p:nvPr>
        </p:nvCxnSpPr>
        <p:spPr>
          <a:xfrm flipV="1">
            <a:off x="2010089" y="4516249"/>
            <a:ext cx="5144577" cy="67900"/>
          </a:xfrm>
          <a:prstGeom prst="curvedConnector4">
            <a:avLst>
              <a:gd name="adj1" fmla="val 1219"/>
              <a:gd name="adj2" fmla="val 42523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6132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9" grpId="0" animBg="1"/>
      <p:bldP spid="133" grpId="0" animBg="1"/>
      <p:bldP spid="134" grpId="0" animBg="1"/>
      <p:bldP spid="135" grpId="0" animBg="1"/>
      <p:bldP spid="1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Object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Problems with deleting &amp; updating objects: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Fragmentation: </a:t>
            </a:r>
            <a:r>
              <a:rPr lang="en-US" sz="2200" dirty="0" smtClean="0"/>
              <a:t>Reclaiming dead </a:t>
            </a:r>
            <a:r>
              <a:rPr lang="en-US" sz="2200" dirty="0"/>
              <a:t>space for new </a:t>
            </a:r>
            <a:r>
              <a:rPr lang="en-US" sz="2200" dirty="0" smtClean="0"/>
              <a:t>writes</a:t>
            </a:r>
            <a:endParaRPr lang="en-US" sz="2200" dirty="0"/>
          </a:p>
          <a:p>
            <a:pPr marL="4572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 Solution: </a:t>
            </a:r>
            <a:r>
              <a:rPr lang="en-US" i="1" dirty="0" smtClean="0"/>
              <a:t>Cleaning</a:t>
            </a:r>
            <a:br>
              <a:rPr lang="en-US" i="1" dirty="0" smtClean="0"/>
            </a:br>
            <a:endParaRPr lang="en-US" i="1" dirty="0" smtClean="0"/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Consistency: </a:t>
            </a:r>
            <a:r>
              <a:rPr lang="en-US" sz="2200" dirty="0" smtClean="0"/>
              <a:t>Skipping </a:t>
            </a:r>
            <a:r>
              <a:rPr lang="en-US" sz="2200" dirty="0"/>
              <a:t>dead objects during </a:t>
            </a:r>
            <a:r>
              <a:rPr lang="en-US" sz="2200" dirty="0" smtClean="0"/>
              <a:t>log replay</a:t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 Solution: </a:t>
            </a:r>
            <a:r>
              <a:rPr lang="en-US" i="1" dirty="0" smtClean="0"/>
              <a:t>Tombstones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1337261" y="247147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3267188" y="247147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165600" y="247147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urved Connector 7"/>
          <p:cNvCxnSpPr/>
          <p:nvPr>
            <p:custDataLst>
              <p:tags r:id="rId8"/>
            </p:custDataLst>
          </p:nvPr>
        </p:nvCxnSpPr>
        <p:spPr>
          <a:xfrm>
            <a:off x="2928994" y="2655620"/>
            <a:ext cx="338194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>
            <p:custDataLst>
              <p:tags r:id="rId9"/>
            </p:custDataLst>
          </p:nvPr>
        </p:nvCxnSpPr>
        <p:spPr>
          <a:xfrm>
            <a:off x="4858921" y="2655620"/>
            <a:ext cx="306679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>
            <p:custDataLst>
              <p:tags r:id="rId10"/>
            </p:custDataLst>
          </p:nvPr>
        </p:nvCxnSpPr>
        <p:spPr>
          <a:xfrm>
            <a:off x="6757333" y="2655620"/>
            <a:ext cx="303395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1337261" y="2471470"/>
            <a:ext cx="652406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2009775" y="2471470"/>
            <a:ext cx="437092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2464610" y="2471470"/>
            <a:ext cx="15687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3267188" y="2471470"/>
            <a:ext cx="703679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5"/>
            </p:custDataLst>
          </p:nvPr>
        </p:nvSpPr>
        <p:spPr>
          <a:xfrm>
            <a:off x="3970867" y="2471470"/>
            <a:ext cx="888054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>
            <p:custDataLst>
              <p:tags r:id="rId16"/>
            </p:custDataLst>
          </p:nvPr>
        </p:nvSpPr>
        <p:spPr>
          <a:xfrm>
            <a:off x="5165600" y="2471470"/>
            <a:ext cx="638537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7"/>
            </p:custDataLst>
          </p:nvPr>
        </p:nvSpPr>
        <p:spPr>
          <a:xfrm>
            <a:off x="5804137" y="2471470"/>
            <a:ext cx="368063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8"/>
            </p:custDataLst>
          </p:nvPr>
        </p:nvSpPr>
        <p:spPr>
          <a:xfrm>
            <a:off x="6191250" y="2474120"/>
            <a:ext cx="566082" cy="3777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>
            <p:custDataLst>
              <p:tags r:id="rId19"/>
            </p:custDataLst>
          </p:nvPr>
        </p:nvSpPr>
        <p:spPr>
          <a:xfrm>
            <a:off x="7236449" y="2438400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.  .  .</a:t>
            </a:r>
            <a:endParaRPr lang="en-US" sz="2000" b="1" dirty="0"/>
          </a:p>
        </p:txBody>
      </p:sp>
      <p:sp>
        <p:nvSpPr>
          <p:cNvPr id="50" name="Rectangle 49"/>
          <p:cNvSpPr/>
          <p:nvPr>
            <p:custDataLst>
              <p:tags r:id="rId20"/>
            </p:custDataLst>
          </p:nvPr>
        </p:nvSpPr>
        <p:spPr>
          <a:xfrm>
            <a:off x="2642616" y="2474119"/>
            <a:ext cx="286322" cy="3777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>
            <p:custDataLst>
              <p:tags r:id="rId21"/>
            </p:custDataLst>
          </p:nvPr>
        </p:nvSpPr>
        <p:spPr>
          <a:xfrm>
            <a:off x="2895600" y="4439061"/>
            <a:ext cx="3378186" cy="116616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/>
          <p:cNvSpPr txBox="1"/>
          <p:nvPr>
            <p:custDataLst>
              <p:tags r:id="rId22"/>
            </p:custDataLst>
          </p:nvPr>
        </p:nvSpPr>
        <p:spPr>
          <a:xfrm>
            <a:off x="3370203" y="4456030"/>
            <a:ext cx="24289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/>
              <a:t>Recovery Master</a:t>
            </a:r>
            <a:endParaRPr lang="en-US" b="1" dirty="0"/>
          </a:p>
        </p:txBody>
      </p:sp>
      <p:sp>
        <p:nvSpPr>
          <p:cNvPr id="34" name="Rectangle 33"/>
          <p:cNvSpPr/>
          <p:nvPr>
            <p:custDataLst>
              <p:tags r:id="rId23"/>
            </p:custDataLst>
          </p:nvPr>
        </p:nvSpPr>
        <p:spPr>
          <a:xfrm>
            <a:off x="4251213" y="4830228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4"/>
            </p:custDataLst>
          </p:nvPr>
        </p:nvSpPr>
        <p:spPr>
          <a:xfrm>
            <a:off x="4251213" y="4830228"/>
            <a:ext cx="703679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25"/>
            </p:custDataLst>
          </p:nvPr>
        </p:nvSpPr>
        <p:spPr>
          <a:xfrm>
            <a:off x="4970407" y="4830228"/>
            <a:ext cx="4572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>
            <p:custDataLst>
              <p:tags r:id="rId26"/>
            </p:custDataLst>
          </p:nvPr>
        </p:nvCxnSpPr>
        <p:spPr>
          <a:xfrm flipH="1" flipV="1">
            <a:off x="4603052" y="5238756"/>
            <a:ext cx="661" cy="287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>
            <p:custDataLst>
              <p:tags r:id="rId27"/>
            </p:custDataLst>
          </p:nvPr>
        </p:nvSpPr>
        <p:spPr>
          <a:xfrm>
            <a:off x="4661918" y="5282604"/>
            <a:ext cx="748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Alive?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>
            <p:custDataLst>
              <p:tags r:id="rId28"/>
            </p:custDataLst>
          </p:nvPr>
        </p:nvSpPr>
        <p:spPr>
          <a:xfrm>
            <a:off x="3032556" y="4755397"/>
            <a:ext cx="1057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Replay</a:t>
            </a:r>
            <a:br>
              <a:rPr lang="en-US" dirty="0" smtClean="0"/>
            </a:br>
            <a:r>
              <a:rPr lang="en-US" dirty="0" smtClean="0"/>
              <a:t>segment: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300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2" grpId="0" animBg="1"/>
      <p:bldP spid="50" grpId="0" animBg="1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Log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Deletes &amp; updates create fragmentation</a:t>
            </a:r>
          </a:p>
          <a:p>
            <a:r>
              <a:rPr lang="en-US" dirty="0" smtClean="0"/>
              <a:t>Cleaning used to reclaim this space</a:t>
            </a:r>
          </a:p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Select segments (LFS cost-benefit)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rite live data to head of log</a:t>
            </a:r>
          </a:p>
          <a:p>
            <a:pPr lvl="2"/>
            <a:r>
              <a:rPr lang="en-US" dirty="0" smtClean="0"/>
              <a:t>Hash table updated to point to new location</a:t>
            </a:r>
          </a:p>
          <a:p>
            <a:pPr lvl="1"/>
            <a:r>
              <a:rPr lang="en-US" dirty="0" smtClean="0"/>
              <a:t>Free cleaned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1802" y="487680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2811729" y="487680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4710141" y="487680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urved Connector 7"/>
          <p:cNvCxnSpPr/>
          <p:nvPr>
            <p:custDataLst>
              <p:tags r:id="rId8"/>
            </p:custDataLst>
          </p:nvPr>
        </p:nvCxnSpPr>
        <p:spPr>
          <a:xfrm>
            <a:off x="2473535" y="5060950"/>
            <a:ext cx="338194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>
            <p:custDataLst>
              <p:tags r:id="rId9"/>
            </p:custDataLst>
          </p:nvPr>
        </p:nvCxnSpPr>
        <p:spPr>
          <a:xfrm>
            <a:off x="4403462" y="5060950"/>
            <a:ext cx="306679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endCxn id="21" idx="1"/>
          </p:cNvCxnSpPr>
          <p:nvPr>
            <p:custDataLst>
              <p:tags r:id="rId10"/>
            </p:custDataLst>
          </p:nvPr>
        </p:nvCxnSpPr>
        <p:spPr>
          <a:xfrm>
            <a:off x="6301874" y="5060950"/>
            <a:ext cx="335993" cy="63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>
            <p:custDataLst>
              <p:tags r:id="rId11"/>
            </p:custDataLst>
          </p:nvPr>
        </p:nvSpPr>
        <p:spPr>
          <a:xfrm>
            <a:off x="1534208" y="4876800"/>
            <a:ext cx="4572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2"/>
            </p:custDataLst>
          </p:nvPr>
        </p:nvSpPr>
        <p:spPr>
          <a:xfrm>
            <a:off x="2187157" y="4876170"/>
            <a:ext cx="301752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3"/>
            </p:custDataLst>
          </p:nvPr>
        </p:nvSpPr>
        <p:spPr>
          <a:xfrm>
            <a:off x="6637867" y="487680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4"/>
            </p:custDataLst>
          </p:nvPr>
        </p:nvSpPr>
        <p:spPr>
          <a:xfrm>
            <a:off x="6637867" y="4876800"/>
            <a:ext cx="2201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>
            <p:custDataLst>
              <p:tags r:id="rId15"/>
            </p:custDataLst>
          </p:nvPr>
        </p:nvCxnSpPr>
        <p:spPr>
          <a:xfrm>
            <a:off x="6858000" y="5065645"/>
            <a:ext cx="3381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>
            <p:custDataLst>
              <p:tags r:id="rId16"/>
            </p:custDataLst>
          </p:nvPr>
        </p:nvSpPr>
        <p:spPr>
          <a:xfrm>
            <a:off x="2811729" y="4876800"/>
            <a:ext cx="351839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17"/>
            </p:custDataLst>
          </p:nvPr>
        </p:nvSpPr>
        <p:spPr>
          <a:xfrm>
            <a:off x="4710141" y="4876800"/>
            <a:ext cx="395259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8"/>
            </p:custDataLst>
          </p:nvPr>
        </p:nvSpPr>
        <p:spPr>
          <a:xfrm>
            <a:off x="5716741" y="4876170"/>
            <a:ext cx="292566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663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0.1177 0.03935 C 0.14236 0.04838 0.17934 0.05393 0.21788 0.05393 C 0.2618 0.05393 0.29687 0.04838 0.32152 0.03935 L 0.43993 4.44444E-6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9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0724 0.02754 C 0.08785 0.03379 0.11059 0.03727 0.13438 0.03727 C 0.16163 0.03727 0.18334 0.03379 0.19879 0.02754 L 0.2717 3.33333E-6 " pathEditMode="relative" rAng="0" ptsTypes="FffFF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05364 0.04375 C 0.06493 0.0537 0.08177 0.05949 0.0993 0.05949 C 0.11944 0.05949 0.13541 0.0537 0.1467 0.04375 L 0.20052 4.44444E-6 " pathEditMode="relative" rAng="0" ptsTypes="FffFF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296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10312 -1.11111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Why Cleaning?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Alternative: Snapshotting</a:t>
            </a:r>
          </a:p>
          <a:p>
            <a:pPr lvl="1"/>
            <a:r>
              <a:rPr lang="en-US" dirty="0" smtClean="0"/>
              <a:t>Mark current head position</a:t>
            </a:r>
          </a:p>
          <a:p>
            <a:pPr lvl="1"/>
            <a:r>
              <a:rPr lang="en-US" dirty="0" smtClean="0"/>
              <a:t>Write live contents to head</a:t>
            </a:r>
          </a:p>
          <a:p>
            <a:pPr lvl="1"/>
            <a:r>
              <a:rPr lang="en-US" dirty="0" smtClean="0"/>
              <a:t>Reclaim old space - log begins at snapshot position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Х"/>
            </a:pPr>
            <a:r>
              <a:rPr lang="en-US" dirty="0" smtClean="0"/>
              <a:t>Problem: Expensive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dirty="0" smtClean="0"/>
              <a:t>Always copies entire contents of log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dirty="0" smtClean="0"/>
              <a:t>Cleaning can skip segments with low fragmentation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Arial" pitchFamily="34" charset="0"/>
              <a:buChar char="Х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14</a:t>
            </a:fld>
            <a:endParaRPr lang="en-US" dirty="0"/>
          </a:p>
        </p:txBody>
      </p:sp>
      <p:sp>
        <p:nvSpPr>
          <p:cNvPr id="21" name="Rectangle 20"/>
          <p:cNvSpPr/>
          <p:nvPr>
            <p:custDataLst>
              <p:tags r:id="rId5"/>
            </p:custDataLst>
          </p:nvPr>
        </p:nvSpPr>
        <p:spPr>
          <a:xfrm>
            <a:off x="1066800" y="3793333"/>
            <a:ext cx="7070631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>
            <p:custDataLst>
              <p:tags r:id="rId6"/>
            </p:custDataLst>
          </p:nvPr>
        </p:nvCxnSpPr>
        <p:spPr>
          <a:xfrm>
            <a:off x="1092720" y="3982034"/>
            <a:ext cx="3381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7"/>
            </p:custDataLst>
          </p:nvPr>
        </p:nvCxnSpPr>
        <p:spPr>
          <a:xfrm>
            <a:off x="7053207" y="3982178"/>
            <a:ext cx="3381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8"/>
            </p:custDataLst>
          </p:nvPr>
        </p:nvSpPr>
        <p:spPr>
          <a:xfrm>
            <a:off x="4895140" y="3793333"/>
            <a:ext cx="395259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9"/>
            </p:custDataLst>
          </p:nvPr>
        </p:nvSpPr>
        <p:spPr>
          <a:xfrm>
            <a:off x="5901740" y="3795823"/>
            <a:ext cx="292566" cy="377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10"/>
            </p:custDataLst>
          </p:nvPr>
        </p:nvSpPr>
        <p:spPr>
          <a:xfrm>
            <a:off x="1719207" y="3793333"/>
            <a:ext cx="4572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11"/>
            </p:custDataLst>
          </p:nvPr>
        </p:nvSpPr>
        <p:spPr>
          <a:xfrm>
            <a:off x="2372156" y="3797845"/>
            <a:ext cx="301752" cy="3758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>
            <p:custDataLst>
              <p:tags r:id="rId12"/>
            </p:custDataLst>
          </p:nvPr>
        </p:nvSpPr>
        <p:spPr>
          <a:xfrm>
            <a:off x="2984422" y="3793333"/>
            <a:ext cx="215979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>
            <p:custDataLst>
              <p:tags r:id="rId13"/>
            </p:custDataLst>
          </p:nvPr>
        </p:nvSpPr>
        <p:spPr>
          <a:xfrm>
            <a:off x="6629400" y="4492823"/>
            <a:ext cx="861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Snapshot</a:t>
            </a:r>
            <a:endParaRPr lang="en-US" sz="1400" dirty="0"/>
          </a:p>
        </p:txBody>
      </p:sp>
      <p:sp>
        <p:nvSpPr>
          <p:cNvPr id="30" name="Rectangle 29"/>
          <p:cNvSpPr/>
          <p:nvPr>
            <p:custDataLst>
              <p:tags r:id="rId14"/>
            </p:custDataLst>
          </p:nvPr>
        </p:nvSpPr>
        <p:spPr>
          <a:xfrm>
            <a:off x="6771048" y="3793333"/>
            <a:ext cx="271951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>
            <p:custDataLst>
              <p:tags r:id="rId15"/>
            </p:custDataLst>
          </p:nvPr>
        </p:nvCxnSpPr>
        <p:spPr>
          <a:xfrm>
            <a:off x="1066800" y="3505200"/>
            <a:ext cx="10208" cy="990600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>
            <p:custDataLst>
              <p:tags r:id="rId16"/>
            </p:custDataLst>
          </p:nvPr>
        </p:nvSpPr>
        <p:spPr>
          <a:xfrm>
            <a:off x="1078173" y="4258101"/>
            <a:ext cx="7028597" cy="450394"/>
          </a:xfrm>
          <a:custGeom>
            <a:avLst/>
            <a:gdLst>
              <a:gd name="connsiteX0" fmla="*/ 0 w 7028597"/>
              <a:gd name="connsiteY0" fmla="*/ 13648 h 450394"/>
              <a:gd name="connsiteX1" fmla="*/ 3616657 w 7028597"/>
              <a:gd name="connsiteY1" fmla="*/ 450377 h 450394"/>
              <a:gd name="connsiteX2" fmla="*/ 7028597 w 7028597"/>
              <a:gd name="connsiteY2" fmla="*/ 0 h 45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8597" h="450394">
                <a:moveTo>
                  <a:pt x="0" y="13648"/>
                </a:moveTo>
                <a:cubicBezTo>
                  <a:pt x="1222612" y="233150"/>
                  <a:pt x="2445224" y="452652"/>
                  <a:pt x="3616657" y="450377"/>
                </a:cubicBezTo>
                <a:cubicBezTo>
                  <a:pt x="4788090" y="448102"/>
                  <a:pt x="5908343" y="224051"/>
                  <a:pt x="7028597" y="0"/>
                </a:cubicBezTo>
              </a:path>
            </a:pathLst>
          </a:custGeom>
          <a:noFill/>
          <a:ln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>
            <p:custDataLst>
              <p:tags r:id="rId17"/>
            </p:custDataLst>
          </p:nvPr>
        </p:nvSpPr>
        <p:spPr>
          <a:xfrm>
            <a:off x="4338242" y="4401235"/>
            <a:ext cx="60625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Wrap</a:t>
            </a:r>
            <a:endParaRPr lang="en-US" sz="1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662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90514E-6 L 0.6533 0.0002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023 L 0.15625 0.05139 C 0.18906 0.0632 0.2382 0.07084 0.28924 0.07084 C 0.34757 0.07084 0.3941 0.0632 0.42708 0.05139 L 0.58438 -0.00023 " pathEditMode="relative" rAng="0" ptsTypes="FffFF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19" y="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46 L 0.15052 0.03841 C 0.18229 0.04743 0.22951 0.05391 0.27916 0.05391 C 0.33594 0.05391 0.3809 0.04743 0.4125 0.03841 L 0.56493 -0.00046 " pathEditMode="relative" rAng="0" ptsTypes="FffFF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47" y="27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023 L 0.14132 0.03959 C 0.17135 0.04861 0.21649 0.05486 0.26233 0.05486 C 0.31562 0.05486 0.35868 0.04861 0.38871 0.03959 L 0.53212 -0.00023 " pathEditMode="relative" rAng="0" ptsTypes="FffFF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97" y="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9 -7.40741E-7 L -0.16961 0.03634 C -0.20694 0.04491 -0.26197 0.05023 -0.31996 0.05023 C -0.38593 0.05023 -0.43836 0.04491 -0.47586 0.03634 L -0.65104 -7.40741E-7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86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14623E-6 L -0.11267 0.04025 C -0.13611 0.04951 -0.17135 0.0546 -0.20781 0.0546 C -0.24982 0.0546 -0.28333 0.04951 -0.30677 0.04025 L -0.41909 4.14623E-6 " pathEditMode="relative" rAng="0" ptsTypes="FffFF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55" y="27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31374E-8 L -0.13038 0.03424 C -0.15764 0.04211 -0.19827 0.04674 -0.24097 0.04674 C -0.28941 0.04674 -0.32813 0.04211 -0.35538 0.03424 L -0.4849 2.31374E-8 " pathEditMode="relative" rAng="0" ptsTypes="FffFF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53" y="2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77696E-6 L -0.14861 0.03956 C -0.17917 0.04928 -0.225 0.05854 -0.27326 0.05854 C -0.32708 0.05854 -0.37153 0.04928 -0.40174 0.03956 L -0.54566 1.77696E-6 " pathEditMode="relative" rAng="0" ptsTypes="FffFF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92" y="29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1.3975E-6 L 0.10677 -0.00023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27" grpId="0" animBg="1"/>
      <p:bldP spid="28" grpId="0" animBg="1"/>
      <p:bldP spid="32" grpId="0" animBg="1"/>
      <p:bldP spid="44" grpId="0"/>
      <p:bldP spid="30" grpId="0" animBg="1"/>
      <p:bldP spid="51" grpId="0" animBg="1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Minimizing Write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Problem: Cleaning contends with regular writes</a:t>
            </a:r>
          </a:p>
          <a:p>
            <a:pPr lvl="1"/>
            <a:r>
              <a:rPr lang="en-US" dirty="0" smtClean="0"/>
              <a:t>Recall our low latency goal</a:t>
            </a:r>
          </a:p>
          <a:p>
            <a:pPr lvl="1"/>
            <a:r>
              <a:rPr lang="en-US" dirty="0" smtClean="0"/>
              <a:t>In steady state must constantly clean</a:t>
            </a:r>
          </a:p>
          <a:p>
            <a:pPr lvl="1"/>
            <a:r>
              <a:rPr lang="en-US" dirty="0" smtClean="0"/>
              <a:t>But interference from cleaning threatens write latency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Solutions:</a:t>
            </a:r>
          </a:p>
          <a:p>
            <a:pPr lvl="1"/>
            <a:r>
              <a:rPr lang="en-US" dirty="0" smtClean="0"/>
              <a:t>Use the cores: Run cleaner in parallel</a:t>
            </a:r>
          </a:p>
          <a:p>
            <a:pPr lvl="1"/>
            <a:r>
              <a:rPr lang="en-US" dirty="0" smtClean="0"/>
              <a:t>Minimize contention: Don’t clean to head of 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339964" y="4316202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5720964" y="4316202"/>
            <a:ext cx="59126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5339964" y="4316202"/>
            <a:ext cx="36266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435317" y="4690646"/>
            <a:ext cx="1401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 Segment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>
            <p:custDataLst>
              <p:tags r:id="rId9"/>
            </p:custDataLst>
          </p:nvPr>
        </p:nvCxnSpPr>
        <p:spPr>
          <a:xfrm>
            <a:off x="6322097" y="4506702"/>
            <a:ext cx="3381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4839027" y="3626068"/>
            <a:ext cx="552552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1"/>
            </p:custDataLst>
          </p:nvPr>
        </p:nvSpPr>
        <p:spPr>
          <a:xfrm>
            <a:off x="7125027" y="3626068"/>
            <a:ext cx="304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7429827" y="3647291"/>
            <a:ext cx="117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Client Write</a:t>
            </a:r>
            <a:endParaRPr lang="en-US" sz="1600" dirty="0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505200" y="3647291"/>
            <a:ext cx="1333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Cleaner Write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>
            <p:custDataLst>
              <p:tags r:id="rId14"/>
            </p:custDataLst>
          </p:nvPr>
        </p:nvCxnSpPr>
        <p:spPr>
          <a:xfrm>
            <a:off x="5391580" y="4007068"/>
            <a:ext cx="1055876" cy="24317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5"/>
            </p:custDataLst>
          </p:nvPr>
        </p:nvCxnSpPr>
        <p:spPr>
          <a:xfrm flipH="1">
            <a:off x="6490428" y="4007068"/>
            <a:ext cx="634602" cy="24526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16"/>
            </p:custDataLst>
          </p:nvPr>
        </p:nvSpPr>
        <p:spPr>
          <a:xfrm>
            <a:off x="1468819" y="4309852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17"/>
            </p:custDataLst>
          </p:nvPr>
        </p:nvSpPr>
        <p:spPr>
          <a:xfrm>
            <a:off x="3367231" y="4309852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urved Connector 36"/>
          <p:cNvCxnSpPr/>
          <p:nvPr>
            <p:custDataLst>
              <p:tags r:id="rId18"/>
            </p:custDataLst>
          </p:nvPr>
        </p:nvCxnSpPr>
        <p:spPr>
          <a:xfrm>
            <a:off x="3060552" y="4494002"/>
            <a:ext cx="306679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>
            <p:custDataLst>
              <p:tags r:id="rId19"/>
            </p:custDataLst>
          </p:nvPr>
        </p:nvSpPr>
        <p:spPr>
          <a:xfrm>
            <a:off x="1468819" y="4309852"/>
            <a:ext cx="351839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0"/>
            </p:custDataLst>
          </p:nvPr>
        </p:nvSpPr>
        <p:spPr>
          <a:xfrm>
            <a:off x="3367231" y="4309852"/>
            <a:ext cx="395259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21"/>
            </p:custDataLst>
          </p:nvPr>
        </p:nvSpPr>
        <p:spPr>
          <a:xfrm>
            <a:off x="4373831" y="4315480"/>
            <a:ext cx="292566" cy="3747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urved Connector 40"/>
          <p:cNvCxnSpPr>
            <a:stCxn id="36" idx="3"/>
            <a:endCxn id="8" idx="1"/>
          </p:cNvCxnSpPr>
          <p:nvPr>
            <p:custDataLst>
              <p:tags r:id="rId22"/>
            </p:custDataLst>
          </p:nvPr>
        </p:nvCxnSpPr>
        <p:spPr>
          <a:xfrm>
            <a:off x="4958964" y="4500352"/>
            <a:ext cx="381000" cy="63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1295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Parallel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Cleaner thread writes to segments outside of log</a:t>
            </a:r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endParaRPr lang="en-US" sz="2300" dirty="0" smtClean="0"/>
          </a:p>
          <a:p>
            <a:r>
              <a:rPr lang="en-US" sz="2300" dirty="0"/>
              <a:t>C</a:t>
            </a:r>
            <a:r>
              <a:rPr lang="en-US" sz="2300" dirty="0" smtClean="0"/>
              <a:t>leaned and survivor segments atomically swapped out of / into log when next head allocated</a:t>
            </a:r>
          </a:p>
          <a:p>
            <a:pPr lvl="1"/>
            <a:r>
              <a:rPr lang="en-US" sz="2300" dirty="0" smtClean="0"/>
              <a:t>Each log head enumerates all segments in the log</a:t>
            </a:r>
          </a:p>
          <a:p>
            <a:pPr lvl="1"/>
            <a:endParaRPr lang="en-US" sz="2300" dirty="0"/>
          </a:p>
          <a:p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1802" y="2362830"/>
            <a:ext cx="1591733" cy="381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2811729" y="236283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4710141" y="2362830"/>
            <a:ext cx="1591733" cy="381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urved Connector 7"/>
          <p:cNvCxnSpPr/>
          <p:nvPr>
            <p:custDataLst>
              <p:tags r:id="rId8"/>
            </p:custDataLst>
          </p:nvPr>
        </p:nvCxnSpPr>
        <p:spPr>
          <a:xfrm>
            <a:off x="2473535" y="2546980"/>
            <a:ext cx="338194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>
            <p:custDataLst>
              <p:tags r:id="rId9"/>
            </p:custDataLst>
          </p:nvPr>
        </p:nvCxnSpPr>
        <p:spPr>
          <a:xfrm>
            <a:off x="4403462" y="2546980"/>
            <a:ext cx="306679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endCxn id="13" idx="1"/>
          </p:cNvCxnSpPr>
          <p:nvPr>
            <p:custDataLst>
              <p:tags r:id="rId10"/>
            </p:custDataLst>
          </p:nvPr>
        </p:nvCxnSpPr>
        <p:spPr>
          <a:xfrm>
            <a:off x="6301874" y="2546980"/>
            <a:ext cx="335993" cy="63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>
            <p:custDataLst>
              <p:tags r:id="rId11"/>
            </p:custDataLst>
          </p:nvPr>
        </p:nvSpPr>
        <p:spPr>
          <a:xfrm>
            <a:off x="1534208" y="2362830"/>
            <a:ext cx="4572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2"/>
            </p:custDataLst>
          </p:nvPr>
        </p:nvSpPr>
        <p:spPr>
          <a:xfrm>
            <a:off x="2187157" y="2362200"/>
            <a:ext cx="301752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6637867" y="236283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14"/>
            </p:custDataLst>
          </p:nvPr>
        </p:nvSpPr>
        <p:spPr>
          <a:xfrm>
            <a:off x="6637867" y="2362830"/>
            <a:ext cx="2201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>
            <p:custDataLst>
              <p:tags r:id="rId15"/>
            </p:custDataLst>
          </p:nvPr>
        </p:nvCxnSpPr>
        <p:spPr>
          <a:xfrm>
            <a:off x="7391400" y="2551675"/>
            <a:ext cx="3381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811729" y="2362830"/>
            <a:ext cx="1150671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4710141" y="2362830"/>
            <a:ext cx="395259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8"/>
            </p:custDataLst>
          </p:nvPr>
        </p:nvSpPr>
        <p:spPr>
          <a:xfrm>
            <a:off x="5716741" y="2362200"/>
            <a:ext cx="292566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>
            <p:custDataLst>
              <p:tags r:id="rId19"/>
            </p:custDataLst>
          </p:nvPr>
        </p:nvSpPr>
        <p:spPr>
          <a:xfrm>
            <a:off x="3760934" y="3276600"/>
            <a:ext cx="1591733" cy="381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20"/>
            </p:custDataLst>
          </p:nvPr>
        </p:nvSpPr>
        <p:spPr>
          <a:xfrm>
            <a:off x="3758306" y="3279857"/>
            <a:ext cx="4572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21"/>
            </p:custDataLst>
          </p:nvPr>
        </p:nvSpPr>
        <p:spPr>
          <a:xfrm>
            <a:off x="4232522" y="3279857"/>
            <a:ext cx="301752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22"/>
            </p:custDataLst>
          </p:nvPr>
        </p:nvSpPr>
        <p:spPr>
          <a:xfrm>
            <a:off x="4550882" y="3279857"/>
            <a:ext cx="395259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3"/>
            </p:custDataLst>
          </p:nvPr>
        </p:nvSpPr>
        <p:spPr>
          <a:xfrm>
            <a:off x="4959117" y="3281337"/>
            <a:ext cx="292566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urved Connector 24"/>
          <p:cNvCxnSpPr>
            <a:stCxn id="11" idx="2"/>
            <a:endCxn id="20" idx="1"/>
          </p:cNvCxnSpPr>
          <p:nvPr>
            <p:custDataLst>
              <p:tags r:id="rId24"/>
            </p:custDataLst>
          </p:nvPr>
        </p:nvCxnSpPr>
        <p:spPr>
          <a:xfrm rot="16200000" flipH="1">
            <a:off x="2397294" y="2109344"/>
            <a:ext cx="726527" cy="1995498"/>
          </a:xfrm>
          <a:prstGeom prst="curvedConnector2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2" idx="2"/>
            <a:endCxn id="21" idx="0"/>
          </p:cNvCxnSpPr>
          <p:nvPr>
            <p:custDataLst>
              <p:tags r:id="rId25"/>
            </p:custDataLst>
          </p:nvPr>
        </p:nvCxnSpPr>
        <p:spPr>
          <a:xfrm rot="16200000" flipH="1">
            <a:off x="3092387" y="1988845"/>
            <a:ext cx="536657" cy="2045365"/>
          </a:xfrm>
          <a:prstGeom prst="curvedConnector3">
            <a:avLst>
              <a:gd name="adj1" fmla="val 9851"/>
            </a:avLst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7" idx="2"/>
          </p:cNvCxnSpPr>
          <p:nvPr>
            <p:custDataLst>
              <p:tags r:id="rId26"/>
            </p:custDataLst>
          </p:nvPr>
        </p:nvCxnSpPr>
        <p:spPr>
          <a:xfrm rot="5400000">
            <a:off x="4561756" y="2930585"/>
            <a:ext cx="532770" cy="159260"/>
          </a:xfrm>
          <a:prstGeom prst="curvedConnector3">
            <a:avLst>
              <a:gd name="adj1" fmla="val 44637"/>
            </a:avLst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18" idx="2"/>
            <a:endCxn id="23" idx="0"/>
          </p:cNvCxnSpPr>
          <p:nvPr>
            <p:custDataLst>
              <p:tags r:id="rId27"/>
            </p:custDataLst>
          </p:nvPr>
        </p:nvCxnSpPr>
        <p:spPr>
          <a:xfrm rot="5400000">
            <a:off x="5215144" y="2633456"/>
            <a:ext cx="538137" cy="757624"/>
          </a:xfrm>
          <a:prstGeom prst="curvedConnector3">
            <a:avLst>
              <a:gd name="adj1" fmla="val 30530"/>
            </a:avLst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28"/>
            </p:custDataLst>
          </p:nvPr>
        </p:nvSpPr>
        <p:spPr>
          <a:xfrm>
            <a:off x="3670761" y="3644384"/>
            <a:ext cx="1835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Survivor Segment</a:t>
            </a:r>
            <a:endParaRPr lang="en-US" dirty="0"/>
          </a:p>
        </p:txBody>
      </p:sp>
      <p:sp>
        <p:nvSpPr>
          <p:cNvPr id="41" name="Rectangle 40"/>
          <p:cNvSpPr/>
          <p:nvPr>
            <p:custDataLst>
              <p:tags r:id="rId29"/>
            </p:custDataLst>
          </p:nvPr>
        </p:nvSpPr>
        <p:spPr>
          <a:xfrm>
            <a:off x="844588" y="563880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urved Connector 43"/>
          <p:cNvCxnSpPr>
            <a:endCxn id="45" idx="1"/>
          </p:cNvCxnSpPr>
          <p:nvPr>
            <p:custDataLst>
              <p:tags r:id="rId30"/>
            </p:custDataLst>
          </p:nvPr>
        </p:nvCxnSpPr>
        <p:spPr>
          <a:xfrm>
            <a:off x="2448726" y="5822950"/>
            <a:ext cx="335993" cy="63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>
            <p:custDataLst>
              <p:tags r:id="rId31"/>
            </p:custDataLst>
          </p:nvPr>
        </p:nvSpPr>
        <p:spPr>
          <a:xfrm>
            <a:off x="2784719" y="563880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32"/>
            </p:custDataLst>
          </p:nvPr>
        </p:nvSpPr>
        <p:spPr>
          <a:xfrm>
            <a:off x="3048000" y="5638800"/>
            <a:ext cx="532585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33"/>
            </p:custDataLst>
          </p:nvPr>
        </p:nvSpPr>
        <p:spPr>
          <a:xfrm>
            <a:off x="844588" y="5638800"/>
            <a:ext cx="1150671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4"/>
            </p:custDataLst>
          </p:nvPr>
        </p:nvSpPr>
        <p:spPr>
          <a:xfrm>
            <a:off x="4738373" y="5634063"/>
            <a:ext cx="1591733" cy="381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5"/>
            </p:custDataLst>
          </p:nvPr>
        </p:nvSpPr>
        <p:spPr>
          <a:xfrm>
            <a:off x="4735745" y="5637320"/>
            <a:ext cx="4572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6"/>
            </p:custDataLst>
          </p:nvPr>
        </p:nvSpPr>
        <p:spPr>
          <a:xfrm>
            <a:off x="5209961" y="5637320"/>
            <a:ext cx="301752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7"/>
            </p:custDataLst>
          </p:nvPr>
        </p:nvSpPr>
        <p:spPr>
          <a:xfrm>
            <a:off x="5528321" y="5637320"/>
            <a:ext cx="395259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38"/>
            </p:custDataLst>
          </p:nvPr>
        </p:nvSpPr>
        <p:spPr>
          <a:xfrm>
            <a:off x="5936556" y="5638800"/>
            <a:ext cx="292566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>
            <p:custDataLst>
              <p:tags r:id="rId39"/>
            </p:custDataLst>
          </p:nvPr>
        </p:nvSpPr>
        <p:spPr>
          <a:xfrm>
            <a:off x="4648200" y="6001847"/>
            <a:ext cx="1835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Survivor Segment</a:t>
            </a:r>
            <a:endParaRPr lang="en-US" dirty="0"/>
          </a:p>
        </p:txBody>
      </p:sp>
      <p:cxnSp>
        <p:nvCxnSpPr>
          <p:cNvPr id="62" name="Curved Connector 61"/>
          <p:cNvCxnSpPr/>
          <p:nvPr>
            <p:custDataLst>
              <p:tags r:id="rId40"/>
            </p:custDataLst>
          </p:nvPr>
        </p:nvCxnSpPr>
        <p:spPr>
          <a:xfrm>
            <a:off x="4388803" y="5829300"/>
            <a:ext cx="335993" cy="63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>
            <p:custDataLst>
              <p:tags r:id="rId41"/>
            </p:custDataLst>
          </p:nvPr>
        </p:nvSpPr>
        <p:spPr>
          <a:xfrm>
            <a:off x="6651442" y="563245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>
            <p:custDataLst>
              <p:tags r:id="rId42"/>
            </p:custDataLst>
          </p:nvPr>
        </p:nvCxnSpPr>
        <p:spPr>
          <a:xfrm>
            <a:off x="7205607" y="5821295"/>
            <a:ext cx="3381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/>
          <p:nvPr>
            <p:custDataLst>
              <p:tags r:id="rId43"/>
            </p:custDataLst>
          </p:nvPr>
        </p:nvCxnSpPr>
        <p:spPr>
          <a:xfrm>
            <a:off x="6315449" y="5813690"/>
            <a:ext cx="335993" cy="63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>
            <p:custDataLst>
              <p:tags r:id="rId44"/>
            </p:custDataLst>
          </p:nvPr>
        </p:nvSpPr>
        <p:spPr>
          <a:xfrm>
            <a:off x="2842481" y="6019800"/>
            <a:ext cx="1530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Head</a:t>
            </a:r>
            <a:endParaRPr lang="en-US" dirty="0"/>
          </a:p>
        </p:txBody>
      </p:sp>
      <p:sp>
        <p:nvSpPr>
          <p:cNvPr id="68" name="TextBox 67"/>
          <p:cNvSpPr txBox="1"/>
          <p:nvPr>
            <p:custDataLst>
              <p:tags r:id="rId45"/>
            </p:custDataLst>
          </p:nvPr>
        </p:nvSpPr>
        <p:spPr>
          <a:xfrm>
            <a:off x="6871575" y="6022309"/>
            <a:ext cx="1158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Head</a:t>
            </a:r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46"/>
            </p:custDataLst>
          </p:nvPr>
        </p:nvSpPr>
        <p:spPr>
          <a:xfrm>
            <a:off x="3599078" y="5638799"/>
            <a:ext cx="630388" cy="3767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47"/>
            </p:custDataLst>
          </p:nvPr>
        </p:nvSpPr>
        <p:spPr>
          <a:xfrm>
            <a:off x="2811729" y="5636732"/>
            <a:ext cx="2201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48"/>
            </p:custDataLst>
          </p:nvPr>
        </p:nvSpPr>
        <p:spPr>
          <a:xfrm>
            <a:off x="6877879" y="2366387"/>
            <a:ext cx="538922" cy="3756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>
            <p:custDataLst>
              <p:tags r:id="rId49"/>
            </p:custDataLst>
          </p:nvPr>
        </p:nvSpPr>
        <p:spPr>
          <a:xfrm>
            <a:off x="533400" y="3163669"/>
            <a:ext cx="1808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Cleaner relocates</a:t>
            </a:r>
          </a:p>
          <a:p>
            <a:pPr algn="ctr"/>
            <a:r>
              <a:rPr lang="en-US" dirty="0" smtClean="0"/>
              <a:t>live data</a:t>
            </a:r>
            <a:endParaRPr lang="en-US" dirty="0"/>
          </a:p>
        </p:txBody>
      </p:sp>
      <p:sp>
        <p:nvSpPr>
          <p:cNvPr id="73" name="TextBox 72"/>
          <p:cNvSpPr txBox="1"/>
          <p:nvPr>
            <p:custDataLst>
              <p:tags r:id="rId50"/>
            </p:custDataLst>
          </p:nvPr>
        </p:nvSpPr>
        <p:spPr>
          <a:xfrm>
            <a:off x="6426051" y="3163669"/>
            <a:ext cx="2321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New writes</a:t>
            </a:r>
            <a:r>
              <a:rPr lang="en-US" dirty="0"/>
              <a:t> </a:t>
            </a:r>
            <a:r>
              <a:rPr lang="en-US" dirty="0" smtClean="0"/>
              <a:t>proceed</a:t>
            </a:r>
          </a:p>
          <a:p>
            <a:pPr algn="ctr"/>
            <a:r>
              <a:rPr lang="en-US" dirty="0" smtClean="0"/>
              <a:t>in parallel with cleaner</a:t>
            </a:r>
          </a:p>
        </p:txBody>
      </p:sp>
      <p:cxnSp>
        <p:nvCxnSpPr>
          <p:cNvPr id="74" name="Curved Connector 73"/>
          <p:cNvCxnSpPr>
            <a:stCxn id="73" idx="0"/>
            <a:endCxn id="71" idx="2"/>
          </p:cNvCxnSpPr>
          <p:nvPr>
            <p:custDataLst>
              <p:tags r:id="rId51"/>
            </p:custDataLst>
          </p:nvPr>
        </p:nvCxnSpPr>
        <p:spPr>
          <a:xfrm rot="16200000" flipV="1">
            <a:off x="7156265" y="2733116"/>
            <a:ext cx="421628" cy="439478"/>
          </a:xfrm>
          <a:prstGeom prst="curved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>
            <p:custDataLst>
              <p:tags r:id="rId52"/>
            </p:custDataLst>
          </p:nvPr>
        </p:nvSpPr>
        <p:spPr>
          <a:xfrm>
            <a:off x="6651442" y="5632450"/>
            <a:ext cx="587558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262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Parallelism Isn’t Sufficient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Parallelism can hide some performance impact</a:t>
            </a:r>
          </a:p>
          <a:p>
            <a:r>
              <a:rPr lang="en-US" dirty="0" smtClean="0"/>
              <a:t>However, cleaning still contends for</a:t>
            </a:r>
          </a:p>
          <a:p>
            <a:pPr lvl="1"/>
            <a:r>
              <a:rPr lang="en-US" dirty="0" smtClean="0"/>
              <a:t>Network, disk, and memory bandwidth</a:t>
            </a:r>
          </a:p>
          <a:p>
            <a:pPr lvl="1"/>
            <a:r>
              <a:rPr lang="en-US" dirty="0" smtClean="0"/>
              <a:t>Opportunities for contention in other parts of system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How expensive do we think cleaning will be?</a:t>
            </a:r>
          </a:p>
          <a:p>
            <a:pPr lvl="1"/>
            <a:r>
              <a:rPr lang="en-US" dirty="0" smtClean="0"/>
              <a:t>If not cheap enough, how might we do better?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679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04800" y="1371600"/>
            <a:ext cx="8458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Efficiency depends on utilization of selected segments</a:t>
            </a:r>
          </a:p>
          <a:p>
            <a:pPr lvl="1"/>
            <a:r>
              <a:rPr lang="en-US" dirty="0" smtClean="0"/>
              <a:t>The lower the utilization, the cheaper it is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To get one segment’s worth of space back, clean:</a:t>
            </a:r>
          </a:p>
          <a:p>
            <a:pPr lvl="1"/>
            <a:r>
              <a:rPr lang="en-US" dirty="0" smtClean="0"/>
              <a:t>1 segment at 0%, 2 segments at 50%, 4 at 75%, …</a:t>
            </a:r>
          </a:p>
          <a:p>
            <a:pPr lvl="1"/>
            <a:r>
              <a:rPr lang="en-US" dirty="0" smtClean="0"/>
              <a:t>In general, clean                and write               segments</a:t>
            </a:r>
          </a:p>
        </p:txBody>
      </p:sp>
      <p:sp>
        <p:nvSpPr>
          <p:cNvPr id="48" name="Rounded Rectangle 47"/>
          <p:cNvSpPr/>
          <p:nvPr>
            <p:custDataLst>
              <p:tags r:id="rId4"/>
            </p:custDataLst>
          </p:nvPr>
        </p:nvSpPr>
        <p:spPr>
          <a:xfrm>
            <a:off x="1676400" y="2520237"/>
            <a:ext cx="6477000" cy="633239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>
            <p:custDataLst>
              <p:tags r:id="rId5"/>
            </p:custDataLst>
          </p:nvPr>
        </p:nvSpPr>
        <p:spPr>
          <a:xfrm>
            <a:off x="1676400" y="3546143"/>
            <a:ext cx="6477000" cy="11782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dirty="0" smtClean="0"/>
              <a:t>Cleaning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8"/>
            </p:custDataLst>
          </p:nvPr>
        </p:nvSpPr>
        <p:spPr>
          <a:xfrm>
            <a:off x="1905002" y="2640397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9"/>
            </p:custDataLst>
          </p:nvPr>
        </p:nvSpPr>
        <p:spPr>
          <a:xfrm>
            <a:off x="1905002" y="3663237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2639066" y="3668793"/>
            <a:ext cx="450001" cy="3754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1905002" y="3663237"/>
            <a:ext cx="351839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>
            <p:custDataLst>
              <p:tags r:id="rId12"/>
            </p:custDataLst>
          </p:nvPr>
        </p:nvSpPr>
        <p:spPr>
          <a:xfrm>
            <a:off x="762000" y="2646231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µ = 0%</a:t>
            </a:r>
            <a:endParaRPr lang="en-US" b="1" dirty="0"/>
          </a:p>
        </p:txBody>
      </p:sp>
      <p:sp>
        <p:nvSpPr>
          <p:cNvPr id="21" name="TextBox 20"/>
          <p:cNvSpPr txBox="1"/>
          <p:nvPr>
            <p:custDataLst>
              <p:tags r:id="rId13"/>
            </p:custDataLst>
          </p:nvPr>
        </p:nvSpPr>
        <p:spPr>
          <a:xfrm>
            <a:off x="609600" y="3950605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µ = 50%</a:t>
            </a:r>
            <a:endParaRPr lang="en-US" b="1" dirty="0"/>
          </a:p>
        </p:txBody>
      </p:sp>
      <p:cxnSp>
        <p:nvCxnSpPr>
          <p:cNvPr id="27" name="Straight Arrow Connector 26"/>
          <p:cNvCxnSpPr/>
          <p:nvPr>
            <p:custDataLst>
              <p:tags r:id="rId14"/>
            </p:custDataLst>
          </p:nvPr>
        </p:nvCxnSpPr>
        <p:spPr>
          <a:xfrm>
            <a:off x="3657600" y="2830897"/>
            <a:ext cx="7006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5"/>
            </p:custDataLst>
          </p:nvPr>
        </p:nvCxnSpPr>
        <p:spPr>
          <a:xfrm>
            <a:off x="3657600" y="4141889"/>
            <a:ext cx="7006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6"/>
            </p:custDataLst>
          </p:nvPr>
        </p:nvSpPr>
        <p:spPr>
          <a:xfrm>
            <a:off x="4495800" y="2643412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Freed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17"/>
            </p:custDataLst>
          </p:nvPr>
        </p:nvSpPr>
        <p:spPr>
          <a:xfrm>
            <a:off x="1905000" y="4231944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8"/>
            </p:custDataLst>
          </p:nvPr>
        </p:nvSpPr>
        <p:spPr>
          <a:xfrm>
            <a:off x="2639064" y="4237500"/>
            <a:ext cx="97785" cy="375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19"/>
            </p:custDataLst>
          </p:nvPr>
        </p:nvSpPr>
        <p:spPr>
          <a:xfrm>
            <a:off x="1981200" y="4241468"/>
            <a:ext cx="533400" cy="3714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20"/>
            </p:custDataLst>
          </p:nvPr>
        </p:nvSpPr>
        <p:spPr>
          <a:xfrm>
            <a:off x="3125406" y="4231944"/>
            <a:ext cx="74994" cy="3754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>
            <p:custDataLst>
              <p:tags r:id="rId21"/>
            </p:custDataLst>
          </p:nvPr>
        </p:nvSpPr>
        <p:spPr>
          <a:xfrm>
            <a:off x="4507806" y="393270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Freed</a:t>
            </a:r>
            <a:endParaRPr lang="en-US" dirty="0"/>
          </a:p>
        </p:txBody>
      </p:sp>
      <p:sp>
        <p:nvSpPr>
          <p:cNvPr id="41" name="Rectangle 40"/>
          <p:cNvSpPr/>
          <p:nvPr>
            <p:custDataLst>
              <p:tags r:id="rId22"/>
            </p:custDataLst>
          </p:nvPr>
        </p:nvSpPr>
        <p:spPr>
          <a:xfrm>
            <a:off x="6409267" y="3927144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23"/>
            </p:custDataLst>
          </p:nvPr>
        </p:nvSpPr>
        <p:spPr>
          <a:xfrm>
            <a:off x="7782873" y="3932700"/>
            <a:ext cx="121263" cy="375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24"/>
            </p:custDataLst>
          </p:nvPr>
        </p:nvSpPr>
        <p:spPr>
          <a:xfrm>
            <a:off x="7229112" y="3927144"/>
            <a:ext cx="5334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>
            <p:custDataLst>
              <p:tags r:id="rId25"/>
            </p:custDataLst>
          </p:nvPr>
        </p:nvSpPr>
        <p:spPr>
          <a:xfrm>
            <a:off x="7922468" y="3927144"/>
            <a:ext cx="74994" cy="3754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26"/>
            </p:custDataLst>
          </p:nvPr>
        </p:nvSpPr>
        <p:spPr>
          <a:xfrm>
            <a:off x="6766411" y="3929925"/>
            <a:ext cx="450001" cy="37544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27"/>
            </p:custDataLst>
          </p:nvPr>
        </p:nvSpPr>
        <p:spPr>
          <a:xfrm>
            <a:off x="6397262" y="3929122"/>
            <a:ext cx="351839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728146"/>
              </p:ext>
            </p:extLst>
          </p:nvPr>
        </p:nvGraphicFramePr>
        <p:xfrm>
          <a:off x="3733800" y="5791200"/>
          <a:ext cx="6699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0" imgW="342900" imgH="431800" progId="Equation.3">
                  <p:embed/>
                </p:oleObj>
              </mc:Choice>
              <mc:Fallback>
                <p:oleObj name="Equation" r:id="rId30" imgW="3429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3733800" y="5791200"/>
                        <a:ext cx="669925" cy="842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380896"/>
              </p:ext>
            </p:extLst>
          </p:nvPr>
        </p:nvGraphicFramePr>
        <p:xfrm>
          <a:off x="6248400" y="5791200"/>
          <a:ext cx="6699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2" imgW="342900" imgH="431800" progId="Equation.3">
                  <p:embed/>
                </p:oleObj>
              </mc:Choice>
              <mc:Fallback>
                <p:oleObj name="Equation" r:id="rId32" imgW="3429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248400" y="5791200"/>
                        <a:ext cx="669925" cy="842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3205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Write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304800" y="1371600"/>
            <a:ext cx="8458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“Write cost”: </a:t>
            </a:r>
            <a:r>
              <a:rPr lang="en-US" dirty="0" err="1" smtClean="0"/>
              <a:t>Avg</a:t>
            </a:r>
            <a:r>
              <a:rPr lang="en-US" dirty="0" smtClean="0"/>
              <a:t> number of times each byte is copied</a:t>
            </a:r>
          </a:p>
          <a:p>
            <a:pPr lvl="1"/>
            <a:r>
              <a:rPr lang="en-US" dirty="0" smtClean="0"/>
              <a:t>Depends on utilization of segments cleaned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1.0 is optimal</a:t>
            </a:r>
          </a:p>
          <a:p>
            <a:pPr lvl="2"/>
            <a:r>
              <a:rPr lang="en-US" dirty="0" smtClean="0"/>
              <a:t>Cleaning always encounters empty segments</a:t>
            </a:r>
          </a:p>
          <a:p>
            <a:pPr lvl="1"/>
            <a:r>
              <a:rPr lang="en-US" dirty="0" smtClean="0"/>
              <a:t>Same as “write amplification” in SSDs</a:t>
            </a:r>
            <a:endParaRPr lang="en-US" dirty="0"/>
          </a:p>
          <a:p>
            <a:r>
              <a:rPr lang="en-US" dirty="0" smtClean="0"/>
              <a:t>LFS showed how to optimize cleaning for write cost</a:t>
            </a:r>
          </a:p>
          <a:p>
            <a:pPr lvl="1"/>
            <a:r>
              <a:rPr lang="en-US" dirty="0" smtClean="0"/>
              <a:t>Cost-benefit selection, hot/cold segregation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326187"/>
              </p:ext>
            </p:extLst>
          </p:nvPr>
        </p:nvGraphicFramePr>
        <p:xfrm>
          <a:off x="3505200" y="2429909"/>
          <a:ext cx="2133600" cy="843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8" imgW="1092200" imgH="431800" progId="Equation.3">
                  <p:embed/>
                </p:oleObj>
              </mc:Choice>
              <mc:Fallback>
                <p:oleObj name="Equation" r:id="rId8" imgW="10922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05200" y="2429909"/>
                        <a:ext cx="2133600" cy="843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53542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RAMCloud</a:t>
            </a:r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General-purpose datacenter storage system</a:t>
            </a:r>
          </a:p>
          <a:p>
            <a:r>
              <a:rPr lang="en-US" dirty="0" smtClean="0"/>
              <a:t>All data in DRAM at all times</a:t>
            </a:r>
          </a:p>
          <a:p>
            <a:r>
              <a:rPr lang="en-US" dirty="0" smtClean="0"/>
              <a:t>Pushing two boundaries:</a:t>
            </a:r>
          </a:p>
          <a:p>
            <a:pPr lvl="1"/>
            <a:r>
              <a:rPr lang="en-US" dirty="0" smtClean="0"/>
              <a:t>Low Latency: </a:t>
            </a:r>
            <a:r>
              <a:rPr lang="en-US" dirty="0" smtClean="0">
                <a:solidFill>
                  <a:schemeClr val="accent2"/>
                </a:solidFill>
              </a:rPr>
              <a:t>5 – 10µs</a:t>
            </a:r>
            <a:r>
              <a:rPr lang="en-US" dirty="0" smtClean="0"/>
              <a:t> roundtrip  (small reads)</a:t>
            </a:r>
          </a:p>
          <a:p>
            <a:pPr lvl="1"/>
            <a:r>
              <a:rPr lang="en-US" dirty="0" smtClean="0"/>
              <a:t>Large Scale: To </a:t>
            </a:r>
            <a:r>
              <a:rPr lang="en-US" dirty="0" smtClean="0">
                <a:solidFill>
                  <a:schemeClr val="accent2"/>
                </a:solidFill>
              </a:rPr>
              <a:t>10,000</a:t>
            </a:r>
            <a:r>
              <a:rPr lang="en-US" dirty="0" smtClean="0"/>
              <a:t> servers, ~</a:t>
            </a:r>
            <a:r>
              <a:rPr lang="en-US" dirty="0" smtClean="0">
                <a:solidFill>
                  <a:schemeClr val="accent2"/>
                </a:solidFill>
              </a:rPr>
              <a:t>1PB</a:t>
            </a:r>
            <a:r>
              <a:rPr lang="en-US" dirty="0" smtClean="0"/>
              <a:t> total memory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Enable novel applications with </a:t>
            </a:r>
            <a:r>
              <a:rPr lang="en-US" dirty="0" smtClean="0">
                <a:solidFill>
                  <a:schemeClr val="accent2"/>
                </a:solidFill>
              </a:rPr>
              <a:t>100 – 1,000x</a:t>
            </a:r>
            <a:r>
              <a:rPr lang="en-US" dirty="0" smtClean="0"/>
              <a:t> increase in sequential storage ops/sec</a:t>
            </a:r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How to store data while getting high performance, high memory utilization, and durability?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0389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LFS Approach is Too Expensive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09800"/>
            <a:ext cx="6074318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943600" y="4419600"/>
            <a:ext cx="1905000" cy="381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5029200" y="2714625"/>
            <a:ext cx="685800" cy="307657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304800" y="1295400"/>
            <a:ext cx="8458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Conjecture: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b="0" dirty="0" smtClean="0"/>
              <a:t>DRAM expense compels running at higher utilization</a:t>
            </a:r>
            <a:endParaRPr lang="en-US" b="0" dirty="0"/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20315" y="6047601"/>
            <a:ext cx="1565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Rosenblum</a:t>
            </a:r>
            <a:r>
              <a:rPr lang="en-US" sz="1200" i="1" dirty="0" smtClean="0"/>
              <a:t> et al, 1991</a:t>
            </a:r>
            <a:endParaRPr lang="en-US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979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Utilization/Efficiency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Disk and memory layouts coupled</a:t>
            </a:r>
          </a:p>
          <a:p>
            <a:pPr lvl="1"/>
            <a:r>
              <a:rPr lang="en-US" dirty="0" smtClean="0"/>
              <a:t>Cleaning in memory requires cleaning on disk</a:t>
            </a:r>
          </a:p>
          <a:p>
            <a:r>
              <a:rPr lang="en-US" dirty="0" smtClean="0"/>
              <a:t>Forces an unpleasant choice</a:t>
            </a:r>
          </a:p>
          <a:p>
            <a:pPr lvl="1"/>
            <a:r>
              <a:rPr lang="en-US" dirty="0" smtClean="0"/>
              <a:t>Low memory utilization &amp; cheap cleaning, or</a:t>
            </a:r>
          </a:p>
          <a:p>
            <a:pPr lvl="1"/>
            <a:r>
              <a:rPr lang="en-US" dirty="0" smtClean="0"/>
              <a:t>High memory utilization &amp; expensive cleaning</a:t>
            </a:r>
          </a:p>
          <a:p>
            <a:r>
              <a:rPr lang="en-US" dirty="0"/>
              <a:t>C</a:t>
            </a:r>
            <a:r>
              <a:rPr lang="en-US" dirty="0" smtClean="0"/>
              <a:t>an we get the best of both worlds?</a:t>
            </a:r>
          </a:p>
          <a:p>
            <a:pPr lvl="1"/>
            <a:r>
              <a:rPr lang="en-US" dirty="0" smtClean="0"/>
              <a:t>High utilization of precious memory</a:t>
            </a:r>
          </a:p>
          <a:p>
            <a:pPr lvl="1"/>
            <a:r>
              <a:rPr lang="en-US" dirty="0" smtClean="0"/>
              <a:t>Low cleaning overhead</a:t>
            </a:r>
          </a:p>
          <a:p>
            <a:r>
              <a:rPr lang="en-US" dirty="0" smtClean="0"/>
              <a:t>Idea:  What if we decouple disk and</a:t>
            </a:r>
            <a:br>
              <a:rPr lang="en-US" dirty="0" smtClean="0"/>
            </a:br>
            <a:r>
              <a:rPr lang="en-US" dirty="0" smtClean="0"/>
              <a:t>           memory?</a:t>
            </a:r>
          </a:p>
        </p:txBody>
      </p:sp>
      <p:pic>
        <p:nvPicPr>
          <p:cNvPr id="5" name="Content Placeholder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886200"/>
            <a:ext cx="3505200" cy="2611718"/>
          </a:xfrm>
          <a:prstGeom prst="rect">
            <a:avLst/>
          </a:prstGeom>
        </p:spPr>
      </p:pic>
      <p:sp>
        <p:nvSpPr>
          <p:cNvPr id="11" name="Oval 10"/>
          <p:cNvSpPr/>
          <p:nvPr>
            <p:custDataLst>
              <p:tags r:id="rId5"/>
            </p:custDataLst>
          </p:nvPr>
        </p:nvSpPr>
        <p:spPr>
          <a:xfrm>
            <a:off x="8374409" y="5169688"/>
            <a:ext cx="126187" cy="13217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6"/>
            </p:custDataLst>
          </p:nvPr>
        </p:nvSpPr>
        <p:spPr>
          <a:xfrm>
            <a:off x="7831549" y="5562680"/>
            <a:ext cx="126187" cy="12908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/>
          <p:nvPr>
            <p:custDataLst>
              <p:tags r:id="rId7"/>
            </p:custDataLst>
          </p:nvPr>
        </p:nvCxnSpPr>
        <p:spPr>
          <a:xfrm rot="16200000" flipH="1">
            <a:off x="6449079" y="4095937"/>
            <a:ext cx="2377260" cy="505982"/>
          </a:xfrm>
          <a:prstGeom prst="curvedConnector3">
            <a:avLst>
              <a:gd name="adj1" fmla="val -26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>
            <p:custDataLst>
              <p:tags r:id="rId8"/>
            </p:custDataLst>
          </p:nvPr>
        </p:nvCxnSpPr>
        <p:spPr>
          <a:xfrm rot="16200000" flipH="1">
            <a:off x="7215408" y="3915893"/>
            <a:ext cx="1544458" cy="905957"/>
          </a:xfrm>
          <a:prstGeom prst="curvedConnector3">
            <a:avLst>
              <a:gd name="adj1" fmla="val 129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9"/>
            </p:custDataLst>
          </p:nvPr>
        </p:nvSpPr>
        <p:spPr>
          <a:xfrm>
            <a:off x="8763000" y="3733800"/>
            <a:ext cx="12192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148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Two-level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ompact segments in memory without going to disk</a:t>
            </a:r>
          </a:p>
          <a:p>
            <a:pPr lvl="1"/>
            <a:r>
              <a:rPr lang="en-US" dirty="0" smtClean="0"/>
              <a:t>Copy live data to front, use MMU to free and reuse tail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dead objects on disk segments than in RAM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 Lower disk utilization</a:t>
            </a:r>
          </a:p>
          <a:p>
            <a:pPr lvl="1">
              <a:buFont typeface="Symbol"/>
              <a:buChar char="Þ"/>
            </a:pPr>
            <a:r>
              <a:rPr lang="en-US" dirty="0"/>
              <a:t> </a:t>
            </a:r>
            <a:r>
              <a:rPr lang="en-US" dirty="0" smtClean="0"/>
              <a:t>Lower write cost  (cheaper to clean)</a:t>
            </a:r>
          </a:p>
          <a:p>
            <a:r>
              <a:rPr lang="en-US" dirty="0" smtClean="0"/>
              <a:t>Result:</a:t>
            </a:r>
          </a:p>
          <a:p>
            <a:pPr lvl="1"/>
            <a:r>
              <a:rPr lang="en-US" dirty="0" smtClean="0"/>
              <a:t>Optimizes memory utilization</a:t>
            </a:r>
          </a:p>
          <a:p>
            <a:pPr lvl="2"/>
            <a:r>
              <a:rPr lang="en-US" dirty="0" smtClean="0"/>
              <a:t>Use copious RAM bandwidth to aggressively reclaim space</a:t>
            </a:r>
          </a:p>
          <a:p>
            <a:pPr lvl="1"/>
            <a:r>
              <a:rPr lang="en-US" dirty="0" smtClean="0"/>
              <a:t>Optimizes disk write cost</a:t>
            </a:r>
          </a:p>
          <a:p>
            <a:pPr lvl="2"/>
            <a:r>
              <a:rPr lang="en-US" dirty="0" smtClean="0"/>
              <a:t>2x data on disk, 50% max disk util., </a:t>
            </a:r>
            <a:r>
              <a:rPr lang="en-US" dirty="0"/>
              <a:t>2</a:t>
            </a:r>
            <a:r>
              <a:rPr lang="en-US" dirty="0" smtClean="0"/>
              <a:t>.0 max LFS write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1802" y="228600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2811729" y="228600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4710141" y="228600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urved Connector 7"/>
          <p:cNvCxnSpPr/>
          <p:nvPr>
            <p:custDataLst>
              <p:tags r:id="rId8"/>
            </p:custDataLst>
          </p:nvPr>
        </p:nvCxnSpPr>
        <p:spPr>
          <a:xfrm>
            <a:off x="2473535" y="2470150"/>
            <a:ext cx="338194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>
            <p:custDataLst>
              <p:tags r:id="rId9"/>
            </p:custDataLst>
          </p:nvPr>
        </p:nvCxnSpPr>
        <p:spPr>
          <a:xfrm>
            <a:off x="4403462" y="2470150"/>
            <a:ext cx="306679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endCxn id="13" idx="1"/>
          </p:cNvCxnSpPr>
          <p:nvPr>
            <p:custDataLst>
              <p:tags r:id="rId10"/>
            </p:custDataLst>
          </p:nvPr>
        </p:nvCxnSpPr>
        <p:spPr>
          <a:xfrm>
            <a:off x="6301874" y="2470150"/>
            <a:ext cx="335993" cy="63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>
            <p:custDataLst>
              <p:tags r:id="rId11"/>
            </p:custDataLst>
          </p:nvPr>
        </p:nvSpPr>
        <p:spPr>
          <a:xfrm>
            <a:off x="1534208" y="2286000"/>
            <a:ext cx="4572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2"/>
            </p:custDataLst>
          </p:nvPr>
        </p:nvSpPr>
        <p:spPr>
          <a:xfrm>
            <a:off x="2187157" y="2286876"/>
            <a:ext cx="301752" cy="37949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6637867" y="2286000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14"/>
            </p:custDataLst>
          </p:nvPr>
        </p:nvSpPr>
        <p:spPr>
          <a:xfrm>
            <a:off x="6637867" y="2286000"/>
            <a:ext cx="2201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>
            <p:custDataLst>
              <p:tags r:id="rId15"/>
            </p:custDataLst>
          </p:nvPr>
        </p:nvCxnSpPr>
        <p:spPr>
          <a:xfrm>
            <a:off x="6858000" y="2474845"/>
            <a:ext cx="3381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811729" y="2286000"/>
            <a:ext cx="351839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4710141" y="2286000"/>
            <a:ext cx="395259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8"/>
            </p:custDataLst>
          </p:nvPr>
        </p:nvSpPr>
        <p:spPr>
          <a:xfrm>
            <a:off x="5716741" y="2289496"/>
            <a:ext cx="292566" cy="3768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9"/>
            </p:custDataLst>
          </p:nvPr>
        </p:nvSpPr>
        <p:spPr>
          <a:xfrm>
            <a:off x="2811729" y="2909248"/>
            <a:ext cx="464872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20"/>
            </p:custDataLst>
          </p:nvPr>
        </p:nvSpPr>
        <p:spPr>
          <a:xfrm>
            <a:off x="4710141" y="2909248"/>
            <a:ext cx="795866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urved Connector 21"/>
          <p:cNvCxnSpPr/>
          <p:nvPr>
            <p:custDataLst>
              <p:tags r:id="rId21"/>
            </p:custDataLst>
          </p:nvPr>
        </p:nvCxnSpPr>
        <p:spPr>
          <a:xfrm>
            <a:off x="1762808" y="3109899"/>
            <a:ext cx="1048920" cy="63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20" idx="3"/>
          </p:cNvCxnSpPr>
          <p:nvPr>
            <p:custDataLst>
              <p:tags r:id="rId22"/>
            </p:custDataLst>
          </p:nvPr>
        </p:nvCxnSpPr>
        <p:spPr>
          <a:xfrm>
            <a:off x="3276601" y="3099748"/>
            <a:ext cx="1433539" cy="63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21" idx="3"/>
            <a:endCxn id="27" idx="1"/>
          </p:cNvCxnSpPr>
          <p:nvPr>
            <p:custDataLst>
              <p:tags r:id="rId23"/>
            </p:custDataLst>
          </p:nvPr>
        </p:nvCxnSpPr>
        <p:spPr>
          <a:xfrm>
            <a:off x="5506007" y="3099748"/>
            <a:ext cx="1131859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>
            <p:custDataLst>
              <p:tags r:id="rId24"/>
            </p:custDataLst>
          </p:nvPr>
        </p:nvSpPr>
        <p:spPr>
          <a:xfrm>
            <a:off x="6637866" y="2909248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5"/>
            </p:custDataLst>
          </p:nvPr>
        </p:nvSpPr>
        <p:spPr>
          <a:xfrm>
            <a:off x="6637866" y="2909248"/>
            <a:ext cx="2201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>
            <p:custDataLst>
              <p:tags r:id="rId26"/>
            </p:custDataLst>
          </p:nvPr>
        </p:nvCxnSpPr>
        <p:spPr>
          <a:xfrm>
            <a:off x="6857999" y="3098093"/>
            <a:ext cx="3381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>
            <p:custDataLst>
              <p:tags r:id="rId27"/>
            </p:custDataLst>
          </p:nvPr>
        </p:nvSpPr>
        <p:spPr>
          <a:xfrm>
            <a:off x="2811728" y="2909248"/>
            <a:ext cx="351839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>
            <p:custDataLst>
              <p:tags r:id="rId28"/>
            </p:custDataLst>
          </p:nvPr>
        </p:nvSpPr>
        <p:spPr>
          <a:xfrm>
            <a:off x="4710140" y="2909248"/>
            <a:ext cx="395259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>
            <p:custDataLst>
              <p:tags r:id="rId29"/>
            </p:custDataLst>
          </p:nvPr>
        </p:nvSpPr>
        <p:spPr>
          <a:xfrm>
            <a:off x="5105400" y="2910450"/>
            <a:ext cx="292566" cy="37916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30"/>
            </p:custDataLst>
          </p:nvPr>
        </p:nvSpPr>
        <p:spPr>
          <a:xfrm>
            <a:off x="881802" y="2895600"/>
            <a:ext cx="88100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>
            <p:custDataLst>
              <p:tags r:id="rId31"/>
            </p:custDataLst>
          </p:nvPr>
        </p:nvSpPr>
        <p:spPr>
          <a:xfrm>
            <a:off x="902525" y="2895600"/>
            <a:ext cx="4572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32"/>
            </p:custDataLst>
          </p:nvPr>
        </p:nvSpPr>
        <p:spPr>
          <a:xfrm>
            <a:off x="1371601" y="2896802"/>
            <a:ext cx="301752" cy="3791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33"/>
            </p:custDataLst>
          </p:nvPr>
        </p:nvSpPr>
        <p:spPr>
          <a:xfrm>
            <a:off x="2811728" y="2908868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34"/>
            </p:custDataLst>
          </p:nvPr>
        </p:nvSpPr>
        <p:spPr>
          <a:xfrm>
            <a:off x="2811728" y="2908868"/>
            <a:ext cx="351839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>
            <p:custDataLst>
              <p:tags r:id="rId35"/>
            </p:custDataLst>
          </p:nvPr>
        </p:nvSpPr>
        <p:spPr>
          <a:xfrm>
            <a:off x="4710140" y="2908868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36"/>
            </p:custDataLst>
          </p:nvPr>
        </p:nvSpPr>
        <p:spPr>
          <a:xfrm>
            <a:off x="4710140" y="2908868"/>
            <a:ext cx="395259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37"/>
            </p:custDataLst>
          </p:nvPr>
        </p:nvSpPr>
        <p:spPr>
          <a:xfrm>
            <a:off x="5105400" y="2910070"/>
            <a:ext cx="292566" cy="37916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8"/>
            </p:custDataLst>
          </p:nvPr>
        </p:nvSpPr>
        <p:spPr>
          <a:xfrm>
            <a:off x="881801" y="2895600"/>
            <a:ext cx="1606129" cy="4066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9"/>
            </p:custDataLst>
          </p:nvPr>
        </p:nvSpPr>
        <p:spPr>
          <a:xfrm>
            <a:off x="902524" y="2895600"/>
            <a:ext cx="466320" cy="4066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40"/>
            </p:custDataLst>
          </p:nvPr>
        </p:nvSpPr>
        <p:spPr>
          <a:xfrm>
            <a:off x="1371600" y="2896837"/>
            <a:ext cx="307772" cy="4046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27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Two-level Cleaning Ramifications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space used on backups: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More data to read during recovery</a:t>
            </a:r>
          </a:p>
          <a:p>
            <a:pPr lvl="2"/>
            <a:r>
              <a:rPr lang="en-US" dirty="0" smtClean="0"/>
              <a:t>More resources needed to recover in same time</a:t>
            </a:r>
          </a:p>
          <a:p>
            <a:pPr lvl="2"/>
            <a:r>
              <a:rPr lang="en-US" dirty="0" smtClean="0"/>
              <a:t>Or slower recovery times</a:t>
            </a:r>
          </a:p>
          <a:p>
            <a:pPr lvl="1"/>
            <a:r>
              <a:rPr lang="en-US" dirty="0" smtClean="0"/>
              <a:t>More expense in disk hardware</a:t>
            </a:r>
          </a:p>
          <a:p>
            <a:pPr lvl="2"/>
            <a:r>
              <a:rPr lang="en-US" dirty="0" smtClean="0"/>
              <a:t>Cost per GB in hard drives probably too low to be an issue</a:t>
            </a:r>
            <a:endParaRPr lang="en-US" dirty="0"/>
          </a:p>
          <a:p>
            <a:r>
              <a:rPr lang="en-US" dirty="0" smtClean="0"/>
              <a:t>Must sometimes clean segments on disk to before cleaning segments in memory</a:t>
            </a:r>
            <a:endParaRPr lang="en-US" dirty="0"/>
          </a:p>
          <a:p>
            <a:pPr lvl="1"/>
            <a:r>
              <a:rPr lang="en-US" dirty="0" smtClean="0"/>
              <a:t>Dependent log entries: not freed until another entry is purged from log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23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1589281" y="2020669"/>
                <a:ext cx="658128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𝑠𝑝𝑎𝑐𝑒𝑁𝑒𝑒𝑑𝑒𝑑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𝑟𝑒𝑝𝑙𝑖𝑐𝑎𝑡𝑖𝑜𝑛𝐹𝑎𝑐𝑡𝑜𝑟</m:t>
                      </m:r>
                      <m:r>
                        <a:rPr lang="en-US" b="0" i="1" smtClean="0">
                          <a:latin typeface="Cambria Math"/>
                        </a:rPr>
                        <m:t> ∗ </m:t>
                      </m:r>
                      <m:r>
                        <a:rPr lang="en-US" b="0" i="1" smtClean="0">
                          <a:latin typeface="Cambria Math"/>
                        </a:rPr>
                        <m:t>𝑚𝑒𝑚𝑜𝑟𝑦𝑃𝑒𝑟𝑀𝑎𝑠𝑡𝑒𝑟</m:t>
                      </m:r>
                      <m:r>
                        <a:rPr lang="en-US" b="0" i="1" smtClean="0">
                          <a:latin typeface="Cambria Math"/>
                        </a:rPr>
                        <m:t> ∗ </m:t>
                      </m:r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b="0" dirty="0" smtClean="0"/>
              </a:p>
              <a:p>
                <a:pPr algn="ctr"/>
                <a:r>
                  <a:rPr lang="en-US" dirty="0" smtClean="0"/>
                  <a:t>     </a:t>
                </a:r>
                <a:r>
                  <a:rPr lang="en-US" sz="1500" dirty="0" smtClean="0"/>
                  <a:t>(Where </a:t>
                </a:r>
                <a14:m>
                  <m:oMath xmlns="" xmlns:m="http://schemas.openxmlformats.org/officeDocument/2006/math">
                    <m:r>
                      <a:rPr lang="en-US" sz="1600" i="1">
                        <a:latin typeface="Cambria Math"/>
                      </a:rPr>
                      <m:t>𝑋</m:t>
                    </m:r>
                  </m:oMath>
                </a14:m>
                <a:r>
                  <a:rPr lang="en-US" sz="1500" dirty="0" smtClean="0"/>
                  <a:t> </a:t>
                </a:r>
                <a14:m>
                  <m:oMath xmlns="" xmlns:m="http://schemas.openxmlformats.org/officeDocument/2006/math">
                    <m:r>
                      <a:rPr lang="en-US" sz="1500" i="1">
                        <a:latin typeface="Cambria Math"/>
                      </a:rPr>
                      <m:t>≥</m:t>
                    </m:r>
                  </m:oMath>
                </a14:m>
                <a:r>
                  <a:rPr lang="en-US" sz="1500" dirty="0" smtClean="0"/>
                  <a:t> 1 is the disk expansion factor due to two-level cleaning)</a:t>
                </a:r>
                <a:endParaRPr lang="en-US" sz="1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"/>
                </p:custDataLst>
              </p:nvPr>
            </p:nvSpPr>
            <p:spPr>
              <a:xfrm>
                <a:off x="1589281" y="2020669"/>
                <a:ext cx="6581289" cy="646331"/>
              </a:xfrm>
              <a:prstGeom prst="rect">
                <a:avLst/>
              </a:prstGeom>
              <a:blipFill rotWithShape="1">
                <a:blip r:embed="rId8"/>
                <a:stretch>
                  <a:fillRect b="-6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7849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Tombstones: Telling When an Object was Deleted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Must skip deleted objects during recovery</a:t>
            </a:r>
          </a:p>
          <a:p>
            <a:pPr lvl="1"/>
            <a:r>
              <a:rPr lang="en-US" dirty="0" smtClean="0"/>
              <a:t>Objects could otherwise resurrect after failure</a:t>
            </a:r>
          </a:p>
          <a:p>
            <a:r>
              <a:rPr lang="en-US" dirty="0" smtClean="0"/>
              <a:t>Master’s hash table dictates which objects are alive</a:t>
            </a:r>
            <a:endParaRPr lang="en-US" dirty="0"/>
          </a:p>
          <a:p>
            <a:pPr lvl="1"/>
            <a:r>
              <a:rPr lang="en-US" dirty="0" smtClean="0"/>
              <a:t>But the hash table is not made durable</a:t>
            </a:r>
          </a:p>
          <a:p>
            <a:pPr lvl="1"/>
            <a:r>
              <a:rPr lang="en-US" dirty="0" smtClean="0"/>
              <a:t>Unlike </a:t>
            </a:r>
            <a:r>
              <a:rPr lang="en-US" dirty="0" err="1" smtClean="0"/>
              <a:t>filesystems</a:t>
            </a:r>
            <a:r>
              <a:rPr lang="en-US" dirty="0" smtClean="0"/>
              <a:t>, no persistent indexing structure</a:t>
            </a:r>
          </a:p>
          <a:p>
            <a:r>
              <a:rPr lang="en-US" dirty="0" smtClean="0"/>
              <a:t>Solution: Tombstones</a:t>
            </a:r>
          </a:p>
          <a:p>
            <a:pPr lvl="1"/>
            <a:r>
              <a:rPr lang="en-US" dirty="0" smtClean="0"/>
              <a:t>Metadata appended to log whenever  object is deleted or overwritten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1732382" y="5334000"/>
            <a:ext cx="5506618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>
            <p:custDataLst>
              <p:tags r:id="rId6"/>
            </p:custDataLst>
          </p:nvPr>
        </p:nvCxnSpPr>
        <p:spPr>
          <a:xfrm>
            <a:off x="5867401" y="5524500"/>
            <a:ext cx="7619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1715730" y="5334000"/>
            <a:ext cx="87507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4708131" y="5334000"/>
            <a:ext cx="858097" cy="3779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9"/>
            </p:custDataLst>
          </p:nvPr>
        </p:nvSpPr>
        <p:spPr>
          <a:xfrm>
            <a:off x="2609850" y="5334000"/>
            <a:ext cx="104775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3657600" y="5335814"/>
            <a:ext cx="102747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>
            <p:custDataLst>
              <p:tags r:id="rId11"/>
            </p:custDataLst>
          </p:nvPr>
        </p:nvSpPr>
        <p:spPr>
          <a:xfrm>
            <a:off x="2839065" y="4985043"/>
            <a:ext cx="609600" cy="98878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2"/>
            </p:custDataLst>
          </p:nvPr>
        </p:nvSpPr>
        <p:spPr>
          <a:xfrm>
            <a:off x="5566229" y="5338858"/>
            <a:ext cx="377371" cy="3779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stCxn id="12" idx="2"/>
            <a:endCxn id="9" idx="2"/>
          </p:cNvCxnSpPr>
          <p:nvPr>
            <p:custDataLst>
              <p:tags r:id="rId13"/>
            </p:custDataLst>
          </p:nvPr>
        </p:nvCxnSpPr>
        <p:spPr>
          <a:xfrm rot="5400000" flipH="1">
            <a:off x="4443413" y="4405312"/>
            <a:ext cx="1814" cy="2621190"/>
          </a:xfrm>
          <a:prstGeom prst="curvedConnector3">
            <a:avLst>
              <a:gd name="adj1" fmla="val -52508269"/>
            </a:avLst>
          </a:prstGeom>
          <a:ln w="3492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>
            <p:custDataLst>
              <p:tags r:id="rId14"/>
            </p:custDataLst>
          </p:nvPr>
        </p:nvGrpSpPr>
        <p:grpSpPr>
          <a:xfrm>
            <a:off x="5568610" y="5375385"/>
            <a:ext cx="386644" cy="322785"/>
            <a:chOff x="6426231" y="5758336"/>
            <a:chExt cx="454273" cy="393109"/>
          </a:xfrm>
        </p:grpSpPr>
        <p:sp>
          <p:nvSpPr>
            <p:cNvPr id="37" name="Cloud 36"/>
            <p:cNvSpPr/>
            <p:nvPr/>
          </p:nvSpPr>
          <p:spPr>
            <a:xfrm>
              <a:off x="6532724" y="6096000"/>
              <a:ext cx="254010" cy="45719"/>
            </a:xfrm>
            <a:prstGeom prst="clou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6426231" y="5758336"/>
              <a:ext cx="454273" cy="393109"/>
              <a:chOff x="6330809" y="6381750"/>
              <a:chExt cx="454273" cy="393109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6437301" y="6381750"/>
                <a:ext cx="254012" cy="344604"/>
                <a:chOff x="533400" y="5449822"/>
                <a:chExt cx="228601" cy="266992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33401" y="5527836"/>
                  <a:ext cx="228600" cy="188978"/>
                </a:xfrm>
                <a:prstGeom prst="rect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33400" y="5449822"/>
                  <a:ext cx="228600" cy="188978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27"/>
              <p:cNvGrpSpPr/>
              <p:nvPr>
                <p:custDataLst>
                  <p:tags r:id="rId15"/>
                </p:custDataLst>
              </p:nvPr>
            </p:nvGrpSpPr>
            <p:grpSpPr>
              <a:xfrm>
                <a:off x="6330809" y="6381750"/>
                <a:ext cx="454273" cy="393109"/>
                <a:chOff x="429201" y="5449822"/>
                <a:chExt cx="454273" cy="388121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533399" y="5449822"/>
                  <a:ext cx="224722" cy="341378"/>
                  <a:chOff x="533400" y="5449822"/>
                  <a:chExt cx="228601" cy="266992"/>
                </a:xfrm>
                <a:solidFill>
                  <a:schemeClr val="bg1">
                    <a:lumMod val="65000"/>
                  </a:schemeClr>
                </a:solidFill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533401" y="5527836"/>
                    <a:ext cx="228600" cy="188978"/>
                  </a:xfrm>
                  <a:prstGeom prst="rect">
                    <a:avLst/>
                  </a:prstGeom>
                  <a:grp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533400" y="5449822"/>
                    <a:ext cx="228600" cy="188978"/>
                  </a:xfrm>
                  <a:prstGeom prst="ellipse">
                    <a:avLst/>
                  </a:prstGeom>
                  <a:grp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27" name="TextBox 26"/>
                <p:cNvSpPr txBox="1"/>
                <p:nvPr/>
              </p:nvSpPr>
              <p:spPr>
                <a:xfrm>
                  <a:off x="429201" y="5504873"/>
                  <a:ext cx="454273" cy="3330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bg1"/>
                      </a:solidFill>
                    </a:rPr>
                    <a:t>RIP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4901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Tombstone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Two main issues:</a:t>
            </a:r>
          </a:p>
          <a:p>
            <a:pPr lvl="1"/>
            <a:r>
              <a:rPr lang="en-US" dirty="0" smtClean="0"/>
              <a:t>Use space to free space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arbage collection is tricky</a:t>
            </a:r>
          </a:p>
          <a:p>
            <a:r>
              <a:rPr lang="en-US" dirty="0" smtClean="0"/>
              <a:t>But we have not found a reasonable alternative</a:t>
            </a:r>
          </a:p>
          <a:p>
            <a:pPr lvl="1"/>
            <a:r>
              <a:rPr lang="en-US" dirty="0" smtClean="0"/>
              <a:t>Tombstones are a thorn in our side</a:t>
            </a:r>
          </a:p>
          <a:p>
            <a:pPr lvl="1"/>
            <a:r>
              <a:rPr lang="en-US" dirty="0" smtClean="0"/>
              <a:t>To keep data from being replayed must either:</a:t>
            </a:r>
          </a:p>
          <a:p>
            <a:pPr lvl="2"/>
            <a:r>
              <a:rPr lang="en-US" dirty="0" smtClean="0"/>
              <a:t>Destroy it (overwrite)</a:t>
            </a:r>
          </a:p>
          <a:p>
            <a:pPr lvl="2"/>
            <a:r>
              <a:rPr lang="en-US" dirty="0" smtClean="0"/>
              <a:t>Have some data structure that precludes it (e.g. index)</a:t>
            </a:r>
          </a:p>
          <a:p>
            <a:pPr lvl="1"/>
            <a:r>
              <a:rPr lang="en-US" dirty="0" smtClean="0"/>
              <a:t>Cannot afford synchronous overwrites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indexing in </a:t>
            </a:r>
            <a:r>
              <a:rPr lang="en-US" dirty="0" err="1" smtClean="0"/>
              <a:t>RAMCloud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25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102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LFS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Similarities</a:t>
            </a:r>
          </a:p>
          <a:p>
            <a:pPr lvl="1"/>
            <a:r>
              <a:rPr lang="en-US" dirty="0" smtClean="0"/>
              <a:t>General structure, nomenclature (log, segments, cleaning)</a:t>
            </a:r>
          </a:p>
          <a:p>
            <a:pPr lvl="1"/>
            <a:r>
              <a:rPr lang="en-US" dirty="0" smtClean="0"/>
              <a:t>Cost-benefit for segment selection</a:t>
            </a:r>
          </a:p>
          <a:p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Log is memory-based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istributed for durability</a:t>
            </a:r>
          </a:p>
          <a:p>
            <a:pPr lvl="2"/>
            <a:r>
              <a:rPr lang="en-US" dirty="0" smtClean="0"/>
              <a:t>Two-level cleaning</a:t>
            </a:r>
          </a:p>
          <a:p>
            <a:pPr lvl="1"/>
            <a:r>
              <a:rPr lang="en-US" dirty="0" smtClean="0"/>
              <a:t>No disk read on cleaning (lower write cost)</a:t>
            </a:r>
          </a:p>
          <a:p>
            <a:pPr lvl="1"/>
            <a:r>
              <a:rPr lang="en-US" dirty="0" smtClean="0"/>
              <a:t>No fixed block size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eordering can create fragmentation</a:t>
            </a:r>
          </a:p>
          <a:p>
            <a:pPr lvl="1"/>
            <a:r>
              <a:rPr lang="en-US" dirty="0" smtClean="0"/>
              <a:t>Per-object ages for cost-benefit calculation</a:t>
            </a:r>
          </a:p>
          <a:p>
            <a:pPr lvl="2"/>
            <a:r>
              <a:rPr lang="en-US" dirty="0" smtClean="0"/>
              <a:t>Rather than per-segment</a:t>
            </a:r>
          </a:p>
          <a:p>
            <a:pPr lvl="1"/>
            <a:r>
              <a:rPr lang="en-US" dirty="0" err="1" smtClean="0"/>
              <a:t>Filesystem</a:t>
            </a:r>
            <a:r>
              <a:rPr lang="en-US" dirty="0" smtClean="0"/>
              <a:t> vs. key-value store</a:t>
            </a:r>
          </a:p>
          <a:p>
            <a:pPr lvl="2"/>
            <a:r>
              <a:rPr lang="en-US" dirty="0" smtClean="0"/>
              <a:t>Need to support very small objects (~100 bytes) efficiently</a:t>
            </a:r>
          </a:p>
          <a:p>
            <a:pPr lvl="2"/>
            <a:r>
              <a:rPr lang="en-US" dirty="0" smtClean="0"/>
              <a:t>No tombstones in LFS, but more and different metadata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26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75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Managing memory across servers</a:t>
            </a:r>
          </a:p>
          <a:p>
            <a:r>
              <a:rPr lang="en-US" dirty="0" smtClean="0"/>
              <a:t>Need policies: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to move data between machines</a:t>
            </a:r>
          </a:p>
          <a:p>
            <a:pPr lvl="2"/>
            <a:r>
              <a:rPr lang="en-US" dirty="0" smtClean="0"/>
              <a:t>Server memory utilization too high</a:t>
            </a:r>
          </a:p>
          <a:p>
            <a:pPr lvl="2"/>
            <a:r>
              <a:rPr lang="en-US" dirty="0" smtClean="0"/>
              <a:t>Server request load too high (hot data)</a:t>
            </a:r>
          </a:p>
          <a:p>
            <a:r>
              <a:rPr lang="en-US" dirty="0" smtClean="0"/>
              <a:t>Need mechanisms:</a:t>
            </a:r>
          </a:p>
          <a:p>
            <a:pPr lvl="1"/>
            <a:r>
              <a:rPr lang="en-US" dirty="0" smtClean="0"/>
              <a:t>How to move data between machines</a:t>
            </a:r>
          </a:p>
          <a:p>
            <a:pPr lvl="2"/>
            <a:r>
              <a:rPr lang="en-US" dirty="0" smtClean="0"/>
              <a:t>Efficiently</a:t>
            </a:r>
          </a:p>
          <a:p>
            <a:pPr lvl="2"/>
            <a:r>
              <a:rPr lang="en-US" dirty="0" smtClean="0"/>
              <a:t>Failure-tolerantly</a:t>
            </a:r>
          </a:p>
          <a:p>
            <a:pPr lvl="2"/>
            <a:r>
              <a:rPr lang="en-US" dirty="0" smtClean="0"/>
              <a:t>Consistently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27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4371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47342"/>
            <a:ext cx="8229600" cy="1143000"/>
          </a:xfrm>
        </p:spPr>
        <p:txBody>
          <a:bodyPr/>
          <a:lstStyle/>
          <a:p>
            <a:r>
              <a:rPr lang="en-US" dirty="0" smtClean="0"/>
              <a:t>Mechanism: Tablet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Tablets as basis for data movement</a:t>
            </a:r>
          </a:p>
          <a:p>
            <a:r>
              <a:rPr lang="en-US" dirty="0" smtClean="0"/>
              <a:t>Log-structure makes migration easy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Tricky </a:t>
            </a:r>
            <a:r>
              <a:rPr lang="en-US" dirty="0"/>
              <a:t>issues</a:t>
            </a:r>
          </a:p>
          <a:p>
            <a:pPr lvl="1"/>
            <a:r>
              <a:rPr lang="en-US" dirty="0"/>
              <a:t>Migrating </a:t>
            </a:r>
            <a:r>
              <a:rPr lang="en-US" dirty="0" smtClean="0"/>
              <a:t>tablets </a:t>
            </a:r>
            <a:r>
              <a:rPr lang="en-US" dirty="0"/>
              <a:t>away and </a:t>
            </a:r>
            <a:r>
              <a:rPr lang="en-US" dirty="0" smtClean="0"/>
              <a:t>back, merging </a:t>
            </a:r>
            <a:r>
              <a:rPr lang="en-US" dirty="0"/>
              <a:t>adjacent tablets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7B8DAB1E-F3C8-4F5B-A543-0563D814CB9F}" type="slidenum">
              <a:rPr lang="en-US" smtClean="0"/>
              <a:t>28</a:t>
            </a:fld>
            <a:endParaRPr lang="en-US" dirty="0"/>
          </a:p>
        </p:txBody>
      </p:sp>
      <p:grpSp>
        <p:nvGrpSpPr>
          <p:cNvPr id="5" name="Group 4"/>
          <p:cNvGrpSpPr/>
          <p:nvPr>
            <p:custDataLst>
              <p:tags r:id="rId5"/>
            </p:custDataLst>
          </p:nvPr>
        </p:nvGrpSpPr>
        <p:grpSpPr>
          <a:xfrm>
            <a:off x="2667001" y="2015587"/>
            <a:ext cx="6248400" cy="1746913"/>
            <a:chOff x="1905000" y="3364301"/>
            <a:chExt cx="873071" cy="655257"/>
          </a:xfrm>
        </p:grpSpPr>
        <p:sp>
          <p:nvSpPr>
            <p:cNvPr id="6" name="Rounded Rectangle 5"/>
            <p:cNvSpPr/>
            <p:nvPr/>
          </p:nvSpPr>
          <p:spPr>
            <a:xfrm>
              <a:off x="1905001" y="3364301"/>
              <a:ext cx="873070" cy="655257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05000" y="3375071"/>
              <a:ext cx="873070" cy="1039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 smtClean="0"/>
                <a:t>Source Master</a:t>
              </a:r>
              <a:endParaRPr lang="en-US" b="1" dirty="0"/>
            </a:p>
          </p:txBody>
        </p:sp>
      </p:grp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2804263" y="2167987"/>
            <a:ext cx="1767738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Arial" pitchFamily="34" charset="0"/>
              </a:rPr>
              <a:t>&lt;Table, </a:t>
            </a:r>
            <a:r>
              <a:rPr lang="en-US" sz="1400" b="1" dirty="0" err="1" smtClean="0">
                <a:cs typeface="Arial" pitchFamily="34" charset="0"/>
              </a:rPr>
              <a:t>HashRange</a:t>
            </a:r>
            <a:r>
              <a:rPr lang="en-US" sz="1400" b="1" dirty="0" smtClean="0">
                <a:cs typeface="Arial" pitchFamily="34" charset="0"/>
              </a:rPr>
              <a:t>&gt;</a:t>
            </a:r>
            <a:endParaRPr lang="en-US" sz="1400" b="1" dirty="0">
              <a:cs typeface="Arial" pitchFamily="34" charset="0"/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2804263" y="2472787"/>
            <a:ext cx="1767738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&lt;5,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0 </a:t>
            </a:r>
            <a:r>
              <a:rPr lang="en-US" sz="1400" dirty="0">
                <a:solidFill>
                  <a:schemeClr val="accent2"/>
                </a:solidFill>
              </a:rPr>
              <a:t>–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10000&gt;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3290596" y="3393168"/>
            <a:ext cx="90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Tablets</a:t>
            </a:r>
            <a:endParaRPr lang="en-US" dirty="0"/>
          </a:p>
        </p:txBody>
      </p:sp>
      <p:sp>
        <p:nvSpPr>
          <p:cNvPr id="14" name="Rectangle 13"/>
          <p:cNvSpPr/>
          <p:nvPr>
            <p:custDataLst>
              <p:tags r:id="rId9"/>
            </p:custDataLst>
          </p:nvPr>
        </p:nvSpPr>
        <p:spPr>
          <a:xfrm>
            <a:off x="5044256" y="2464269"/>
            <a:ext cx="15917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10"/>
            </p:custDataLst>
          </p:nvPr>
        </p:nvSpPr>
        <p:spPr>
          <a:xfrm>
            <a:off x="6942668" y="2464269"/>
            <a:ext cx="15917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5044255" y="3158369"/>
            <a:ext cx="15917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2"/>
            </p:custDataLst>
          </p:nvPr>
        </p:nvSpPr>
        <p:spPr>
          <a:xfrm>
            <a:off x="6942667" y="3158369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urved Connector 18"/>
          <p:cNvCxnSpPr>
            <a:stCxn id="15" idx="3"/>
            <a:endCxn id="17" idx="1"/>
          </p:cNvCxnSpPr>
          <p:nvPr>
            <p:custDataLst>
              <p:tags r:id="rId13"/>
            </p:custDataLst>
          </p:nvPr>
        </p:nvCxnSpPr>
        <p:spPr>
          <a:xfrm flipH="1">
            <a:off x="5044255" y="2654769"/>
            <a:ext cx="3490146" cy="694100"/>
          </a:xfrm>
          <a:prstGeom prst="curvedConnector5">
            <a:avLst>
              <a:gd name="adj1" fmla="val -6550"/>
              <a:gd name="adj2" fmla="val 50000"/>
              <a:gd name="adj3" fmla="val 10655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4" idx="3"/>
            <a:endCxn id="15" idx="1"/>
          </p:cNvCxnSpPr>
          <p:nvPr>
            <p:custDataLst>
              <p:tags r:id="rId14"/>
            </p:custDataLst>
          </p:nvPr>
        </p:nvCxnSpPr>
        <p:spPr>
          <a:xfrm>
            <a:off x="6635989" y="2654769"/>
            <a:ext cx="306679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7" idx="3"/>
            <a:endCxn id="18" idx="1"/>
          </p:cNvCxnSpPr>
          <p:nvPr>
            <p:custDataLst>
              <p:tags r:id="rId15"/>
            </p:custDataLst>
          </p:nvPr>
        </p:nvCxnSpPr>
        <p:spPr>
          <a:xfrm>
            <a:off x="6635988" y="3348869"/>
            <a:ext cx="306679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>
            <p:custDataLst>
              <p:tags r:id="rId16"/>
            </p:custDataLst>
          </p:nvPr>
        </p:nvSpPr>
        <p:spPr>
          <a:xfrm>
            <a:off x="6944548" y="3158369"/>
            <a:ext cx="83396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2804263" y="2472787"/>
            <a:ext cx="1767738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&lt;5,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0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5000&gt;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>
            <p:custDataLst>
              <p:tags r:id="rId18"/>
            </p:custDataLst>
          </p:nvPr>
        </p:nvSpPr>
        <p:spPr>
          <a:xfrm>
            <a:off x="2804263" y="2777587"/>
            <a:ext cx="1767738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&lt;5,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5001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–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10000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&gt;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>
            <p:custDataLst>
              <p:tags r:id="rId19"/>
            </p:custDataLst>
          </p:nvPr>
        </p:nvSpPr>
        <p:spPr>
          <a:xfrm>
            <a:off x="2804263" y="3082387"/>
            <a:ext cx="1767738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Rounded Rectangle 30"/>
          <p:cNvSpPr/>
          <p:nvPr>
            <p:custDataLst>
              <p:tags r:id="rId20"/>
            </p:custDataLst>
          </p:nvPr>
        </p:nvSpPr>
        <p:spPr>
          <a:xfrm>
            <a:off x="2667001" y="4149187"/>
            <a:ext cx="6248393" cy="174691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2804256" y="4301587"/>
            <a:ext cx="1767738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Arial" pitchFamily="34" charset="0"/>
              </a:rPr>
              <a:t>&lt;Table, </a:t>
            </a:r>
            <a:r>
              <a:rPr lang="en-US" sz="1400" b="1" dirty="0" err="1" smtClean="0">
                <a:cs typeface="Arial" pitchFamily="34" charset="0"/>
              </a:rPr>
              <a:t>HashRange</a:t>
            </a:r>
            <a:r>
              <a:rPr lang="en-US" sz="1400" b="1" dirty="0" smtClean="0">
                <a:cs typeface="Arial" pitchFamily="34" charset="0"/>
              </a:rPr>
              <a:t>&gt;</a:t>
            </a:r>
            <a:endParaRPr lang="en-US" sz="1400" b="1" dirty="0">
              <a:cs typeface="Arial" pitchFamily="34" charset="0"/>
            </a:endParaRPr>
          </a:p>
        </p:txBody>
      </p:sp>
      <p:sp>
        <p:nvSpPr>
          <p:cNvPr id="34" name="Rectangle 33"/>
          <p:cNvSpPr/>
          <p:nvPr>
            <p:custDataLst>
              <p:tags r:id="rId22"/>
            </p:custDataLst>
          </p:nvPr>
        </p:nvSpPr>
        <p:spPr>
          <a:xfrm>
            <a:off x="2804256" y="4606387"/>
            <a:ext cx="1767738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>
            <p:custDataLst>
              <p:tags r:id="rId23"/>
            </p:custDataLst>
          </p:nvPr>
        </p:nvSpPr>
        <p:spPr>
          <a:xfrm>
            <a:off x="3290589" y="5526768"/>
            <a:ext cx="90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Tablets</a:t>
            </a:r>
            <a:endParaRPr lang="en-US" dirty="0"/>
          </a:p>
        </p:txBody>
      </p:sp>
      <p:sp>
        <p:nvSpPr>
          <p:cNvPr id="36" name="Rectangle 35"/>
          <p:cNvSpPr/>
          <p:nvPr>
            <p:custDataLst>
              <p:tags r:id="rId24"/>
            </p:custDataLst>
          </p:nvPr>
        </p:nvSpPr>
        <p:spPr>
          <a:xfrm>
            <a:off x="5044249" y="4597869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>
            <p:custDataLst>
              <p:tags r:id="rId25"/>
            </p:custDataLst>
          </p:nvPr>
        </p:nvSpPr>
        <p:spPr>
          <a:xfrm>
            <a:off x="6942661" y="4597869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26"/>
            </p:custDataLst>
          </p:nvPr>
        </p:nvSpPr>
        <p:spPr>
          <a:xfrm>
            <a:off x="5044248" y="5291969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7"/>
            </p:custDataLst>
          </p:nvPr>
        </p:nvSpPr>
        <p:spPr>
          <a:xfrm>
            <a:off x="6942660" y="5291969"/>
            <a:ext cx="1591733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urved Connector 39"/>
          <p:cNvCxnSpPr>
            <a:stCxn id="37" idx="3"/>
            <a:endCxn id="38" idx="1"/>
          </p:cNvCxnSpPr>
          <p:nvPr>
            <p:custDataLst>
              <p:tags r:id="rId28"/>
            </p:custDataLst>
          </p:nvPr>
        </p:nvCxnSpPr>
        <p:spPr>
          <a:xfrm flipH="1">
            <a:off x="5044248" y="4788369"/>
            <a:ext cx="3490146" cy="694100"/>
          </a:xfrm>
          <a:prstGeom prst="curvedConnector5">
            <a:avLst>
              <a:gd name="adj1" fmla="val -6550"/>
              <a:gd name="adj2" fmla="val 50000"/>
              <a:gd name="adj3" fmla="val 10655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36" idx="3"/>
            <a:endCxn id="37" idx="1"/>
          </p:cNvCxnSpPr>
          <p:nvPr>
            <p:custDataLst>
              <p:tags r:id="rId29"/>
            </p:custDataLst>
          </p:nvPr>
        </p:nvCxnSpPr>
        <p:spPr>
          <a:xfrm>
            <a:off x="6635982" y="4788369"/>
            <a:ext cx="306679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38" idx="3"/>
            <a:endCxn id="39" idx="1"/>
          </p:cNvCxnSpPr>
          <p:nvPr>
            <p:custDataLst>
              <p:tags r:id="rId30"/>
            </p:custDataLst>
          </p:nvPr>
        </p:nvCxnSpPr>
        <p:spPr>
          <a:xfrm>
            <a:off x="6635981" y="5482469"/>
            <a:ext cx="306679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>
            <p:custDataLst>
              <p:tags r:id="rId31"/>
            </p:custDataLst>
          </p:nvPr>
        </p:nvSpPr>
        <p:spPr>
          <a:xfrm>
            <a:off x="5033434" y="4596862"/>
            <a:ext cx="605367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32"/>
            </p:custDataLst>
          </p:nvPr>
        </p:nvSpPr>
        <p:spPr>
          <a:xfrm>
            <a:off x="2804256" y="4911187"/>
            <a:ext cx="1767738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&lt;5,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5001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–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10000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&gt;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>
            <p:custDataLst>
              <p:tags r:id="rId33"/>
            </p:custDataLst>
          </p:nvPr>
        </p:nvSpPr>
        <p:spPr>
          <a:xfrm>
            <a:off x="2804256" y="5215987"/>
            <a:ext cx="1767738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TextBox 46"/>
          <p:cNvSpPr txBox="1"/>
          <p:nvPr>
            <p:custDataLst>
              <p:tags r:id="rId34"/>
            </p:custDataLst>
          </p:nvPr>
        </p:nvSpPr>
        <p:spPr>
          <a:xfrm>
            <a:off x="2667000" y="4149187"/>
            <a:ext cx="6248393" cy="277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/>
              <a:t>Destination Master</a:t>
            </a:r>
            <a:endParaRPr lang="en-US" b="1" dirty="0"/>
          </a:p>
        </p:txBody>
      </p:sp>
      <p:sp>
        <p:nvSpPr>
          <p:cNvPr id="48" name="Rounded Rectangle 47"/>
          <p:cNvSpPr/>
          <p:nvPr>
            <p:custDataLst>
              <p:tags r:id="rId35"/>
            </p:custDataLst>
          </p:nvPr>
        </p:nvSpPr>
        <p:spPr>
          <a:xfrm>
            <a:off x="596900" y="4904837"/>
            <a:ext cx="1536700" cy="7683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Coordinator</a:t>
            </a:r>
          </a:p>
        </p:txBody>
      </p:sp>
      <p:sp>
        <p:nvSpPr>
          <p:cNvPr id="50" name="Rectangle 49"/>
          <p:cNvSpPr/>
          <p:nvPr>
            <p:custDataLst>
              <p:tags r:id="rId36"/>
            </p:custDataLst>
          </p:nvPr>
        </p:nvSpPr>
        <p:spPr>
          <a:xfrm>
            <a:off x="5221817" y="2464269"/>
            <a:ext cx="569379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7"/>
            </p:custDataLst>
          </p:nvPr>
        </p:nvSpPr>
        <p:spPr>
          <a:xfrm>
            <a:off x="5947780" y="2464269"/>
            <a:ext cx="376822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8"/>
            </p:custDataLst>
          </p:nvPr>
        </p:nvSpPr>
        <p:spPr>
          <a:xfrm>
            <a:off x="7361531" y="2463688"/>
            <a:ext cx="79187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9"/>
            </p:custDataLst>
          </p:nvPr>
        </p:nvSpPr>
        <p:spPr>
          <a:xfrm>
            <a:off x="6092588" y="3158369"/>
            <a:ext cx="395935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40"/>
            </p:custDataLst>
          </p:nvPr>
        </p:nvSpPr>
        <p:spPr>
          <a:xfrm>
            <a:off x="5213900" y="2472787"/>
            <a:ext cx="569379" cy="36337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41"/>
            </p:custDataLst>
          </p:nvPr>
        </p:nvSpPr>
        <p:spPr>
          <a:xfrm>
            <a:off x="5947780" y="2472787"/>
            <a:ext cx="376822" cy="37384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42"/>
            </p:custDataLst>
          </p:nvPr>
        </p:nvSpPr>
        <p:spPr>
          <a:xfrm>
            <a:off x="7361531" y="2472787"/>
            <a:ext cx="79187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3"/>
            </p:custDataLst>
          </p:nvPr>
        </p:nvSpPr>
        <p:spPr>
          <a:xfrm>
            <a:off x="6092587" y="3158587"/>
            <a:ext cx="395935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>
            <p:custDataLst>
              <p:tags r:id="rId44"/>
            </p:custDataLst>
          </p:nvPr>
        </p:nvSpPr>
        <p:spPr>
          <a:xfrm>
            <a:off x="304800" y="2834751"/>
            <a:ext cx="26669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/>
              <a:t>Split Tablet request</a:t>
            </a:r>
          </a:p>
          <a:p>
            <a:r>
              <a:rPr lang="en-US" sz="1900" b="1" dirty="0" smtClean="0"/>
              <a:t>Migrate request</a:t>
            </a:r>
          </a:p>
          <a:p>
            <a:r>
              <a:rPr lang="en-US" sz="1900" b="1" dirty="0" smtClean="0"/>
              <a:t>(Scan log, move data)</a:t>
            </a:r>
          </a:p>
          <a:p>
            <a:r>
              <a:rPr lang="en-US" sz="1900" b="1" dirty="0" smtClean="0"/>
              <a:t>Transfer ownership</a:t>
            </a:r>
            <a:endParaRPr lang="en-US" sz="1900" b="1" dirty="0"/>
          </a:p>
        </p:txBody>
      </p:sp>
      <p:cxnSp>
        <p:nvCxnSpPr>
          <p:cNvPr id="63" name="Straight Arrow Connector 62"/>
          <p:cNvCxnSpPr/>
          <p:nvPr>
            <p:custDataLst>
              <p:tags r:id="rId45"/>
            </p:custDataLst>
          </p:nvPr>
        </p:nvCxnSpPr>
        <p:spPr>
          <a:xfrm>
            <a:off x="1686910" y="2330897"/>
            <a:ext cx="1117346" cy="4466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>
            <p:custDataLst>
              <p:tags r:id="rId46"/>
            </p:custDataLst>
          </p:nvPr>
        </p:nvSpPr>
        <p:spPr>
          <a:xfrm>
            <a:off x="278813" y="2143500"/>
            <a:ext cx="1321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Split Tablet!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>
            <p:custDataLst>
              <p:tags r:id="rId47"/>
            </p:custDataLst>
          </p:nvPr>
        </p:nvSpPr>
        <p:spPr>
          <a:xfrm>
            <a:off x="17488" y="2132357"/>
            <a:ext cx="1644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Migrate Tablet!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>
            <p:custDataLst>
              <p:tags r:id="rId48"/>
            </p:custDataLst>
          </p:nvPr>
        </p:nvCxnSpPr>
        <p:spPr>
          <a:xfrm>
            <a:off x="5018993" y="2853787"/>
            <a:ext cx="10208" cy="990600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49"/>
            </p:custDataLst>
          </p:nvPr>
        </p:nvCxnSpPr>
        <p:spPr>
          <a:xfrm>
            <a:off x="5008413" y="2129887"/>
            <a:ext cx="10208" cy="990600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50"/>
            </p:custDataLst>
          </p:nvPr>
        </p:nvCxnSpPr>
        <p:spPr>
          <a:xfrm>
            <a:off x="5791200" y="2129887"/>
            <a:ext cx="10208" cy="990600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51"/>
            </p:custDataLst>
          </p:nvPr>
        </p:nvCxnSpPr>
        <p:spPr>
          <a:xfrm>
            <a:off x="6934200" y="2129887"/>
            <a:ext cx="10208" cy="990600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52"/>
            </p:custDataLst>
          </p:nvPr>
        </p:nvCxnSpPr>
        <p:spPr>
          <a:xfrm>
            <a:off x="6934200" y="2850477"/>
            <a:ext cx="10208" cy="990600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0" idx="1"/>
          </p:cNvCxnSpPr>
          <p:nvPr>
            <p:custDataLst>
              <p:tags r:id="rId53"/>
            </p:custDataLst>
          </p:nvPr>
        </p:nvCxnSpPr>
        <p:spPr>
          <a:xfrm flipH="1">
            <a:off x="2133601" y="2929987"/>
            <a:ext cx="670662" cy="2047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8" idx="3"/>
            <a:endCxn id="45" idx="1"/>
          </p:cNvCxnSpPr>
          <p:nvPr>
            <p:custDataLst>
              <p:tags r:id="rId54"/>
            </p:custDataLst>
          </p:nvPr>
        </p:nvCxnSpPr>
        <p:spPr>
          <a:xfrm flipV="1">
            <a:off x="2133600" y="5063587"/>
            <a:ext cx="670656" cy="2254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7-Point Star 12"/>
          <p:cNvSpPr/>
          <p:nvPr/>
        </p:nvSpPr>
        <p:spPr>
          <a:xfrm>
            <a:off x="76200" y="2929464"/>
            <a:ext cx="228600" cy="228600"/>
          </a:xfrm>
          <a:prstGeom prst="star7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7-Point Star 61"/>
          <p:cNvSpPr/>
          <p:nvPr/>
        </p:nvSpPr>
        <p:spPr>
          <a:xfrm>
            <a:off x="76200" y="3217986"/>
            <a:ext cx="228600" cy="228600"/>
          </a:xfrm>
          <a:prstGeom prst="star7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7-Point Star 63"/>
          <p:cNvSpPr/>
          <p:nvPr/>
        </p:nvSpPr>
        <p:spPr>
          <a:xfrm>
            <a:off x="76200" y="3790462"/>
            <a:ext cx="228600" cy="228600"/>
          </a:xfrm>
          <a:prstGeom prst="star7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2363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path" presetSubtype="0" accel="50667" decel="49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0.08507 -2.22222E-6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50"/>
                            </p:stCondLst>
                            <p:childTnLst>
                              <p:par>
                                <p:cTn id="82" presetID="0" presetClass="path" presetSubtype="0" accel="50667" decel="49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3851E-6 L 0.04774 0.3115 " pathEditMode="relative" rAng="0" ptsTypes="AA">
                                      <p:cBhvr>
                                        <p:cTn id="8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155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42" presetClass="path" presetSubtype="0" accel="50667" decel="49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2.22222E-6 L 0.09062 -2.22222E-6 " pathEditMode="relative" rAng="0" ptsTypes="AA">
                                      <p:cBhvr>
                                        <p:cTn id="93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250"/>
                            </p:stCondLst>
                            <p:childTnLst>
                              <p:par>
                                <p:cTn id="95" presetID="0" presetClass="path" presetSubtype="0" accel="50667" decel="49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63851E-6 L 0.03282 0.3115 " pathEditMode="relative" rAng="0" ptsTypes="AA">
                                      <p:cBhvr>
                                        <p:cTn id="96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155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00"/>
                            </p:stCondLst>
                            <p:childTnLst>
                              <p:par>
                                <p:cTn id="105" presetID="42" presetClass="path" presetSubtype="0" accel="50667" decel="49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2.22222E-6 L 0.17448 -2.22222E-6 " pathEditMode="relative" rAng="0" ptsTypes="AA">
                                      <p:cBhvr>
                                        <p:cTn id="106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250"/>
                            </p:stCondLst>
                            <p:childTnLst>
                              <p:par>
                                <p:cTn id="108" presetID="0" presetClass="path" presetSubtype="0" accel="50667" decel="49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-0.04427 0.31157 " pathEditMode="relative" rAng="0" ptsTypes="AA">
                                      <p:cBhvr>
                                        <p:cTn id="109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18" presetID="42" presetClass="path" presetSubtype="0" accel="50667" decel="49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1978E-6 L 0.17413 -0.00116 " pathEditMode="relative" rAng="0" ptsTypes="AA">
                                      <p:cBhvr>
                                        <p:cTn id="119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250"/>
                            </p:stCondLst>
                            <p:childTnLst>
                              <p:par>
                                <p:cTn id="121" presetID="0" presetClass="path" presetSubtype="0" accel="50667" decel="49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7 L 0.18091 0.21041 " pathEditMode="relative" rAng="0" ptsTypes="AA">
                                      <p:cBhvr>
                                        <p:cTn id="122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500"/>
                            </p:stCondLst>
                            <p:childTnLst>
                              <p:par>
                                <p:cTn id="131" presetID="42" presetClass="path" presetSubtype="0" accel="50667" decel="49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1978E-6 L 0.17413 -0.00116 " pathEditMode="relative" rAng="0" ptsTypes="AA">
                                      <p:cBhvr>
                                        <p:cTn id="132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8" y="-6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7" grpId="0" animBg="1"/>
      <p:bldP spid="58" grpId="0" animBg="1"/>
      <p:bldP spid="59" grpId="0" animBg="1"/>
      <p:bldP spid="60" grpId="0" animBg="1"/>
      <p:bldP spid="66" grpId="0"/>
      <p:bldP spid="66" grpId="1"/>
      <p:bldP spid="69" grpId="0"/>
      <p:bldP spid="69" grpId="1"/>
      <p:bldP spid="13" grpId="0" animBg="1"/>
      <p:bldP spid="62" grpId="0" animBg="1"/>
      <p:bldP spid="6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RAMCloud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Background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Contributions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Log-structured memory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Parallel Cleaning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Two-level Cleaning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Tombstones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Tablet Migration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Conclusion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Status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Future 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29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490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Structuring memory as a log and using parallel and two-level cleaning enables high-performance memory allocation without sacrificing utilization or durability.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6955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“First draft” log and cleaner since 2010/2011</a:t>
            </a:r>
          </a:p>
          <a:p>
            <a:pPr lvl="1"/>
            <a:r>
              <a:rPr lang="en-US" dirty="0" smtClean="0"/>
              <a:t>On-disk cleaning only</a:t>
            </a:r>
          </a:p>
          <a:p>
            <a:pPr lvl="1"/>
            <a:r>
              <a:rPr lang="en-US" dirty="0" smtClean="0"/>
              <a:t>Parallel cleaning with cost-benefit selection</a:t>
            </a:r>
          </a:p>
          <a:p>
            <a:pPr lvl="1"/>
            <a:r>
              <a:rPr lang="en-US" dirty="0" smtClean="0"/>
              <a:t>Very little performance measurement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Two-level prototype cleaner off of main branch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Prototype tablet migration mechanism partially implemented</a:t>
            </a:r>
          </a:p>
          <a:p>
            <a:pPr lvl="1"/>
            <a:r>
              <a:rPr lang="en-US" dirty="0" smtClean="0"/>
              <a:t>Full tables can be migrated, no splitting/joining, no failure tolerance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30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995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Timeline for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Goal: </a:t>
            </a:r>
            <a:r>
              <a:rPr lang="en-US" dirty="0" smtClean="0"/>
              <a:t>Graduation in 12 </a:t>
            </a:r>
            <a:r>
              <a:rPr lang="en-US" dirty="0"/>
              <a:t>–</a:t>
            </a:r>
            <a:r>
              <a:rPr lang="en-US" dirty="0" smtClean="0"/>
              <a:t> 18 months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2012</a:t>
            </a:r>
          </a:p>
          <a:p>
            <a:pPr lvl="1"/>
            <a:r>
              <a:rPr lang="en-US" dirty="0" smtClean="0"/>
              <a:t>Integrate revised two-level cleaner</a:t>
            </a:r>
          </a:p>
          <a:p>
            <a:pPr lvl="1"/>
            <a:r>
              <a:rPr lang="en-US" dirty="0" smtClean="0"/>
              <a:t>Measure performance, iterate on design, write up</a:t>
            </a:r>
          </a:p>
          <a:p>
            <a:pPr lvl="1"/>
            <a:r>
              <a:rPr lang="en-US" dirty="0" smtClean="0"/>
              <a:t>Complete tablet migration mechanism</a:t>
            </a:r>
          </a:p>
          <a:p>
            <a:pPr lvl="1"/>
            <a:r>
              <a:rPr lang="en-US" dirty="0" smtClean="0"/>
              <a:t>Explore cluster-wide data management policies</a:t>
            </a:r>
          </a:p>
          <a:p>
            <a:pPr lvl="2"/>
            <a:r>
              <a:rPr lang="en-US" dirty="0" smtClean="0"/>
              <a:t>When to migrate, what to tablet move, where to move it to, etc.</a:t>
            </a:r>
          </a:p>
          <a:p>
            <a:pPr lvl="2"/>
            <a:r>
              <a:rPr lang="en-US" dirty="0" smtClean="0"/>
              <a:t>Interaction with cleaning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2013</a:t>
            </a:r>
          </a:p>
          <a:p>
            <a:pPr lvl="1"/>
            <a:r>
              <a:rPr lang="en-US" dirty="0" smtClean="0"/>
              <a:t>Wrap-up, dissertation 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31</a:t>
            </a:fld>
            <a:endParaRPr lang="en-US" dirty="0"/>
          </a:p>
        </p:txBody>
      </p:sp>
      <p:pic>
        <p:nvPicPr>
          <p:cNvPr id="1027" name="Picture 3" descr="C:\Documents and Settings\a\Local Settings\Temporary Internet Files\Content.IE5\KINNIMTW\MC900389188[1].wmf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920" y="4648200"/>
            <a:ext cx="1828800" cy="191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853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Thesis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Managing memory for high performance, high utilization, and durability via: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Log-structured </a:t>
            </a:r>
            <a:r>
              <a:rPr lang="en-US" dirty="0"/>
              <a:t>memory</a:t>
            </a:r>
          </a:p>
          <a:p>
            <a:r>
              <a:rPr lang="en-US" dirty="0" smtClean="0"/>
              <a:t>Parallel </a:t>
            </a:r>
            <a:r>
              <a:rPr lang="en-US" dirty="0"/>
              <a:t>cleaning</a:t>
            </a:r>
          </a:p>
          <a:p>
            <a:r>
              <a:rPr lang="en-US" dirty="0" smtClean="0"/>
              <a:t>Two-level </a:t>
            </a:r>
            <a:r>
              <a:rPr lang="en-US" dirty="0"/>
              <a:t>cleaning</a:t>
            </a:r>
          </a:p>
          <a:p>
            <a:r>
              <a:rPr lang="en-US" dirty="0" smtClean="0"/>
              <a:t>Tombstones</a:t>
            </a:r>
          </a:p>
          <a:p>
            <a:r>
              <a:rPr lang="en-US" dirty="0" smtClean="0"/>
              <a:t>Tablet Migration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32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882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Log-structured memory</a:t>
            </a:r>
          </a:p>
          <a:p>
            <a:pPr lvl="1"/>
            <a:r>
              <a:rPr lang="en-US" dirty="0" smtClean="0"/>
              <a:t>High performance in memory with durability on disk</a:t>
            </a:r>
          </a:p>
          <a:p>
            <a:r>
              <a:rPr lang="en-US" dirty="0" smtClean="0"/>
              <a:t>Parallel cleaning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 memory allocation, overheads off critical path</a:t>
            </a:r>
          </a:p>
          <a:p>
            <a:r>
              <a:rPr lang="en-US" dirty="0" smtClean="0"/>
              <a:t>Two-level cleaning</a:t>
            </a:r>
          </a:p>
          <a:p>
            <a:pPr lvl="1"/>
            <a:r>
              <a:rPr lang="en-US" dirty="0" smtClean="0"/>
              <a:t>Optimizing the utilization/write-cost trade-off</a:t>
            </a:r>
          </a:p>
          <a:p>
            <a:r>
              <a:rPr lang="en-US" dirty="0" smtClean="0"/>
              <a:t>Tombstones</a:t>
            </a:r>
          </a:p>
          <a:p>
            <a:pPr lvl="1"/>
            <a:r>
              <a:rPr lang="en-US" dirty="0" smtClean="0"/>
              <a:t>Delete consistency in the face of recoveries</a:t>
            </a:r>
          </a:p>
          <a:p>
            <a:r>
              <a:rPr lang="en-US" dirty="0" smtClean="0"/>
              <a:t>Tablet Migration</a:t>
            </a:r>
          </a:p>
          <a:p>
            <a:pPr lvl="1"/>
            <a:r>
              <a:rPr lang="en-US" dirty="0" smtClean="0"/>
              <a:t>Rebalancing and cluster-wide data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206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RAMCloud</a:t>
            </a:r>
            <a:r>
              <a:rPr lang="en-US" dirty="0" smtClean="0"/>
              <a:t> Background</a:t>
            </a:r>
          </a:p>
          <a:p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Log-structured memory</a:t>
            </a:r>
          </a:p>
          <a:p>
            <a:pPr lvl="1"/>
            <a:r>
              <a:rPr lang="en-US" dirty="0" smtClean="0"/>
              <a:t>Parallel Cleaning</a:t>
            </a:r>
          </a:p>
          <a:p>
            <a:pPr lvl="1"/>
            <a:r>
              <a:rPr lang="en-US" dirty="0" smtClean="0"/>
              <a:t>Two-level Cleaning</a:t>
            </a:r>
          </a:p>
          <a:p>
            <a:pPr lvl="1"/>
            <a:r>
              <a:rPr lang="en-US" dirty="0" smtClean="0"/>
              <a:t>Tombstones</a:t>
            </a:r>
          </a:p>
          <a:p>
            <a:pPr lvl="1"/>
            <a:r>
              <a:rPr lang="en-US" dirty="0" smtClean="0"/>
              <a:t>Tablet Migration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7482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RAMCloud</a:t>
            </a:r>
            <a:r>
              <a:rPr lang="en-US" dirty="0" smtClean="0"/>
              <a:t> Background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Contributions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Log-structured memory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Parallel Cleaning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Two-level Cleaning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Tombstones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Tablet Migration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Future Work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Summary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8081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/>
          <p:cNvGrpSpPr/>
          <p:nvPr>
            <p:custDataLst>
              <p:tags r:id="rId2"/>
            </p:custDataLst>
          </p:nvPr>
        </p:nvGrpSpPr>
        <p:grpSpPr>
          <a:xfrm>
            <a:off x="3266751" y="4721668"/>
            <a:ext cx="800315" cy="948214"/>
            <a:chOff x="1905000" y="3429000"/>
            <a:chExt cx="873071" cy="1034415"/>
          </a:xfrm>
        </p:grpSpPr>
        <p:sp>
          <p:nvSpPr>
            <p:cNvPr id="118" name="Rounded Rectangle 11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23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24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cxnSp>
        <p:nvCxnSpPr>
          <p:cNvPr id="126" name="Straight Connector 125"/>
          <p:cNvCxnSpPr>
            <a:stCxn id="125" idx="1"/>
          </p:cNvCxnSpPr>
          <p:nvPr>
            <p:custDataLst>
              <p:tags r:id="rId3"/>
            </p:custDataLst>
          </p:nvPr>
        </p:nvCxnSpPr>
        <p:spPr>
          <a:xfrm flipH="1" flipV="1">
            <a:off x="6003634" y="3965318"/>
            <a:ext cx="1159166" cy="257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4"/>
            </p:custDataLst>
          </p:nvPr>
        </p:nvCxnSpPr>
        <p:spPr>
          <a:xfrm>
            <a:off x="3638443" y="4220865"/>
            <a:ext cx="0" cy="48895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5"/>
            </p:custDataLst>
          </p:nvPr>
        </p:nvCxnSpPr>
        <p:spPr>
          <a:xfrm>
            <a:off x="4718158" y="4290715"/>
            <a:ext cx="0" cy="41910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>
            <p:custDataLst>
              <p:tags r:id="rId6"/>
            </p:custDataLst>
          </p:nvPr>
        </p:nvCxnSpPr>
        <p:spPr>
          <a:xfrm>
            <a:off x="5505450" y="4220865"/>
            <a:ext cx="857143" cy="500803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7"/>
            </p:custDataLst>
          </p:nvPr>
        </p:nvCxnSpPr>
        <p:spPr>
          <a:xfrm flipH="1">
            <a:off x="2552808" y="4220865"/>
            <a:ext cx="612667" cy="48895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>
            <p:custDataLst>
              <p:tags r:id="rId8"/>
            </p:custDataLst>
          </p:nvPr>
        </p:nvCxnSpPr>
        <p:spPr>
          <a:xfrm flipH="1">
            <a:off x="3638442" y="2823865"/>
            <a:ext cx="1" cy="4889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>
            <p:custDataLst>
              <p:tags r:id="rId9"/>
            </p:custDataLst>
          </p:nvPr>
        </p:nvCxnSpPr>
        <p:spPr>
          <a:xfrm flipH="1">
            <a:off x="4718157" y="2823865"/>
            <a:ext cx="1" cy="4889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>
            <p:custDataLst>
              <p:tags r:id="rId10"/>
            </p:custDataLst>
          </p:nvPr>
        </p:nvCxnSpPr>
        <p:spPr>
          <a:xfrm flipH="1">
            <a:off x="5505450" y="2823865"/>
            <a:ext cx="857143" cy="6286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>
            <p:custDataLst>
              <p:tags r:id="rId11"/>
            </p:custDataLst>
          </p:nvPr>
        </p:nvCxnSpPr>
        <p:spPr>
          <a:xfrm>
            <a:off x="2552808" y="2823865"/>
            <a:ext cx="685477" cy="554052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>
            <p:custDataLst>
              <p:tags r:id="rId12"/>
            </p:custDataLst>
          </p:nvPr>
        </p:nvGrpSpPr>
        <p:grpSpPr>
          <a:xfrm>
            <a:off x="5962435" y="4721668"/>
            <a:ext cx="800315" cy="948214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7" name="TextBox 66"/>
          <p:cNvSpPr txBox="1"/>
          <p:nvPr>
            <p:custDataLst>
              <p:tags r:id="rId13"/>
            </p:custDataLst>
          </p:nvPr>
        </p:nvSpPr>
        <p:spPr>
          <a:xfrm>
            <a:off x="5232724" y="4784734"/>
            <a:ext cx="545449" cy="536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>
            <p:custDataLst>
              <p:tags r:id="rId14"/>
            </p:custDataLst>
          </p:nvPr>
        </p:nvGrpSpPr>
        <p:grpSpPr>
          <a:xfrm>
            <a:off x="2152650" y="1985665"/>
            <a:ext cx="800315" cy="8382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>
            <p:custDataLst>
              <p:tags r:id="rId15"/>
            </p:custDataLst>
          </p:nvPr>
        </p:nvGrpSpPr>
        <p:grpSpPr>
          <a:xfrm>
            <a:off x="3238285" y="1985665"/>
            <a:ext cx="800315" cy="8382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>
            <p:custDataLst>
              <p:tags r:id="rId16"/>
            </p:custDataLst>
          </p:nvPr>
        </p:nvGrpSpPr>
        <p:grpSpPr>
          <a:xfrm>
            <a:off x="4318000" y="1985665"/>
            <a:ext cx="800315" cy="8382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>
            <p:custDataLst>
              <p:tags r:id="rId17"/>
            </p:custDataLst>
          </p:nvPr>
        </p:nvGrpSpPr>
        <p:grpSpPr>
          <a:xfrm>
            <a:off x="5962435" y="1985665"/>
            <a:ext cx="800315" cy="8382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>
            <p:custDataLst>
              <p:tags r:id="rId18"/>
            </p:custDataLst>
          </p:nvPr>
        </p:nvSpPr>
        <p:spPr>
          <a:xfrm>
            <a:off x="5281693" y="2034205"/>
            <a:ext cx="545449" cy="536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…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95" name="Cloud 94"/>
          <p:cNvSpPr/>
          <p:nvPr>
            <p:custDataLst>
              <p:tags r:id="rId19"/>
            </p:custDataLst>
          </p:nvPr>
        </p:nvSpPr>
        <p:spPr>
          <a:xfrm rot="21480000" flipV="1">
            <a:off x="2521536" y="3165066"/>
            <a:ext cx="3562350" cy="118745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20"/>
            </p:custDataLst>
          </p:nvPr>
        </p:nvSpPr>
        <p:spPr>
          <a:xfrm>
            <a:off x="3392648" y="3377917"/>
            <a:ext cx="188595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>
            <p:custDataLst>
              <p:tags r:id="rId21"/>
            </p:custDataLst>
          </p:nvPr>
        </p:nvSpPr>
        <p:spPr>
          <a:xfrm>
            <a:off x="7162800" y="3581400"/>
            <a:ext cx="1536700" cy="7683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>
            <p:custDataLst>
              <p:tags r:id="rId22"/>
            </p:custDataLst>
          </p:nvPr>
        </p:nvSpPr>
        <p:spPr>
          <a:xfrm>
            <a:off x="1847850" y="5753473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Up to 10,000 Storage Servers</a:t>
            </a:r>
            <a:endParaRPr lang="en-US" sz="24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23"/>
            </p:custDataLst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1" name="TextBox 130"/>
          <p:cNvSpPr txBox="1"/>
          <p:nvPr>
            <p:custDataLst>
              <p:tags r:id="rId25"/>
            </p:custDataLst>
          </p:nvPr>
        </p:nvSpPr>
        <p:spPr>
          <a:xfrm>
            <a:off x="2000250" y="1447800"/>
            <a:ext cx="533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Up to 100,000 Application Servers</a:t>
            </a:r>
            <a:endParaRPr lang="en-US" sz="2400" b="1" dirty="0"/>
          </a:p>
        </p:txBody>
      </p:sp>
      <p:grpSp>
        <p:nvGrpSpPr>
          <p:cNvPr id="102" name="Group 101"/>
          <p:cNvGrpSpPr/>
          <p:nvPr>
            <p:custDataLst>
              <p:tags r:id="rId26"/>
            </p:custDataLst>
          </p:nvPr>
        </p:nvGrpSpPr>
        <p:grpSpPr>
          <a:xfrm>
            <a:off x="4302711" y="4721668"/>
            <a:ext cx="800315" cy="948214"/>
            <a:chOff x="1905000" y="3429000"/>
            <a:chExt cx="873071" cy="1034415"/>
          </a:xfrm>
        </p:grpSpPr>
        <p:sp>
          <p:nvSpPr>
            <p:cNvPr id="105" name="Rounded Rectangle 104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09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10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32" name="Group 131"/>
          <p:cNvGrpSpPr/>
          <p:nvPr>
            <p:custDataLst>
              <p:tags r:id="rId27"/>
            </p:custDataLst>
          </p:nvPr>
        </p:nvGrpSpPr>
        <p:grpSpPr>
          <a:xfrm>
            <a:off x="2152649" y="4721668"/>
            <a:ext cx="800315" cy="948214"/>
            <a:chOff x="1905000" y="3429000"/>
            <a:chExt cx="873071" cy="1034415"/>
          </a:xfrm>
        </p:grpSpPr>
        <p:sp>
          <p:nvSpPr>
            <p:cNvPr id="134" name="Rounded Rectangle 133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37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38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8969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183"/>
    </mc:Choice>
    <mc:Fallback xmlns="">
      <p:transition spd="slow" advTm="921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Distributed Key-Value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Data model: key-value</a:t>
            </a:r>
          </a:p>
          <a:p>
            <a:pPr lvl="1"/>
            <a:r>
              <a:rPr lang="en-US" dirty="0" smtClean="0"/>
              <a:t>Keys scoped into tables</a:t>
            </a:r>
          </a:p>
          <a:p>
            <a:pPr lvl="1"/>
            <a:r>
              <a:rPr lang="en-US" dirty="0" smtClean="0"/>
              <a:t>Tables may span multiple servers (“tablets”)</a:t>
            </a:r>
          </a:p>
          <a:p>
            <a:pPr lvl="1"/>
            <a:r>
              <a:rPr lang="en-US" dirty="0" smtClean="0"/>
              <a:t>Addressing: &lt;table=5, key=“foo”&gt;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5" name="Group 4"/>
          <p:cNvGrpSpPr/>
          <p:nvPr>
            <p:custDataLst>
              <p:tags r:id="rId5"/>
            </p:custDataLst>
          </p:nvPr>
        </p:nvGrpSpPr>
        <p:grpSpPr>
          <a:xfrm>
            <a:off x="5105400" y="3657597"/>
            <a:ext cx="3581400" cy="2667003"/>
            <a:chOff x="1905000" y="3364301"/>
            <a:chExt cx="873071" cy="655257"/>
          </a:xfrm>
        </p:grpSpPr>
        <p:sp>
          <p:nvSpPr>
            <p:cNvPr id="6" name="Rounded Rectangle 5"/>
            <p:cNvSpPr/>
            <p:nvPr/>
          </p:nvSpPr>
          <p:spPr>
            <a:xfrm>
              <a:off x="1905001" y="3364301"/>
              <a:ext cx="873070" cy="655257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375071"/>
              <a:ext cx="873070" cy="68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 smtClean="0"/>
                <a:t>Master Server 12</a:t>
              </a:r>
              <a:endParaRPr lang="en-US" b="1" dirty="0"/>
            </a:p>
          </p:txBody>
        </p:sp>
      </p:grpSp>
      <p:sp>
        <p:nvSpPr>
          <p:cNvPr id="20" name="Rectangle 19"/>
          <p:cNvSpPr/>
          <p:nvPr>
            <p:custDataLst>
              <p:tags r:id="rId6"/>
            </p:custDataLst>
          </p:nvPr>
        </p:nvSpPr>
        <p:spPr>
          <a:xfrm>
            <a:off x="7231258" y="4234834"/>
            <a:ext cx="1122057" cy="1562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>
            <p:custDataLst>
              <p:tags r:id="rId7"/>
            </p:custDataLst>
          </p:nvPr>
        </p:nvSpPr>
        <p:spPr>
          <a:xfrm>
            <a:off x="5562600" y="5835034"/>
            <a:ext cx="1252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 Table</a:t>
            </a:r>
            <a:endParaRPr lang="en-US" dirty="0"/>
          </a:p>
        </p:txBody>
      </p:sp>
      <p:sp>
        <p:nvSpPr>
          <p:cNvPr id="32" name="TextBox 31"/>
          <p:cNvSpPr txBox="1"/>
          <p:nvPr>
            <p:custDataLst>
              <p:tags r:id="rId8"/>
            </p:custDataLst>
          </p:nvPr>
        </p:nvSpPr>
        <p:spPr>
          <a:xfrm>
            <a:off x="6896099" y="5835034"/>
            <a:ext cx="145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 RAM</a:t>
            </a:r>
            <a:endParaRPr lang="en-US" dirty="0"/>
          </a:p>
        </p:txBody>
      </p:sp>
      <p:sp>
        <p:nvSpPr>
          <p:cNvPr id="40" name="Rounded Rectangle 39"/>
          <p:cNvSpPr/>
          <p:nvPr>
            <p:custDataLst>
              <p:tags r:id="rId9"/>
            </p:custDataLst>
          </p:nvPr>
        </p:nvSpPr>
        <p:spPr>
          <a:xfrm>
            <a:off x="457200" y="3695701"/>
            <a:ext cx="4267200" cy="262889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>
            <p:custDataLst>
              <p:tags r:id="rId10"/>
            </p:custDataLst>
          </p:nvPr>
        </p:nvSpPr>
        <p:spPr>
          <a:xfrm>
            <a:off x="2667000" y="5879068"/>
            <a:ext cx="1671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Tablet Map</a:t>
            </a:r>
            <a:endParaRPr lang="en-US" dirty="0"/>
          </a:p>
        </p:txBody>
      </p:sp>
      <p:sp>
        <p:nvSpPr>
          <p:cNvPr id="56" name="TextBox 55"/>
          <p:cNvSpPr txBox="1"/>
          <p:nvPr>
            <p:custDataLst>
              <p:tags r:id="rId11"/>
            </p:custDataLst>
          </p:nvPr>
        </p:nvSpPr>
        <p:spPr>
          <a:xfrm>
            <a:off x="457200" y="3772589"/>
            <a:ext cx="41147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/>
              <a:t>Client</a:t>
            </a:r>
            <a:endParaRPr lang="en-US" b="1" dirty="0"/>
          </a:p>
        </p:txBody>
      </p:sp>
      <p:sp>
        <p:nvSpPr>
          <p:cNvPr id="57" name="TextBox 56"/>
          <p:cNvSpPr txBox="1"/>
          <p:nvPr>
            <p:custDataLst>
              <p:tags r:id="rId12"/>
            </p:custDataLst>
          </p:nvPr>
        </p:nvSpPr>
        <p:spPr>
          <a:xfrm>
            <a:off x="457200" y="4138036"/>
            <a:ext cx="2267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Read(5,  “foo”)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9" name="Straight Arrow Connector 58"/>
          <p:cNvCxnSpPr/>
          <p:nvPr>
            <p:custDataLst>
              <p:tags r:id="rId13"/>
            </p:custDataLst>
          </p:nvPr>
        </p:nvCxnSpPr>
        <p:spPr>
          <a:xfrm>
            <a:off x="1752600" y="4516923"/>
            <a:ext cx="0" cy="2132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" name="Oval 60"/>
          <p:cNvSpPr/>
          <p:nvPr>
            <p:custDataLst>
              <p:tags r:id="rId14"/>
            </p:custDataLst>
          </p:nvPr>
        </p:nvSpPr>
        <p:spPr>
          <a:xfrm>
            <a:off x="1295400" y="4768234"/>
            <a:ext cx="962025" cy="47917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</a:t>
            </a:r>
            <a:endParaRPr lang="en-US" dirty="0"/>
          </a:p>
        </p:txBody>
      </p:sp>
      <p:cxnSp>
        <p:nvCxnSpPr>
          <p:cNvPr id="70" name="Straight Arrow Connector 69"/>
          <p:cNvCxnSpPr/>
          <p:nvPr>
            <p:custDataLst>
              <p:tags r:id="rId15"/>
            </p:custDataLst>
          </p:nvPr>
        </p:nvCxnSpPr>
        <p:spPr>
          <a:xfrm>
            <a:off x="1752600" y="5339734"/>
            <a:ext cx="0" cy="230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>
            <p:custDataLst>
              <p:tags r:id="rId16"/>
            </p:custDataLst>
          </p:nvPr>
        </p:nvSpPr>
        <p:spPr>
          <a:xfrm>
            <a:off x="304799" y="5574268"/>
            <a:ext cx="182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en-US" dirty="0" smtClean="0"/>
              <a:t>&lt;5,  1000&gt;</a:t>
            </a:r>
            <a:endParaRPr lang="en-US" dirty="0"/>
          </a:p>
        </p:txBody>
      </p:sp>
      <p:cxnSp>
        <p:nvCxnSpPr>
          <p:cNvPr id="82" name="Straight Arrow Connector 81"/>
          <p:cNvCxnSpPr/>
          <p:nvPr>
            <p:custDataLst>
              <p:tags r:id="rId17"/>
            </p:custDataLst>
          </p:nvPr>
        </p:nvCxnSpPr>
        <p:spPr>
          <a:xfrm>
            <a:off x="1219200" y="4555758"/>
            <a:ext cx="0" cy="10184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Curved Connector 95"/>
          <p:cNvCxnSpPr>
            <a:endCxn id="6" idx="1"/>
          </p:cNvCxnSpPr>
          <p:nvPr>
            <p:custDataLst>
              <p:tags r:id="rId18"/>
            </p:custDataLst>
          </p:nvPr>
        </p:nvCxnSpPr>
        <p:spPr>
          <a:xfrm flipV="1">
            <a:off x="4572000" y="4991099"/>
            <a:ext cx="533404" cy="27826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>
            <p:custDataLst>
              <p:tags r:id="rId19"/>
            </p:custDataLst>
          </p:nvPr>
        </p:nvSpPr>
        <p:spPr>
          <a:xfrm>
            <a:off x="7624707" y="4679954"/>
            <a:ext cx="626533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0" name="Curved Connector 99"/>
          <p:cNvCxnSpPr>
            <a:endCxn id="99" idx="1"/>
          </p:cNvCxnSpPr>
          <p:nvPr>
            <p:custDataLst>
              <p:tags r:id="rId20"/>
            </p:custDataLst>
          </p:nvPr>
        </p:nvCxnSpPr>
        <p:spPr>
          <a:xfrm flipV="1">
            <a:off x="6896102" y="4870454"/>
            <a:ext cx="728605" cy="3769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238089880"/>
              </p:ext>
            </p:extLst>
          </p:nvPr>
        </p:nvGraphicFramePr>
        <p:xfrm>
          <a:off x="2405632" y="4295794"/>
          <a:ext cx="216228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415"/>
                <a:gridCol w="762000"/>
                <a:gridCol w="71887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Table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Range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r>
                        <a:rPr lang="en-US" sz="1600" baseline="0" dirty="0" smtClean="0"/>
                        <a:t> – 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r>
                        <a:rPr lang="en-US" sz="1600" baseline="0" dirty="0" smtClean="0"/>
                        <a:t> – 10,000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 . 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 . 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 . 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5" name="Curved Connector 84"/>
          <p:cNvCxnSpPr/>
          <p:nvPr>
            <p:custDataLst>
              <p:tags r:id="rId22"/>
            </p:custDataLst>
          </p:nvPr>
        </p:nvCxnSpPr>
        <p:spPr>
          <a:xfrm rot="5400000" flipH="1" flipV="1">
            <a:off x="2020939" y="5370462"/>
            <a:ext cx="497355" cy="272032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80" name="Table 79"/>
          <p:cNvGraphicFramePr>
            <a:graphicFrameLocks noGrp="1"/>
          </p:cNvGraphicFramePr>
          <p:nvPr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1330972584"/>
              </p:ext>
            </p:extLst>
          </p:nvPr>
        </p:nvGraphicFramePr>
        <p:xfrm>
          <a:off x="5452687" y="4409643"/>
          <a:ext cx="1443415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415"/>
                <a:gridCol w="76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Table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“bar”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“foo”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 . 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 . 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Rectangle 75"/>
          <p:cNvSpPr/>
          <p:nvPr>
            <p:custDataLst>
              <p:tags r:id="rId24"/>
            </p:custDataLst>
          </p:nvPr>
        </p:nvSpPr>
        <p:spPr>
          <a:xfrm>
            <a:off x="2405633" y="4941736"/>
            <a:ext cx="2162391" cy="56851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3" name="Rectangle 82"/>
          <p:cNvSpPr/>
          <p:nvPr>
            <p:custDataLst>
              <p:tags r:id="rId25"/>
            </p:custDataLst>
          </p:nvPr>
        </p:nvSpPr>
        <p:spPr>
          <a:xfrm>
            <a:off x="5458570" y="5055475"/>
            <a:ext cx="1431236" cy="32358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35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7" grpId="0"/>
      <p:bldP spid="56" grpId="0"/>
      <p:bldP spid="57" grpId="0"/>
      <p:bldP spid="61" grpId="0" animBg="1"/>
      <p:bldP spid="61" grpId="1" animBg="1"/>
      <p:bldP spid="71" grpId="0"/>
      <p:bldP spid="71" grpId="1"/>
      <p:bldP spid="76" grpId="0" animBg="1"/>
      <p:bldP spid="76" grpId="1" animBg="1"/>
      <p:bldP spid="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RAMCloud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Background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Log-structured memory</a:t>
            </a:r>
          </a:p>
          <a:p>
            <a:pPr lvl="1"/>
            <a:r>
              <a:rPr lang="en-US" dirty="0" smtClean="0"/>
              <a:t>Parallel Cleaning</a:t>
            </a:r>
          </a:p>
          <a:p>
            <a:pPr lvl="1"/>
            <a:r>
              <a:rPr lang="en-US" dirty="0" smtClean="0"/>
              <a:t>Two-level Cleaning</a:t>
            </a:r>
          </a:p>
          <a:p>
            <a:pPr lvl="1"/>
            <a:r>
              <a:rPr lang="en-US" dirty="0" smtClean="0"/>
              <a:t>Tombstones</a:t>
            </a:r>
          </a:p>
          <a:p>
            <a:pPr lvl="1"/>
            <a:r>
              <a:rPr lang="en-US" dirty="0" smtClean="0"/>
              <a:t>Tablet Migration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Status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Future Work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Summary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B8DAB1E-F3C8-4F5B-A543-0563D814CB9F}" type="slidenum">
              <a:rPr lang="en-US" smtClean="0"/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2027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z9VWczvh62TSM2BeTXgJ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1jQl2zBbI2KND2fRYRBjM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9ga1Gy4P9Wnwor4AKxdD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O9fnmGwvldXKrwsSdY7y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9T6n1gZm4QILgr0LicojD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yE0y8RjfvGIFf80kqw8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Yb4r6ULJfxyKyI1HRvLB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6vAhiIFDvL1TDiGtBTLs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Xe3cdbKl6rDmFf21zf6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0hMbcZhNA0Y8Ryle6vuT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i7nhxvqYDzdT4RH392Qn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7BemuJ186rxlsdk8mOS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xuFIJRcwL9b5dOY1jlxN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b9WhY9jHpdh0TgXfhdWt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HIiJr5P7JxrCp7XIkSEK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g8fEIVjw8zzUA0LQgxID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sfw4CBhDglN08D40minfp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QfclKOEFgKTuusKn2jFY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5qRROIlUGDxXnMD1UzMHB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PGRo9PTSppSLF2Wxjee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g8fEIVjw8zzUA0LQgxID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qW09eZ2ghSQdEYHPJWHlZ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miTwd2HYi9iHjIJOc7sHT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dV6QK7xjD9hIzRzJ5g3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9apbMnrOWBLejdOUS4gf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5pCJlgnXYpw1rdQHckmC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Qf15OOoQXjWr1tWO7F8b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S7Uwp6067kbgifdPgAQd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zaTcXOhs8io5eR5EzWGuY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OPLjHPW2lWCzxvOPRhXS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PbUBtn4LLRIai5L6pba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DIIH0rJzgTpCZzo6lzYA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QmcJ3KRMIddAxbSLmC1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5GMEDIevUj0LjlQgGjaO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OLG5bHjPA6o3TSlvgnYHu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PxEjxg5f3u6DziG9u5foK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KAHkGFKuSOpJw1pWekck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JQJZCuV8x43zRnTFj66v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nFA8BrjzLWNw7D71rBL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boo2cdAclyZ91BvES3yW7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ZsNderB0PrWfZeVHjlbUC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phRIVoXbb3AtXaNjnlT9k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RUKM94hHd7tPSQxuoJioU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1E2IhMWTwkzZHiD777ryF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fD9uAkaHqj6IWNPqn3g3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bIQoLU3CqaEvwaogiW2O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LveFXrFMZwXHeFBW2R7h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bPQs3QMNsRV3cWk95XBXD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JBmG8QJPH5MCQLWrzl9RO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AAothw4EVuih47TQZ6nO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ymNCR9xJrG57KjBzlZW3D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Vz0wG5GnACp2eAQqnxVu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g8fEIVjw8zzUA0LQgxID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HFITPyXTiykRdMUsLpSX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9PqIKhNHcoa9SOXvvToyi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iXqtmQLnJP3Q2D92n4Nu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YiLD3UOY4e6wxQhb5g9b6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HkYWXgvto6BQ8X6eTTdj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2lg7djO7o6sO93j5XQIy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qW09eZ2ghSQdEYHPJWHlZ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dV6QK7xjD9hIzRzJ5g3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HJqV2NZbtENNmh94Bbon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WphrU5y6oo7GeAf8ZEnEB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o2FbY2uA3neRHbRrHWhRm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YUvsGtzZCWfQAI21xun6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b3jgwoBy0fCyN0DBSTCn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T2mx0PigTKEQfQxaROREV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lXwNdUca615NPNt7bH71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VkF31smP4OYQFyFscKoC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YKIcvwRGhDoPsycpPeuZ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BRB8pGoNufPIKxHj9BQkJ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Vpkn87LQpIrNY9kcTkem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znGL9cRYem9UtO39fKbMN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0dtJEdQJbcKo87sL0i8N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6ZaCaUrOJ3kCilVfFYOQ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AAothw4EVuih47TQZ6n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TXMNe0SZQUopU3Vl0t7P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ymNCR9xJrG57KjBzlZW3D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Vz0wG5GnACp2eAQqnxVu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g8fEIVjw8zzUA0LQgxID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HFITPyXTiykRdMUsLpSX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9PqIKhNHcoa9SOXvvToyi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YiLD3UOY4e6wxQhb5g9b6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HkYWXgvto6BQ8X6eTTdj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dV6QK7xjD9hIzRzJ5g3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9apbMnrOWBLejdOUS4gf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3f7EmEa1TwwZLYfKHKKDP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pZNMCSwgWQ4w9tzd24f1K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3LxYXOqQnjRJEHsX2u1G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rcUETnxxookAC3TOFddtF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FTeB2eMH8NMeCyDk3qSjZ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w91Ez9mhOcJhx0phkjKGf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orkbk9MBlaKn5zoFDlRY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l08N1Rpdqzu6lt8lnE79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TaOxX2prjtWKkgcd6vG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RNqHq6wLwFP87XZuTmNZ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19B9S89xCtI6Bi17fCjVy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hUb8edCBj962QDPyyXmd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QrD6VsQbOxNuXZ1B8lJT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FXlxmVboZNnNqy3uDxIZf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BsrStiJ6nKwVplAtOEj6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2lnn5HB9PXaYJ4V3H5gH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2TCD834UkVpZlp5u5d1v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LqBvxLWeQhg0sLJWExfv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YoFQyCRebL7kQdwxw8nH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k1CVL6zyjFYkDcfY282B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72wFYmDKu4G4SGYJTVU19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0yrnhH4lyk25N9CzffXz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7NCkIWD7koyfS7jypnG1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FKspcvjcMB2siRx8czc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kSKAl8YoSNkB3WkYLAN6F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4oKVcqFjIWX8cd0A39VrY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8oN51QFxx59ctn8TC7dtB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Hpk7UGT8cJ0K31wJw4WZ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VIxXHxJlGAZC1SqB20aY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ukJ3UBWRbpWOq3OhgAeQD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c5UXpVPfZaHbg3w86vmF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wsdFkvLsGeLK5l1y21gUI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q5K4VqCLlAAgIezMKdr1G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KV5yOjw6lSNXFb7ufGXB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K3u78tA6I75WsAYegfq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mZCe0s6F0TSwzTwzjSMW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4nrGjDTXebu4jm5N1yUcA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FJFrWuv2NQ91vXLGbpuP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t0nsQlOKtIHaoVn2TzbB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JTpmTylhrbIgOiySWTVd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t0eezdytJemcqcHz2AO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xVvL1gpIZWBPNZ9QRNrOt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VgUBCIckI0UcZAMN27o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lML8zO4qiS2x1XdB5WF8v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MTP7jGF3zUYcFC87fh82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8RbYEnTvMTjxAv7FMZMC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SU2GDnKVNo4UnBJUXVL8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OTN9f5ZoH5TsI72pE4Prc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0Ts0hGnlpyjkkXoOohT74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5Rn4f7VXbFATTHfOj1mG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f7RmegiRi3GIxT9orYF7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oBvwt6U6cCVdy8eSUKgec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XoB4Q5fqY5OyWCD2w2qmY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9aXEq4HD45oD7UpgOQL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0bBeSeeOP2CIsTSqOlgr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qW09eZ2ghSQdEYHPJWHlZ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1ZTM9V2vLakUj745O58O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aqL5e1tdSjeT6HbkPJU5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Vpkn87LQpIrNY9kcTkem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2k3nIEQSgRbz33usLNVJU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tw8ULCcNzcTT4gZptVX9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i6UihJ4oW2FQHEV42aSp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5Rn4f7VXbFATTHfOj1mG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Cp0DHzFMOIHmGmR4Amwq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31LbRiqVptSIFtvhD2vJa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9lYydXzwSyTznesPhfQp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D1TlNXk1HAP4CQSJdYQX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aMU73bcdujOHjHXFRaBb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rEvVPpURaB8bJCVx8Jrz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JiBBWx1SyhPteYeJL8Nd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0nj8V3lOeL7itaPrzfFsr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9Cf3YZkocFVhbE8PGtck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tdIGDqQ34E2IVit1uF3j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2hYnmiDnJtc0DzYrhX4jm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Im5z0Xkg4Osa7kgFCHH1t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3ZsLnS5BPH6HCSwduXzm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HbLNpibS7KPKXPUcnIooI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ErsT96ebMnWTL2XTd7EbW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Igy5aopv70qhzChMiF2s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LFuu2ID52deBHY6Ajb4j0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ssDaBlnBkivDO0VNWRzH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PLEoQp2Y0OkI6CwdNaKo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m9ofVDrS8QTH9MTX2EbGI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B7BdP72wYNtZ2O2P6u8g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tzr5cAFmDTE3PLb8ySxb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0hENqBdDbrjXs6uxt2zHh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qW09eZ2ghSQdEYHPJWHlZ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1ZTM9V2vLakUj745O58O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Vpkn87LQpIrNY9kcTkem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2k3nIEQSgRbz33usLNVJU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CLVYzphAbDwWGZ1qNHgL8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tw8ULCcNzcTT4gZptVX9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57vDxIYzw1VLbSqGACspa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5Rn4f7VXbFATTHfOj1mG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M6RztwfQ9JLYVmBWMhb0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43ReuugKx7KetWFyp5PI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si3fSOsniRPAJxF9v2ha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dYXtyP6WFUNEwklv95EVY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pTukYGF7ZgqXDzveEqo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9kC3gCM8IV3rS9KxPLHa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zaLT6EhnRM0AvKaHVp2l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z2EOXOyngvC2Iz49eNr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YOLAXtFoWUCCO2gdMpyRd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UcGlt6AC4f2AaQaaYvLR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3QnpAQUlEP11ERHqiNgg9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t9ZQKf4Q5GlRmjVTgGgp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qW09eZ2ghSQdEYHPJWHlZ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1yvZsKFHuAZ7vTgAZ96AY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i0l6nUZASwUsAtRivo9A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mogSaS5l54e8fY0b8EzD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WgHCVBbLWpU84hQfGI6t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5Rn4f7VXbFATTHfOj1m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5Kh7zTnm2f0dRlVUAkMCg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cI7fJHqAp83QBs0ayWuak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Pe6TIlSYQx7wKyAncTKaw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mJQpFigwaPr5cdY7DiNu0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RhtPQ48MBiU3ST8PY5Iqi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BBrF68RBbPkgWguHHCJ4I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Z2AvpEZUSHFpWX8eTUuQ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08iWMTWaRWP42LKyzR2ec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BjpHXthOwBZk91ySFXI2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SHHbc5vtnO9LOktV6jLz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lx7G7m8JShTpsYa7w9Pa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3WiRJx2XGmiuhmGnVa0d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vYPA67Q9P033dwCUDmz5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rcUETnxxookAC3TOFddtF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94MnJx1pgYx0FgK7XJxG1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AJAHlW4EKXninLE6aXy1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J22fZKWCbzHFCRhBLasiG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rrx2PHZYhLuahwN5W3WT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UbsdAYPSR18OwP08Mk5b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aUSpkTN2apUkHwpnWC8T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5ysLkQUv7kHJC1ylbEV5P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Ub8tJpnt3jB4lqDZ3Sx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Y7CKlLoNOUL07fbJ9jLMP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OQe8eDtFplPjebh1EO0h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CNrIZoRG90PhB8HuKPkC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hBIRBxAXMy7HghaQ2irq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1ZTM9V2vLakUj745O58O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Vpkn87LQpIrNY9kcTkem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tw8ULCcNzcTT4gZptVX9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pTukYGF7ZgqXDzveEqo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9kC3gCM8IV3rS9KxPLHa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zaLT6EhnRM0AvKaHVp2lQ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Gl466GHvBI1zjhWGLM7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LET5Bz2Gj63WJt3mitAIc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RzQDyUWQrf1ar7rCAjou1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SHHbc5vtnO9LOktV6jLz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lx7G7m8JShTpsYa7w9Pa9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vYPA67Q9P033dwCUDmz5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qW09eZ2ghSQdEYHPJWHlZ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1ZTM9V2vLakUj745O58O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Vpkn87LQpIrNY9kcTkem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2k3nIEQSgRbz33usLNVJU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tw8ULCcNzcTT4gZptVX9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57vDxIYzw1VLbSqGACspa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5Rn4f7VXbFATTHfOj1m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FY8v6TvbdZiXhnuGJwOX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M6RztwfQ9JLYVmBWMhb0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43ReuugKx7KetWFyp5PI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si3fSOsniRPAJxF9v2ha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dYXtyP6WFUNEwklv95EVY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pTukYGF7ZgqXDzveEqo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9kC3gCM8IV3rS9KxPLHa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zaLT6EhnRM0AvKaHVp2lQ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v00NeS7lhOvmJFfIrhNCW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cDZPuK70M0MwxUJIEPvU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7XNa5CJVvxTBwJ2EOyyBm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N9M4Pp4vBMiTBbFppQXW3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Lm7YnguJEzAITNBEGCQZJ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NTRMiw64JyBPUjjzLb2k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1WdVxFSciODGA4YSnCvR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RvS3NGHriezb3yD6eijB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cRZ8oiI8kMTh5I3tRcvQ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p7o0qfgndxUbri14FhoI9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hMsV3Lq76ISMKB7X3sK7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KLOy8ObgydOT2fQXFjA0h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63KCgpyCdGywFHkSV3RM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HX2gksAUR1dCUmndfLf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899f6DEXdZRRPlqhurGC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9VE4x1EXl89F5JET3rk9g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LzUy6iqgDQkMwMFoXdIUJ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jqfHeovoH74HfiQbBNTGT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TXbFbzpqfxoCwxgwWUPp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7Vnbr7TB5ROMZnu6XGuJ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dF4GJyCehKuOyr7UaMTb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XpZ3dyHFdPYL1RaPWf58c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Z5Dp2ocU68mwj6eXjdCMq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J1DUYZgaSGj1HvnbVQZA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w3kl44xRHZHoxMz535v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3FcOgkGQ11ZYEUF9YSWO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FnwdMUhgm1QZbQm7wQXb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uJbglrFXpD8JjIZlrzl3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ywhsxkkfpLyiGPv1mdcZ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gqvS0Jf7lObC4TLWEALS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WcIxOAB0I9qTQuSJ5Xopv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yIr2Ub0Db0EMd7aeCCgvw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EdbrXckW1SU2jADTZFAMa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KVSVZ4B1pMusMTImOC9i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DqiMWLZT0QeBsK9tF7pk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QFSX6o6QjUowhrCc7P1v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TKkQ3YysunbX85t2hmkhm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IxUip2HQBntqm7Fgw3T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O34zb7bNYGFH262J7kawH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KPhCjQJZuqg4knd7046ha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Z1xIsaEoKAYDWwMuMQXw7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LuYUIyKH0tVGQg5Aoyk5F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BGFGfnUFs6Ylyn7otX20S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eDz6FLhFcNx1WK0lJgoM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7DMPg1ehcrznm6HjSP5rX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7zUc2rol5zjpdfqyphOao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H2qgunNFnM330Lk7tAp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RQHwBktNFoU9VSYdm7nw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p3uL8V67RetIONGnI1nI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qW09eZ2ghSQdEYHPJWHlZ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1ZTM9V2vLakUj745O58O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M6RztwfQ9JLYVmBWMhb0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pTukYGF7ZgqXDzveEqo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1MoBXWKIgpQ7boEkb3l0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x7BGnelAIkyzlTjqDyalk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CIpu3OQlZtLwdU3ZNTQm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3XSrTjpNDMWjJhtDWkxfd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sJdDli0hysOzLw3avqy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1vOc7GwCxJVUs0lrX80A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ctDzmQyj7NK1pIFF4vDu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MMLbVEiytLawTTYZyFcsC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9xFbulsuLikBmPOffoHx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2eac5UGclX1T2Wl9zb4tf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RVII6Ta2OFXeEwK0LW9J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1PJ7luPm2IcplyURfXngi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PE1SgpH4QvyKw0IynShp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W1TUcNM1QI2V3huF8l8u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ZR2Do61o9ZBZlx42pMDT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ucO9QCGBY13kEaQC0B3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zeVyai8YaYrb3OcHodMh3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03N0OLmELOyzBEiA8FHJ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PlTcoFj2sBgp05vbmGFrr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H2qgunNFnM330Lk7tApd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eDz6FLhFcNx1WK0lJgoM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p3uL8V67RetIONGnI1nI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uETb0Z1KuBjIL9ZtxiU2V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IIedeNPq0N8goXm4j2bAv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2jFgkZP2wRTtA9jDAFS4A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tOK2cX0lX6yFUxXsPAYg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UmcKGswHrzixbsAXD4wv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hJAimmP39zU1HDQFRJVoY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be0pXRU9fw4hshTEWonDn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n2tp5Cc3uBtu7ToPrhxPg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eDz6FLhFcNx1WK0lJgoM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xfmdYPejHrsUBTQoRp5tr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G6NFLDy38S2SzBKhrKN8k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d1OGqDFoQ5Qxazv5JnJu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flmmjNz9VoXanTFiFI5cS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2jFgkZP2wRTtA9jDAFS4A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fFwocrob1C5ngt1ddpK9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J802PR6frC6BZb1O75OVr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zhKBLuhfqHe4gV34q0Yi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Joc9KyVeitH2HxKkh40J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rZy70gJ4hp6fyAqTuTQjK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XAlgAjef06DZHlSEtVtvo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iydVdFmxmodC9xwVyOYgI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T16oodhliAOJLqsNALOs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d1OGqDFoQ5Qxazv5JnJu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flmmjNz9VoXanTFiFI5cS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iydVdFmxmodC9xwVyOYgI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qW09eZ2ghSQdEYHPJWHlZ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1ZTM9V2vLakUj745O58O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Vpkn87LQpIrNY9kcTke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7MlVOKgoUptqKh0LH9Bkh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2k3nIEQSgRbz33usLNVJU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tw8ULCcNzcTT4gZptVX9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57vDxIYzw1VLbSqGACspa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5Rn4f7VXbFATTHfOj1mG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M6RztwfQ9JLYVmBWMhb0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43ReuugKx7KetWFyp5PI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si3fSOsniRPAJxF9v2ha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dYXtyP6WFUNEwklv95EVY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pTukYGF7ZgqXDzveEqo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9kC3gCM8IV3rS9KxPLH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Keb6b35zn1yCCQeWOEPo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zaLT6EhnRM0AvKaHVp2lQ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nMobctxo1gfhHrvQRaSpS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4xH0DHhqgIS6btO6EC1H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Ch3ZECi8UJqQjDutTHJP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Oljm33eMQeAcVpWE2F77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9Fl9aBaJkYvT2sIGiyfU7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3hN2I5FMR4nVaPO7hgVWP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qbRapVoyRmgfAacfEr5m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SzVdEondJXYpdmQRVgRsv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UAdX51gvJhrxCWXKw1l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BWgJzzUpoDlYAHCE4lOQ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PmNloJbeT7m00Cqrhbss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8MPeUXvkq9paCKQaJDxkv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utXRZi7aqIB7UZvuutt1j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f7H4wfF3HQLFFXcSs33v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4iSXeYK7SdGfu62twEuEU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wuTg0ksHBpF8RWDm1v3r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x6Vkfq54mi0cfS1BfHqbD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hBSFKD1vXimUcF2CArjhn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idFgAKr4K9bp4LKpnAqTV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0q9AYcBQceqNIFZPlDiy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cFoVtdMFsnKwCfQsuwFX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0PNgRPjPKKbeiFPr9sS8j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EX2KoK4fCv4ZAlk7mi1r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ezpZ9ocbqpx0E9iP5U4Gv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XuWkdIbeqiQ3kV1Pc7UF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AXkGDR5lDHgep6Z0yPNK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nVW4Zs87B0LAwUZ0w4j95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9M5wUPcz4R82d1nBDpXd2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6n9krEVhK8PbqlWMJDUnB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s1SxI5Rs5PSTvtg3F5Mjl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LWZRlAg6D8EJ5bSah28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gDfwkaAuAd6cKBlD5HCJ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KFHpNAx855kR1JQVI4na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7jj4tfWTRvdKieEZEaD53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qW09eZ2ghSQdEYHPJWHlZ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HJqV2NZbtENNmh94Bbonl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WphrU5y6oo7GeAf8ZEnEB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b3jgwoBy0fCyN0DBSTCng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b92a0rCG8ISMQ7eXhAur3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Xodu6kq2y3nIUmEYam8Oa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Q8qOrbrquo1ti79T7FDbW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OZxsuzI4JKpccDXvkhg6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d44mNCRha9MioKGWSC5X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1dJErKhbzi95YTG2W2eg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PeAjq5EeIXpZfSusVYwd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6vG9aNKvjbGLoAIw0Fdc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hV6jvu8tELYczNOj3Up9u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LWZRlAg6D8EJ5bSah28M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KFHpNAx855kR1JQVI4na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7jj4tfWTRvdKieEZEaD53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amqTNlnZzI0GcsSP3wk5Z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TJsP11HeARf8UE2MJUrRC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AlYZgDYWfJZEzPYfbzX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xqqve7QrXlTIhqbsXmXCi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r3Y6Y4yAPdT6ybDvAKXo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SesIJz5Qpi8sRnPqLbX3v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kCrZy136NqGCXFrk7P6eU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mNFQM3FDhEc0KUkfy6PB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8Pk6jUVvL6WQPjwaFPksx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bk34joFM6547symC9bKJJ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Vy7tqof5MHafo1cv0QAd0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zTjiRLiLFY5pvWPXgx1j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c9lpEbT8v6nCxA66njtW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g8fEIVjw8zzUA0LQgxI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XpscAX8OZEdbGEERzv1Qd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HFITPyXTiykRdMUsLpSX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9PqIKhNHcoa9SOXvvToyi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dV6QK7xjD9hIzRzJ5g34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3LxYXOqQnjRJEHsX2u1G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rcUETnxxookAC3TOFddtF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w91Ez9mhOcJhx0phkjKGf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orkbk9MBlaKn5zoFDlRY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l08N1Rpdqzu6lt8lnE79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RNqHq6wLwFP87XZuTmNZ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hUb8edCBj962QDPyyXmd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raCmo3gqRaRQSa2p2YKK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z7kuuVg7kuus032wSi8m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k1CVL6zyjFYkDcfY282B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L47xRQi6ijaNpw5XoS1hr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YiLD3UOY4e6wxQhb5g9b6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HkYWXgvto6BQ8X6eTTdj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v8x9RW6XFiQITL9DVbbhd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1aVHbg62ka7hZ5sQgwOxZ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mDGC1Ot4wmWoRzEogJdS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6bFVLi7VwIEZmKTadgiOf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t7eoKuKydUUgr0Hgvl8Z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ipuPKd2sV3ysJbNwUnrL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u6JxO5NsBrPawS5fsETJx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rusaw0Ms6ENbIKyZgI5h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OIOTKAYHetRk2ki3ws8A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W05Mlnb348e5GJlCfcuo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knHeHcbD9fU0LOOYeAva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5XDyITcW53mCFH56GYRq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bFYwOhXUTfTBhJB8uirc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RE887T7TxiZJ6MXAb5VZb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6J3plvxuzZNPk1PnHoP1m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9rG1Fz87jLXPECM4S4ZT3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Xe3cdbKl6rDmFf21zf6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bbEOwY8y4rE41AXGPtEJ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SbXDyidwcYGxp5HxCl2J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VgsWKOnxa9N9ObeoSZcms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RDupiZQdFjdUWUvGNtPZ2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nBTt9JlPmxlpOrkvoGXu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BvGfsYqi4kprHFagxa6P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l4kv6S0taZ4wCNcWIK6b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lG7JlpW9o1jPaBUXRxhB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pma2m4ArlISjCJEonxAw0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TejScbJxty3K7OovGtju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2OkqFxfahyJMh6JMcpyc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htaXgqEfCHCpylahgttT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7Z1shSO3A9s5v3V8OsrT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AaXCJLs2BLCCGlpdgmm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2dNDB2LTyTSzVjXHZlmI2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BBrF68RBbPkgWguHHCJ4I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HsSmAJAc5xDhZQL13Uoqw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4OVyJBdjEp2BJIjgk0TF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jcAGQ4B5KUyRpQuF92Ay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SXf1iKE4qDkl9evyZX7bs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1UZULB99iN8VHsKIllt7H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cBY5zMtMyYZM6BmC14Pwh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SO3FuY3fS9DvTaEzHIUO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bIQoLU3CqaEvwaogiW2O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LveFXrFMZwXHeFBW2R7h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bPQs3QMNsRV3cWk95XBXD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O7qSEZboprACOj96WE8Ku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4m0P8nnONsL5ObjaVNFzu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zod98jmj4oeVGjGzEc9jh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XfIR7kVUDWwuI1MfqGzRf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yP8myrAh6N0vTr9snjdTX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LdywKMgHBw1MBCYe3stn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Su0ul9spaLWPrWAMBxN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sB2Cvydbf9UzBlTBVGcn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50hwFa9Psz0m4lB7BYWS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4Ts8JOVWc6WsMkGK73c7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HCxAxgk6Gsr3pFiMDlPZS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6x89cfPs1KjTrMdJqPBn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54LJLL3MSwcpkhZsDUFS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NvCdpJXvbRxDDRPOgKu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M2rZDGLLZWUVmsCSsu2H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BkyiG6MdCr70PZawVwpt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FGZrY2dHk8yir6qk0FY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OmDDHVzwhqjCFSie7KZU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55yyTtr1Rq8As87KZr0T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Yswy35AvJvpEcRDNlki8N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7ZOry2LyeLplPU64EQY1y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UXt0FrLpHMj7kwJCxyJb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fQ1JHhGr9Mic5RYxmkMP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a5Dwesec8eXSqCWox6hI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x2ROYnyzt6j1nPLhfIF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2CSdfkBmhVILcbEWtyM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fQMa2DgRWAFetPuposujk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FSd1R2EKR1i89Cr50xQ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qqO7CP9uk435RIket31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RPMYvOkSqdW5m44OuzOp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9f4cNuJRTu6yW349uC8hD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CGAlypDmBajSA4zyJI8yP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79Vz49wi2XJjTGfbmxKf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9IR01G36tKSesH2LEMI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DBaMWAzDvkSu0fvW5A2ZC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EcvN8oEW74eesWWTUOyLC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8k430ni1Pei4xLQc9vCY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1sMtkL5tK2R0oMW0iL4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83ip7x4O3peic5GBcekeU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GxqoskNMaUDlumYde25o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gp1UE2xKR32eILVYDGYZ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bIQoLU3CqaEvwaogiW2O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LveFXrFMZwXHeFBW2R7h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bPQs3QMNsRV3cWk95XBXD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xqlELS303EEsxaT0nzWi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bIQoLU3CqaEvwaogiW2O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LveFXrFMZwXHeFBW2R7h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bPQs3QMNsRV3cWk95XBXD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ZePZ3niu4ArBH9ZOcsW6b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M7hXAPip6xHCLbJ2gNpB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YQeuSYX5eA8xTZwJnwA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DnM3GbWq4J266wytUFPT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RTPsdZiFkR8ewN8oKE6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OwMnkMpraxm4YlFqKXMy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oEsIAYMWu7624jFQFwfS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BSsPNJjU9tfyx77UBcqFd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YWglLTiginzNM0TNft2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QtwbxW3jPdtyEuTwnx0Qc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YklTIobbbHA7sKaeXfW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e8w0gRV1urUiyQb2lVD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R92RdFrKQEeVqT9P16DY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LBMCUTwcok6hDLtlz7C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26080</TotalTime>
  <Words>1654</Words>
  <Application>Microsoft Macintosh PowerPoint</Application>
  <PresentationFormat>On-screen Show (4:3)</PresentationFormat>
  <Paragraphs>446</Paragraphs>
  <Slides>32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Memory and Object Management in a Distributed RAM-based Storage System</vt:lpstr>
      <vt:lpstr>RAMCloud Introduction</vt:lpstr>
      <vt:lpstr>Thesis</vt:lpstr>
      <vt:lpstr>Contributions</vt:lpstr>
      <vt:lpstr>Outline</vt:lpstr>
      <vt:lpstr>Outline</vt:lpstr>
      <vt:lpstr>RAMCloud Architecture</vt:lpstr>
      <vt:lpstr>Distributed Key-Value Store</vt:lpstr>
      <vt:lpstr>Outline</vt:lpstr>
      <vt:lpstr>Log-structured Memory</vt:lpstr>
      <vt:lpstr>Benefits of Segments</vt:lpstr>
      <vt:lpstr>Object Deletion</vt:lpstr>
      <vt:lpstr>Log Cleaning</vt:lpstr>
      <vt:lpstr>Why Cleaning?</vt:lpstr>
      <vt:lpstr>Minimizing Write Latency</vt:lpstr>
      <vt:lpstr>Parallel Cleaning</vt:lpstr>
      <vt:lpstr>Parallelism Isn’t Sufficient</vt:lpstr>
      <vt:lpstr>Cleaning Efficiency</vt:lpstr>
      <vt:lpstr>Write Cost</vt:lpstr>
      <vt:lpstr>LFS Approach is Too Expensive</vt:lpstr>
      <vt:lpstr>Utilization/Efficiency Dilemma</vt:lpstr>
      <vt:lpstr>Two-level Cleaning</vt:lpstr>
      <vt:lpstr>Two-level Cleaning Ramifications</vt:lpstr>
      <vt:lpstr>Tombstones: Telling When an Object was Deleted</vt:lpstr>
      <vt:lpstr>Tombstone Issues</vt:lpstr>
      <vt:lpstr>LFS Comparison</vt:lpstr>
      <vt:lpstr>Cluster Memory Management</vt:lpstr>
      <vt:lpstr>Mechanism: Tablet Migration</vt:lpstr>
      <vt:lpstr>Outline</vt:lpstr>
      <vt:lpstr>Current Status</vt:lpstr>
      <vt:lpstr>Timeline for Future Work</vt:lpstr>
      <vt:lpstr>Summary: Thesis Contributions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and Object Management in a Distributed RAM-based Storage System</dc:title>
  <dc:creator>.</dc:creator>
  <cp:lastModifiedBy>Stephen Rumble</cp:lastModifiedBy>
  <cp:revision>285</cp:revision>
  <dcterms:created xsi:type="dcterms:W3CDTF">2012-04-05T19:40:52Z</dcterms:created>
  <dcterms:modified xsi:type="dcterms:W3CDTF">2012-04-23T23:11:35Z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1Durf0e7mS1tf4oTgegMQYCGECftXA30a_4ElBJ0LkKw</vt:lpwstr>
  </property>
  <property fmtid="{D5CDD505-2E9C-101B-9397-08002B2CF9AE}" pid="4" name="Google.Documents.RevisionId">
    <vt:lpwstr>10253950296727246815</vt:lpwstr>
  </property>
  <property fmtid="{D5CDD505-2E9C-101B-9397-08002B2CF9AE}" pid="5" name="Google.Documents.PreviousRevisionId">
    <vt:lpwstr>01722023446652678772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