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notesSlides/notesSlide1.xml" ContentType="application/vnd.openxmlformats-officedocument.presentationml.notesSlide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335" r:id="rId3"/>
    <p:sldId id="292" r:id="rId4"/>
    <p:sldId id="283" r:id="rId5"/>
    <p:sldId id="278" r:id="rId6"/>
    <p:sldId id="280" r:id="rId7"/>
    <p:sldId id="282" r:id="rId8"/>
    <p:sldId id="289" r:id="rId9"/>
    <p:sldId id="317" r:id="rId10"/>
    <p:sldId id="336" r:id="rId11"/>
    <p:sldId id="337" r:id="rId12"/>
    <p:sldId id="338" r:id="rId13"/>
    <p:sldId id="347" r:id="rId14"/>
    <p:sldId id="349" r:id="rId15"/>
    <p:sldId id="339" r:id="rId16"/>
    <p:sldId id="345" r:id="rId17"/>
    <p:sldId id="350" r:id="rId18"/>
    <p:sldId id="340" r:id="rId19"/>
    <p:sldId id="284" r:id="rId20"/>
    <p:sldId id="341" r:id="rId21"/>
    <p:sldId id="342" r:id="rId22"/>
    <p:sldId id="343" r:id="rId23"/>
    <p:sldId id="344" r:id="rId24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659D179-7C3C-4097-928D-CCE5F0A60B15}">
          <p14:sldIdLst>
            <p14:sldId id="256"/>
            <p14:sldId id="335"/>
            <p14:sldId id="292"/>
            <p14:sldId id="283"/>
            <p14:sldId id="278"/>
            <p14:sldId id="280"/>
            <p14:sldId id="282"/>
            <p14:sldId id="289"/>
            <p14:sldId id="317"/>
            <p14:sldId id="336"/>
            <p14:sldId id="337"/>
            <p14:sldId id="338"/>
            <p14:sldId id="347"/>
            <p14:sldId id="349"/>
            <p14:sldId id="339"/>
            <p14:sldId id="345"/>
            <p14:sldId id="350"/>
            <p14:sldId id="340"/>
            <p14:sldId id="284"/>
          </p14:sldIdLst>
        </p14:section>
        <p14:section name="Backup" id="{E9E3F74E-A3D7-4562-86E2-8483F110A8D9}">
          <p14:sldIdLst>
            <p14:sldId id="341"/>
            <p14:sldId id="342"/>
            <p14:sldId id="343"/>
            <p14:sldId id="344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yan Stutsman" initials="RS" lastIdx="1" clrIdx="0"/>
  <p:cmAuthor id="1" name="stutsman" initials="s" lastIdx="8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3986" autoAdjust="0"/>
    <p:restoredTop sz="94593" autoAdjust="0"/>
  </p:normalViewPr>
  <p:slideViewPr>
    <p:cSldViewPr>
      <p:cViewPr varScale="1">
        <p:scale>
          <a:sx n="87" d="100"/>
          <a:sy n="87" d="100"/>
        </p:scale>
        <p:origin x="-840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94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6363" cy="511731"/>
          </a:xfrm>
          <a:prstGeom prst="rect">
            <a:avLst/>
          </a:prstGeom>
        </p:spPr>
        <p:txBody>
          <a:bodyPr vert="horz" lIns="99029" tIns="49514" rIns="99029" bIns="49514" rtlCol="0"/>
          <a:lstStyle>
            <a:lvl1pPr algn="l">
              <a:defRPr sz="14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29" tIns="49514" rIns="99029" bIns="49514" rtlCol="0"/>
          <a:lstStyle>
            <a:lvl1pPr algn="r">
              <a:defRPr sz="1400"/>
            </a:lvl1pPr>
          </a:lstStyle>
          <a:p>
            <a:fld id="{2745FC8A-DDB0-4EA8-9D65-67A09B37F6E2}" type="datetimeFigureOut">
              <a:rPr lang="en-US" smtClean="0"/>
              <a:t>6/11/2013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721107"/>
            <a:ext cx="3076363" cy="511731"/>
          </a:xfrm>
          <a:prstGeom prst="rect">
            <a:avLst/>
          </a:prstGeom>
        </p:spPr>
        <p:txBody>
          <a:bodyPr vert="horz" lIns="99029" tIns="49514" rIns="99029" bIns="49514" rtlCol="0" anchor="b"/>
          <a:lstStyle>
            <a:lvl1pPr algn="l">
              <a:defRPr sz="14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4" y="9721107"/>
            <a:ext cx="3076363" cy="511731"/>
          </a:xfrm>
          <a:prstGeom prst="rect">
            <a:avLst/>
          </a:prstGeom>
        </p:spPr>
        <p:txBody>
          <a:bodyPr vert="horz" lIns="99029" tIns="49514" rIns="99029" bIns="49514" rtlCol="0" anchor="b"/>
          <a:lstStyle>
            <a:lvl1pPr algn="r">
              <a:defRPr sz="1400"/>
            </a:lvl1pPr>
          </a:lstStyle>
          <a:p>
            <a:fld id="{2DB1A555-9DD5-4C83-9F3A-D678100D9E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2079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6363" cy="511731"/>
          </a:xfrm>
          <a:prstGeom prst="rect">
            <a:avLst/>
          </a:prstGeom>
        </p:spPr>
        <p:txBody>
          <a:bodyPr vert="horz" lIns="99011" tIns="49505" rIns="99011" bIns="49505" rtlCol="0"/>
          <a:lstStyle>
            <a:lvl1pPr algn="l">
              <a:defRPr sz="14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11" tIns="49505" rIns="99011" bIns="49505" rtlCol="0"/>
          <a:lstStyle>
            <a:lvl1pPr algn="r">
              <a:defRPr sz="1400"/>
            </a:lvl1pPr>
          </a:lstStyle>
          <a:p>
            <a:fld id="{BD9071ED-9456-4B7A-AEC7-F8611FB52626}" type="datetimeFigureOut">
              <a:rPr lang="en-US" smtClean="0"/>
              <a:t>6/11/2013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3338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11" tIns="49505" rIns="99011" bIns="4950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2"/>
            <a:ext cx="5679440" cy="4605576"/>
          </a:xfrm>
          <a:prstGeom prst="rect">
            <a:avLst/>
          </a:prstGeom>
        </p:spPr>
        <p:txBody>
          <a:bodyPr vert="horz" lIns="99011" tIns="49505" rIns="99011" bIns="4950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721107"/>
            <a:ext cx="3076363" cy="511731"/>
          </a:xfrm>
          <a:prstGeom prst="rect">
            <a:avLst/>
          </a:prstGeom>
        </p:spPr>
        <p:txBody>
          <a:bodyPr vert="horz" lIns="99011" tIns="49505" rIns="99011" bIns="49505" rtlCol="0" anchor="b"/>
          <a:lstStyle>
            <a:lvl1pPr algn="l">
              <a:defRPr sz="14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7"/>
            <a:ext cx="3076363" cy="511731"/>
          </a:xfrm>
          <a:prstGeom prst="rect">
            <a:avLst/>
          </a:prstGeom>
        </p:spPr>
        <p:txBody>
          <a:bodyPr vert="horz" lIns="99011" tIns="49505" rIns="99011" bIns="49505" rtlCol="0" anchor="b"/>
          <a:lstStyle>
            <a:lvl1pPr algn="r">
              <a:defRPr sz="1400"/>
            </a:lvl1pPr>
          </a:lstStyle>
          <a:p>
            <a:fld id="{99D9AA36-6B2E-4C3E-A35E-C09DCEAD2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799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For first</a:t>
            </a:r>
            <a:r>
              <a:rPr lang="en-US" baseline="0" dirty="0" smtClean="0"/>
              <a:t> point will need to name some examples to get people thinking in the right domain.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D9AA36-6B2E-4C3E-A35E-C09DCEAD23E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5619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D9AA36-6B2E-4C3E-A35E-C09DCEAD23E2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1942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0.xml"/><Relationship Id="rId4" Type="http://schemas.openxmlformats.org/officeDocument/2006/relationships/tags" Target="../tags/tag9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56.xml"/><Relationship Id="rId2" Type="http://schemas.openxmlformats.org/officeDocument/2006/relationships/tags" Target="../tags/tag55.xml"/><Relationship Id="rId1" Type="http://schemas.openxmlformats.org/officeDocument/2006/relationships/tags" Target="../tags/tag54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58.xml"/><Relationship Id="rId4" Type="http://schemas.openxmlformats.org/officeDocument/2006/relationships/tags" Target="../tags/tag57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61.xml"/><Relationship Id="rId2" Type="http://schemas.openxmlformats.org/officeDocument/2006/relationships/tags" Target="../tags/tag60.xml"/><Relationship Id="rId1" Type="http://schemas.openxmlformats.org/officeDocument/2006/relationships/tags" Target="../tags/tag59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63.xml"/><Relationship Id="rId4" Type="http://schemas.openxmlformats.org/officeDocument/2006/relationships/tags" Target="../tags/tag6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5.xml"/><Relationship Id="rId4" Type="http://schemas.openxmlformats.org/officeDocument/2006/relationships/tags" Target="../tags/tag14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0.xml"/><Relationship Id="rId4" Type="http://schemas.openxmlformats.org/officeDocument/2006/relationships/tags" Target="../tags/tag19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23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34.xml"/><Relationship Id="rId3" Type="http://schemas.openxmlformats.org/officeDocument/2006/relationships/tags" Target="../tags/tag29.xml"/><Relationship Id="rId7" Type="http://schemas.openxmlformats.org/officeDocument/2006/relationships/tags" Target="../tags/tag33.xml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6" Type="http://schemas.openxmlformats.org/officeDocument/2006/relationships/tags" Target="../tags/tag32.xml"/><Relationship Id="rId5" Type="http://schemas.openxmlformats.org/officeDocument/2006/relationships/tags" Target="../tags/tag31.xml"/><Relationship Id="rId4" Type="http://schemas.openxmlformats.org/officeDocument/2006/relationships/tags" Target="../tags/tag30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37.xml"/><Relationship Id="rId2" Type="http://schemas.openxmlformats.org/officeDocument/2006/relationships/tags" Target="../tags/tag36.xml"/><Relationship Id="rId1" Type="http://schemas.openxmlformats.org/officeDocument/2006/relationships/tags" Target="../tags/tag35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38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41.xml"/><Relationship Id="rId2" Type="http://schemas.openxmlformats.org/officeDocument/2006/relationships/tags" Target="../tags/tag40.xml"/><Relationship Id="rId1" Type="http://schemas.openxmlformats.org/officeDocument/2006/relationships/tags" Target="../tags/tag39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44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43.xml"/><Relationship Id="rId1" Type="http://schemas.openxmlformats.org/officeDocument/2006/relationships/tags" Target="../tags/tag42.xml"/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50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49.xml"/><Relationship Id="rId1" Type="http://schemas.openxmlformats.org/officeDocument/2006/relationships/tags" Target="../tags/tag48.xml"/><Relationship Id="rId6" Type="http://schemas.openxmlformats.org/officeDocument/2006/relationships/tags" Target="../tags/tag53.xml"/><Relationship Id="rId5" Type="http://schemas.openxmlformats.org/officeDocument/2006/relationships/tags" Target="../tags/tag52.xml"/><Relationship Id="rId4" Type="http://schemas.openxmlformats.org/officeDocument/2006/relationships/tags" Target="../tags/tag5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2953CEEC-E4E8-4D7A-A104-DE9437E7FCEE}" type="datetime1">
              <a:rPr lang="en-US" smtClean="0"/>
              <a:t>6/11/2013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7EB72995-1A64-4785-9BDD-BDE1A2D50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696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A5CBCA5F-96F8-40DF-BB70-549C9D45174D}" type="datetime1">
              <a:rPr lang="en-US" smtClean="0"/>
              <a:t>6/11/2013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7EB72995-1A64-4785-9BDD-BDE1A2D50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149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  <p:custDataLst>
              <p:tags r:id="rId1"/>
            </p:custDataLst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09E9C456-DCCC-41D3-AAB2-5938027334F8}" type="datetime1">
              <a:rPr lang="en-US" smtClean="0"/>
              <a:t>6/11/2013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7EB72995-1A64-4785-9BDD-BDE1A2D50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345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ED5F4DF5-FD89-4256-A4CF-11936A1E6E83}" type="datetime1">
              <a:rPr lang="en-US" smtClean="0"/>
              <a:t>6/11/2013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7EB72995-1A64-4785-9BDD-BDE1A2D50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405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96400BC2-36AF-480E-866C-03D6611F40CB}" type="datetime1">
              <a:rPr lang="en-US" smtClean="0"/>
              <a:t>6/11/2013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7EB72995-1A64-4785-9BDD-BDE1A2D50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361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C2E56D9E-2B7B-427E-BE91-BCCDD5C3AE2B}" type="datetime1">
              <a:rPr lang="en-US" smtClean="0"/>
              <a:t>6/11/2013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7EB72995-1A64-4785-9BDD-BDE1A2D50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038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  <p:custDataLst>
              <p:tags r:id="rId4"/>
            </p:custDataLst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141070C2-EE9D-4922-BE8C-AF42D1EC094B}" type="datetime1">
              <a:rPr lang="en-US" smtClean="0"/>
              <a:t>6/11/2013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7EB72995-1A64-4785-9BDD-BDE1A2D50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081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2EAFA47B-14B3-4B81-9D39-746D7A4629FA}" type="datetime1">
              <a:rPr lang="en-US" smtClean="0"/>
              <a:t>6/11/2013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EB72995-1A64-4785-9BDD-BDE1A2D50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200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85A5A3B4-2028-4380-A84A-2059AFABAC99}" type="datetime1">
              <a:rPr lang="en-US" smtClean="0"/>
              <a:t>6/11/2013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EB72995-1A64-4785-9BDD-BDE1A2D50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589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1D2ABAE7-0351-4DDE-9E84-F58980D29289}" type="datetime1">
              <a:rPr lang="en-US" smtClean="0"/>
              <a:t>6/11/2013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7EB72995-1A64-4785-9BDD-BDE1A2D50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422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E146B553-312F-4A01-A7B4-ED1BAE8F07E8}" type="datetime1">
              <a:rPr lang="en-US" smtClean="0"/>
              <a:t>6/11/2013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7EB72995-1A64-4785-9BDD-BDE1A2D50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951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tags" Target="../tags/tag5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4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3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  <p:custDataLst>
              <p:tags r:id="rId13"/>
            </p:custDataLst>
          </p:nvPr>
        </p:nvSpPr>
        <p:spPr>
          <a:xfrm>
            <a:off x="457200" y="274638"/>
            <a:ext cx="8229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14"/>
            </p:custDataLst>
          </p:nvPr>
        </p:nvSpPr>
        <p:spPr>
          <a:xfrm>
            <a:off x="457200" y="1066800"/>
            <a:ext cx="8229600" cy="5059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  <p:custDataLst>
              <p:tags r:id="rId15"/>
            </p:custDataLst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3F5B98-4CCE-4AAD-8AD2-8C91FC054460}" type="datetime1">
              <a:rPr lang="en-US" smtClean="0"/>
              <a:t>6/11/2013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  <p:custDataLst>
              <p:tags r:id="rId16"/>
            </p:custDataLst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  <p:custDataLst>
              <p:tags r:id="rId17"/>
            </p:custDataLst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B72995-1A64-4785-9BDD-BDE1A2D50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475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66.xml"/><Relationship Id="rId2" Type="http://schemas.openxmlformats.org/officeDocument/2006/relationships/tags" Target="../tags/tag65.xml"/><Relationship Id="rId1" Type="http://schemas.openxmlformats.org/officeDocument/2006/relationships/tags" Target="../tags/tag64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205.xml"/><Relationship Id="rId2" Type="http://schemas.openxmlformats.org/officeDocument/2006/relationships/tags" Target="../tags/tag204.xml"/><Relationship Id="rId1" Type="http://schemas.openxmlformats.org/officeDocument/2006/relationships/tags" Target="../tags/tag203.xml"/><Relationship Id="rId4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208.xml"/><Relationship Id="rId2" Type="http://schemas.openxmlformats.org/officeDocument/2006/relationships/tags" Target="../tags/tag207.xml"/><Relationship Id="rId1" Type="http://schemas.openxmlformats.org/officeDocument/2006/relationships/tags" Target="../tags/tag206.xml"/><Relationship Id="rId4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211.xml"/><Relationship Id="rId2" Type="http://schemas.openxmlformats.org/officeDocument/2006/relationships/tags" Target="../tags/tag210.xml"/><Relationship Id="rId1" Type="http://schemas.openxmlformats.org/officeDocument/2006/relationships/tags" Target="../tags/tag209.xml"/><Relationship Id="rId4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214.xml"/><Relationship Id="rId2" Type="http://schemas.openxmlformats.org/officeDocument/2006/relationships/tags" Target="../tags/tag213.xml"/><Relationship Id="rId1" Type="http://schemas.openxmlformats.org/officeDocument/2006/relationships/tags" Target="../tags/tag212.xml"/><Relationship Id="rId4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1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69.xml"/><Relationship Id="rId2" Type="http://schemas.openxmlformats.org/officeDocument/2006/relationships/tags" Target="../tags/tag68.xml"/><Relationship Id="rId1" Type="http://schemas.openxmlformats.org/officeDocument/2006/relationships/tags" Target="../tags/tag67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72.xml"/><Relationship Id="rId2" Type="http://schemas.openxmlformats.org/officeDocument/2006/relationships/tags" Target="../tags/tag71.xml"/><Relationship Id="rId1" Type="http://schemas.openxmlformats.org/officeDocument/2006/relationships/tags" Target="../tags/tag70.xml"/><Relationship Id="rId4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80.xml"/><Relationship Id="rId13" Type="http://schemas.openxmlformats.org/officeDocument/2006/relationships/tags" Target="../tags/tag85.xml"/><Relationship Id="rId18" Type="http://schemas.openxmlformats.org/officeDocument/2006/relationships/tags" Target="../tags/tag90.xml"/><Relationship Id="rId26" Type="http://schemas.openxmlformats.org/officeDocument/2006/relationships/slideLayout" Target="../slideLayouts/slideLayout2.xml"/><Relationship Id="rId3" Type="http://schemas.openxmlformats.org/officeDocument/2006/relationships/tags" Target="../tags/tag75.xml"/><Relationship Id="rId21" Type="http://schemas.openxmlformats.org/officeDocument/2006/relationships/tags" Target="../tags/tag93.xml"/><Relationship Id="rId7" Type="http://schemas.openxmlformats.org/officeDocument/2006/relationships/tags" Target="../tags/tag79.xml"/><Relationship Id="rId12" Type="http://schemas.openxmlformats.org/officeDocument/2006/relationships/tags" Target="../tags/tag84.xml"/><Relationship Id="rId17" Type="http://schemas.openxmlformats.org/officeDocument/2006/relationships/tags" Target="../tags/tag89.xml"/><Relationship Id="rId25" Type="http://schemas.openxmlformats.org/officeDocument/2006/relationships/tags" Target="../tags/tag97.xml"/><Relationship Id="rId2" Type="http://schemas.openxmlformats.org/officeDocument/2006/relationships/tags" Target="../tags/tag74.xml"/><Relationship Id="rId16" Type="http://schemas.openxmlformats.org/officeDocument/2006/relationships/tags" Target="../tags/tag88.xml"/><Relationship Id="rId20" Type="http://schemas.openxmlformats.org/officeDocument/2006/relationships/tags" Target="../tags/tag92.xml"/><Relationship Id="rId1" Type="http://schemas.openxmlformats.org/officeDocument/2006/relationships/tags" Target="../tags/tag73.xml"/><Relationship Id="rId6" Type="http://schemas.openxmlformats.org/officeDocument/2006/relationships/tags" Target="../tags/tag78.xml"/><Relationship Id="rId11" Type="http://schemas.openxmlformats.org/officeDocument/2006/relationships/tags" Target="../tags/tag83.xml"/><Relationship Id="rId24" Type="http://schemas.openxmlformats.org/officeDocument/2006/relationships/tags" Target="../tags/tag96.xml"/><Relationship Id="rId5" Type="http://schemas.openxmlformats.org/officeDocument/2006/relationships/tags" Target="../tags/tag77.xml"/><Relationship Id="rId15" Type="http://schemas.openxmlformats.org/officeDocument/2006/relationships/tags" Target="../tags/tag87.xml"/><Relationship Id="rId23" Type="http://schemas.openxmlformats.org/officeDocument/2006/relationships/tags" Target="../tags/tag95.xml"/><Relationship Id="rId10" Type="http://schemas.openxmlformats.org/officeDocument/2006/relationships/tags" Target="../tags/tag82.xml"/><Relationship Id="rId19" Type="http://schemas.openxmlformats.org/officeDocument/2006/relationships/tags" Target="../tags/tag91.xml"/><Relationship Id="rId4" Type="http://schemas.openxmlformats.org/officeDocument/2006/relationships/tags" Target="../tags/tag76.xml"/><Relationship Id="rId9" Type="http://schemas.openxmlformats.org/officeDocument/2006/relationships/tags" Target="../tags/tag81.xml"/><Relationship Id="rId14" Type="http://schemas.openxmlformats.org/officeDocument/2006/relationships/tags" Target="../tags/tag86.xml"/><Relationship Id="rId22" Type="http://schemas.openxmlformats.org/officeDocument/2006/relationships/tags" Target="../tags/tag9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105.xml"/><Relationship Id="rId13" Type="http://schemas.openxmlformats.org/officeDocument/2006/relationships/tags" Target="../tags/tag110.xml"/><Relationship Id="rId18" Type="http://schemas.openxmlformats.org/officeDocument/2006/relationships/tags" Target="../tags/tag115.xml"/><Relationship Id="rId26" Type="http://schemas.openxmlformats.org/officeDocument/2006/relationships/tags" Target="../tags/tag123.xml"/><Relationship Id="rId3" Type="http://schemas.openxmlformats.org/officeDocument/2006/relationships/tags" Target="../tags/tag100.xml"/><Relationship Id="rId21" Type="http://schemas.openxmlformats.org/officeDocument/2006/relationships/tags" Target="../tags/tag118.xml"/><Relationship Id="rId7" Type="http://schemas.openxmlformats.org/officeDocument/2006/relationships/tags" Target="../tags/tag104.xml"/><Relationship Id="rId12" Type="http://schemas.openxmlformats.org/officeDocument/2006/relationships/tags" Target="../tags/tag109.xml"/><Relationship Id="rId17" Type="http://schemas.openxmlformats.org/officeDocument/2006/relationships/tags" Target="../tags/tag114.xml"/><Relationship Id="rId25" Type="http://schemas.openxmlformats.org/officeDocument/2006/relationships/tags" Target="../tags/tag122.xml"/><Relationship Id="rId2" Type="http://schemas.openxmlformats.org/officeDocument/2006/relationships/tags" Target="../tags/tag99.xml"/><Relationship Id="rId16" Type="http://schemas.openxmlformats.org/officeDocument/2006/relationships/tags" Target="../tags/tag113.xml"/><Relationship Id="rId20" Type="http://schemas.openxmlformats.org/officeDocument/2006/relationships/tags" Target="../tags/tag117.xml"/><Relationship Id="rId1" Type="http://schemas.openxmlformats.org/officeDocument/2006/relationships/tags" Target="../tags/tag98.xml"/><Relationship Id="rId6" Type="http://schemas.openxmlformats.org/officeDocument/2006/relationships/tags" Target="../tags/tag103.xml"/><Relationship Id="rId11" Type="http://schemas.openxmlformats.org/officeDocument/2006/relationships/tags" Target="../tags/tag108.xml"/><Relationship Id="rId24" Type="http://schemas.openxmlformats.org/officeDocument/2006/relationships/tags" Target="../tags/tag121.xml"/><Relationship Id="rId5" Type="http://schemas.openxmlformats.org/officeDocument/2006/relationships/tags" Target="../tags/tag102.xml"/><Relationship Id="rId15" Type="http://schemas.openxmlformats.org/officeDocument/2006/relationships/tags" Target="../tags/tag112.xml"/><Relationship Id="rId23" Type="http://schemas.openxmlformats.org/officeDocument/2006/relationships/tags" Target="../tags/tag120.xml"/><Relationship Id="rId10" Type="http://schemas.openxmlformats.org/officeDocument/2006/relationships/tags" Target="../tags/tag107.xml"/><Relationship Id="rId19" Type="http://schemas.openxmlformats.org/officeDocument/2006/relationships/tags" Target="../tags/tag116.xml"/><Relationship Id="rId4" Type="http://schemas.openxmlformats.org/officeDocument/2006/relationships/tags" Target="../tags/tag101.xml"/><Relationship Id="rId9" Type="http://schemas.openxmlformats.org/officeDocument/2006/relationships/tags" Target="../tags/tag106.xml"/><Relationship Id="rId14" Type="http://schemas.openxmlformats.org/officeDocument/2006/relationships/tags" Target="../tags/tag111.xml"/><Relationship Id="rId22" Type="http://schemas.openxmlformats.org/officeDocument/2006/relationships/tags" Target="../tags/tag119.xml"/><Relationship Id="rId27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131.xml"/><Relationship Id="rId13" Type="http://schemas.openxmlformats.org/officeDocument/2006/relationships/tags" Target="../tags/tag136.xml"/><Relationship Id="rId18" Type="http://schemas.openxmlformats.org/officeDocument/2006/relationships/tags" Target="../tags/tag141.xml"/><Relationship Id="rId26" Type="http://schemas.openxmlformats.org/officeDocument/2006/relationships/tags" Target="../tags/tag149.xml"/><Relationship Id="rId3" Type="http://schemas.openxmlformats.org/officeDocument/2006/relationships/tags" Target="../tags/tag126.xml"/><Relationship Id="rId21" Type="http://schemas.openxmlformats.org/officeDocument/2006/relationships/tags" Target="../tags/tag144.xml"/><Relationship Id="rId7" Type="http://schemas.openxmlformats.org/officeDocument/2006/relationships/tags" Target="../tags/tag130.xml"/><Relationship Id="rId12" Type="http://schemas.openxmlformats.org/officeDocument/2006/relationships/tags" Target="../tags/tag135.xml"/><Relationship Id="rId17" Type="http://schemas.openxmlformats.org/officeDocument/2006/relationships/tags" Target="../tags/tag140.xml"/><Relationship Id="rId25" Type="http://schemas.openxmlformats.org/officeDocument/2006/relationships/tags" Target="../tags/tag148.xml"/><Relationship Id="rId2" Type="http://schemas.openxmlformats.org/officeDocument/2006/relationships/tags" Target="../tags/tag125.xml"/><Relationship Id="rId16" Type="http://schemas.openxmlformats.org/officeDocument/2006/relationships/tags" Target="../tags/tag139.xml"/><Relationship Id="rId20" Type="http://schemas.openxmlformats.org/officeDocument/2006/relationships/tags" Target="../tags/tag143.xml"/><Relationship Id="rId29" Type="http://schemas.openxmlformats.org/officeDocument/2006/relationships/tags" Target="../tags/tag152.xml"/><Relationship Id="rId1" Type="http://schemas.openxmlformats.org/officeDocument/2006/relationships/tags" Target="../tags/tag124.xml"/><Relationship Id="rId6" Type="http://schemas.openxmlformats.org/officeDocument/2006/relationships/tags" Target="../tags/tag129.xml"/><Relationship Id="rId11" Type="http://schemas.openxmlformats.org/officeDocument/2006/relationships/tags" Target="../tags/tag134.xml"/><Relationship Id="rId24" Type="http://schemas.openxmlformats.org/officeDocument/2006/relationships/tags" Target="../tags/tag147.xml"/><Relationship Id="rId5" Type="http://schemas.openxmlformats.org/officeDocument/2006/relationships/tags" Target="../tags/tag128.xml"/><Relationship Id="rId15" Type="http://schemas.openxmlformats.org/officeDocument/2006/relationships/tags" Target="../tags/tag138.xml"/><Relationship Id="rId23" Type="http://schemas.openxmlformats.org/officeDocument/2006/relationships/tags" Target="../tags/tag146.xml"/><Relationship Id="rId28" Type="http://schemas.openxmlformats.org/officeDocument/2006/relationships/tags" Target="../tags/tag151.xml"/><Relationship Id="rId10" Type="http://schemas.openxmlformats.org/officeDocument/2006/relationships/tags" Target="../tags/tag133.xml"/><Relationship Id="rId19" Type="http://schemas.openxmlformats.org/officeDocument/2006/relationships/tags" Target="../tags/tag142.xml"/><Relationship Id="rId31" Type="http://schemas.openxmlformats.org/officeDocument/2006/relationships/slideLayout" Target="../slideLayouts/slideLayout2.xml"/><Relationship Id="rId4" Type="http://schemas.openxmlformats.org/officeDocument/2006/relationships/tags" Target="../tags/tag127.xml"/><Relationship Id="rId9" Type="http://schemas.openxmlformats.org/officeDocument/2006/relationships/tags" Target="../tags/tag132.xml"/><Relationship Id="rId14" Type="http://schemas.openxmlformats.org/officeDocument/2006/relationships/tags" Target="../tags/tag137.xml"/><Relationship Id="rId22" Type="http://schemas.openxmlformats.org/officeDocument/2006/relationships/tags" Target="../tags/tag145.xml"/><Relationship Id="rId27" Type="http://schemas.openxmlformats.org/officeDocument/2006/relationships/tags" Target="../tags/tag150.xml"/><Relationship Id="rId30" Type="http://schemas.openxmlformats.org/officeDocument/2006/relationships/tags" Target="../tags/tag153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161.xml"/><Relationship Id="rId13" Type="http://schemas.openxmlformats.org/officeDocument/2006/relationships/tags" Target="../tags/tag166.xml"/><Relationship Id="rId18" Type="http://schemas.openxmlformats.org/officeDocument/2006/relationships/tags" Target="../tags/tag171.xml"/><Relationship Id="rId26" Type="http://schemas.openxmlformats.org/officeDocument/2006/relationships/tags" Target="../tags/tag179.xml"/><Relationship Id="rId3" Type="http://schemas.openxmlformats.org/officeDocument/2006/relationships/tags" Target="../tags/tag156.xml"/><Relationship Id="rId21" Type="http://schemas.openxmlformats.org/officeDocument/2006/relationships/tags" Target="../tags/tag174.xml"/><Relationship Id="rId34" Type="http://schemas.openxmlformats.org/officeDocument/2006/relationships/tags" Target="../tags/tag187.xml"/><Relationship Id="rId7" Type="http://schemas.openxmlformats.org/officeDocument/2006/relationships/tags" Target="../tags/tag160.xml"/><Relationship Id="rId12" Type="http://schemas.openxmlformats.org/officeDocument/2006/relationships/tags" Target="../tags/tag165.xml"/><Relationship Id="rId17" Type="http://schemas.openxmlformats.org/officeDocument/2006/relationships/tags" Target="../tags/tag170.xml"/><Relationship Id="rId25" Type="http://schemas.openxmlformats.org/officeDocument/2006/relationships/tags" Target="../tags/tag178.xml"/><Relationship Id="rId33" Type="http://schemas.openxmlformats.org/officeDocument/2006/relationships/tags" Target="../tags/tag186.xml"/><Relationship Id="rId2" Type="http://schemas.openxmlformats.org/officeDocument/2006/relationships/tags" Target="../tags/tag155.xml"/><Relationship Id="rId16" Type="http://schemas.openxmlformats.org/officeDocument/2006/relationships/tags" Target="../tags/tag169.xml"/><Relationship Id="rId20" Type="http://schemas.openxmlformats.org/officeDocument/2006/relationships/tags" Target="../tags/tag173.xml"/><Relationship Id="rId29" Type="http://schemas.openxmlformats.org/officeDocument/2006/relationships/tags" Target="../tags/tag182.xml"/><Relationship Id="rId1" Type="http://schemas.openxmlformats.org/officeDocument/2006/relationships/tags" Target="../tags/tag154.xml"/><Relationship Id="rId6" Type="http://schemas.openxmlformats.org/officeDocument/2006/relationships/tags" Target="../tags/tag159.xml"/><Relationship Id="rId11" Type="http://schemas.openxmlformats.org/officeDocument/2006/relationships/tags" Target="../tags/tag164.xml"/><Relationship Id="rId24" Type="http://schemas.openxmlformats.org/officeDocument/2006/relationships/tags" Target="../tags/tag177.xml"/><Relationship Id="rId32" Type="http://schemas.openxmlformats.org/officeDocument/2006/relationships/tags" Target="../tags/tag185.xml"/><Relationship Id="rId5" Type="http://schemas.openxmlformats.org/officeDocument/2006/relationships/tags" Target="../tags/tag158.xml"/><Relationship Id="rId15" Type="http://schemas.openxmlformats.org/officeDocument/2006/relationships/tags" Target="../tags/tag168.xml"/><Relationship Id="rId23" Type="http://schemas.openxmlformats.org/officeDocument/2006/relationships/tags" Target="../tags/tag176.xml"/><Relationship Id="rId28" Type="http://schemas.openxmlformats.org/officeDocument/2006/relationships/tags" Target="../tags/tag181.xml"/><Relationship Id="rId36" Type="http://schemas.openxmlformats.org/officeDocument/2006/relationships/slideLayout" Target="../slideLayouts/slideLayout2.xml"/><Relationship Id="rId10" Type="http://schemas.openxmlformats.org/officeDocument/2006/relationships/tags" Target="../tags/tag163.xml"/><Relationship Id="rId19" Type="http://schemas.openxmlformats.org/officeDocument/2006/relationships/tags" Target="../tags/tag172.xml"/><Relationship Id="rId31" Type="http://schemas.openxmlformats.org/officeDocument/2006/relationships/tags" Target="../tags/tag184.xml"/><Relationship Id="rId4" Type="http://schemas.openxmlformats.org/officeDocument/2006/relationships/tags" Target="../tags/tag157.xml"/><Relationship Id="rId9" Type="http://schemas.openxmlformats.org/officeDocument/2006/relationships/tags" Target="../tags/tag162.xml"/><Relationship Id="rId14" Type="http://schemas.openxmlformats.org/officeDocument/2006/relationships/tags" Target="../tags/tag167.xml"/><Relationship Id="rId22" Type="http://schemas.openxmlformats.org/officeDocument/2006/relationships/tags" Target="../tags/tag175.xml"/><Relationship Id="rId27" Type="http://schemas.openxmlformats.org/officeDocument/2006/relationships/tags" Target="../tags/tag180.xml"/><Relationship Id="rId30" Type="http://schemas.openxmlformats.org/officeDocument/2006/relationships/tags" Target="../tags/tag183.xml"/><Relationship Id="rId35" Type="http://schemas.openxmlformats.org/officeDocument/2006/relationships/tags" Target="../tags/tag188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196.xml"/><Relationship Id="rId13" Type="http://schemas.openxmlformats.org/officeDocument/2006/relationships/tags" Target="../tags/tag201.xml"/><Relationship Id="rId3" Type="http://schemas.openxmlformats.org/officeDocument/2006/relationships/tags" Target="../tags/tag191.xml"/><Relationship Id="rId7" Type="http://schemas.openxmlformats.org/officeDocument/2006/relationships/tags" Target="../tags/tag195.xml"/><Relationship Id="rId12" Type="http://schemas.openxmlformats.org/officeDocument/2006/relationships/tags" Target="../tags/tag200.xml"/><Relationship Id="rId2" Type="http://schemas.openxmlformats.org/officeDocument/2006/relationships/tags" Target="../tags/tag190.xml"/><Relationship Id="rId1" Type="http://schemas.openxmlformats.org/officeDocument/2006/relationships/tags" Target="../tags/tag189.xml"/><Relationship Id="rId6" Type="http://schemas.openxmlformats.org/officeDocument/2006/relationships/tags" Target="../tags/tag194.xml"/><Relationship Id="rId11" Type="http://schemas.openxmlformats.org/officeDocument/2006/relationships/tags" Target="../tags/tag199.xml"/><Relationship Id="rId5" Type="http://schemas.openxmlformats.org/officeDocument/2006/relationships/tags" Target="../tags/tag193.xml"/><Relationship Id="rId15" Type="http://schemas.openxmlformats.org/officeDocument/2006/relationships/slideLayout" Target="../slideLayouts/slideLayout2.xml"/><Relationship Id="rId10" Type="http://schemas.openxmlformats.org/officeDocument/2006/relationships/tags" Target="../tags/tag198.xml"/><Relationship Id="rId4" Type="http://schemas.openxmlformats.org/officeDocument/2006/relationships/tags" Target="../tags/tag192.xml"/><Relationship Id="rId9" Type="http://schemas.openxmlformats.org/officeDocument/2006/relationships/tags" Target="../tags/tag197.xml"/><Relationship Id="rId14" Type="http://schemas.openxmlformats.org/officeDocument/2006/relationships/tags" Target="../tags/tag20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Toward Common Patterns for Distributed, Concurrent,</a:t>
            </a:r>
            <a:br>
              <a:rPr lang="en-US" dirty="0" smtClean="0"/>
            </a:br>
            <a:r>
              <a:rPr lang="en-US" dirty="0" smtClean="0"/>
              <a:t>Fault-Tolerant Code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dirty="0" smtClean="0"/>
              <a:t>Ryan Stutsman</a:t>
            </a:r>
          </a:p>
          <a:p>
            <a:r>
              <a:rPr lang="en-US" dirty="0" smtClean="0"/>
              <a:t>and John </a:t>
            </a:r>
            <a:r>
              <a:rPr lang="en-US" dirty="0" err="1" smtClean="0"/>
              <a:t>Ousterhout</a:t>
            </a:r>
            <a:endParaRPr lang="en-US" dirty="0" smtClean="0"/>
          </a:p>
          <a:p>
            <a:r>
              <a:rPr lang="en-US" sz="2400" dirty="0" smtClean="0"/>
              <a:t>Stanford University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72995-1A64-4785-9BDD-BDE1A2D505D0}" type="slidenum">
              <a:rPr lang="en-US" smtClean="0"/>
              <a:t>1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71447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510"/>
    </mc:Choice>
    <mc:Fallback xmlns="">
      <p:transition spd="slow" advTm="351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Approach: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67200"/>
            <a:ext cx="8229600" cy="1858963"/>
          </a:xfrm>
        </p:spPr>
        <p:txBody>
          <a:bodyPr>
            <a:normAutofit/>
          </a:bodyPr>
          <a:lstStyle/>
          <a:p>
            <a:r>
              <a:rPr lang="en-US" dirty="0" smtClean="0"/>
              <a:t>Execution </a:t>
            </a:r>
            <a:r>
              <a:rPr lang="en-US" dirty="0"/>
              <a:t>order </a:t>
            </a:r>
            <a:r>
              <a:rPr lang="en-US" dirty="0" smtClean="0"/>
              <a:t>determined by </a:t>
            </a:r>
            <a:r>
              <a:rPr lang="en-US" dirty="0"/>
              <a:t>state</a:t>
            </a:r>
          </a:p>
          <a:p>
            <a:r>
              <a:rPr lang="en-US" dirty="0"/>
              <a:t>Actions are short, non-blocking, atomic</a:t>
            </a:r>
          </a:p>
          <a:p>
            <a:r>
              <a:rPr lang="en-US" dirty="0" smtClean="0"/>
              <a:t>Failures </a:t>
            </a:r>
            <a:r>
              <a:rPr lang="en-US" dirty="0"/>
              <a:t>handled between actions not </a:t>
            </a:r>
            <a:r>
              <a:rPr lang="en-US" dirty="0" smtClean="0"/>
              <a:t>within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62000" y="1143000"/>
            <a:ext cx="7091363" cy="3005137"/>
            <a:chOff x="762000" y="1143000"/>
            <a:chExt cx="7091363" cy="3005137"/>
          </a:xfrm>
        </p:grpSpPr>
        <p:grpSp>
          <p:nvGrpSpPr>
            <p:cNvPr id="35" name="Group 34"/>
            <p:cNvGrpSpPr/>
            <p:nvPr/>
          </p:nvGrpSpPr>
          <p:grpSpPr>
            <a:xfrm>
              <a:off x="762000" y="1143000"/>
              <a:ext cx="7091363" cy="3005137"/>
              <a:chOff x="309562" y="1247775"/>
              <a:chExt cx="7091363" cy="3005137"/>
            </a:xfrm>
          </p:grpSpPr>
          <p:sp>
            <p:nvSpPr>
              <p:cNvPr id="4" name="Cloud 3"/>
              <p:cNvSpPr/>
              <p:nvPr/>
            </p:nvSpPr>
            <p:spPr>
              <a:xfrm>
                <a:off x="309562" y="1295400"/>
                <a:ext cx="3424238" cy="2819400"/>
              </a:xfrm>
              <a:prstGeom prst="cloud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smtClean="0"/>
                  <a:t>State</a:t>
                </a:r>
              </a:p>
              <a:p>
                <a:pPr algn="ctr"/>
                <a:r>
                  <a:rPr lang="en-US" sz="2800" b="1" dirty="0" smtClean="0"/>
                  <a:t>Variables</a:t>
                </a:r>
                <a:endParaRPr lang="en-US" sz="2800" b="1" dirty="0"/>
              </a:p>
            </p:txBody>
          </p:sp>
          <p:sp>
            <p:nvSpPr>
              <p:cNvPr id="5" name="Rectangle 4"/>
              <p:cNvSpPr/>
              <p:nvPr/>
            </p:nvSpPr>
            <p:spPr>
              <a:xfrm>
                <a:off x="5715000" y="1247775"/>
                <a:ext cx="838200" cy="838200"/>
              </a:xfrm>
              <a:prstGeom prst="rect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/>
                  <a:t>Action</a:t>
                </a:r>
                <a:endParaRPr lang="en-US" b="1" dirty="0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5715000" y="2331244"/>
                <a:ext cx="838200" cy="838200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/>
                  <a:t>Action</a:t>
                </a:r>
                <a:endParaRPr lang="en-US" b="1" dirty="0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5715000" y="3414712"/>
                <a:ext cx="838200" cy="8382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/>
                  <a:t>Action</a:t>
                </a:r>
                <a:endParaRPr lang="en-US" b="1" dirty="0"/>
              </a:p>
            </p:txBody>
          </p:sp>
          <p:cxnSp>
            <p:nvCxnSpPr>
              <p:cNvPr id="12" name="Straight Arrow Connector 11"/>
              <p:cNvCxnSpPr>
                <a:endCxn id="5" idx="1"/>
              </p:cNvCxnSpPr>
              <p:nvPr/>
            </p:nvCxnSpPr>
            <p:spPr>
              <a:xfrm flipV="1">
                <a:off x="2895600" y="1666875"/>
                <a:ext cx="2819400" cy="314326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accent4"/>
              </a:lnRef>
              <a:fillRef idx="0">
                <a:schemeClr val="accent4"/>
              </a:fillRef>
              <a:effectRef idx="2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13" name="Straight Arrow Connector 12"/>
              <p:cNvCxnSpPr>
                <a:endCxn id="5" idx="1"/>
              </p:cNvCxnSpPr>
              <p:nvPr/>
            </p:nvCxnSpPr>
            <p:spPr>
              <a:xfrm flipV="1">
                <a:off x="3048000" y="1666875"/>
                <a:ext cx="2667000" cy="466726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accent4"/>
              </a:lnRef>
              <a:fillRef idx="0">
                <a:schemeClr val="accent4"/>
              </a:fillRef>
              <a:effectRef idx="2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15" name="Straight Arrow Connector 14"/>
              <p:cNvCxnSpPr>
                <a:endCxn id="8" idx="1"/>
              </p:cNvCxnSpPr>
              <p:nvPr/>
            </p:nvCxnSpPr>
            <p:spPr>
              <a:xfrm>
                <a:off x="3048000" y="2133601"/>
                <a:ext cx="2667000" cy="616743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8" name="Straight Arrow Connector 17"/>
              <p:cNvCxnSpPr>
                <a:endCxn id="8" idx="1"/>
              </p:cNvCxnSpPr>
              <p:nvPr/>
            </p:nvCxnSpPr>
            <p:spPr>
              <a:xfrm>
                <a:off x="2514600" y="2438400"/>
                <a:ext cx="3200400" cy="311944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20" name="Straight Arrow Connector 19"/>
              <p:cNvCxnSpPr>
                <a:endCxn id="10" idx="1"/>
              </p:cNvCxnSpPr>
              <p:nvPr/>
            </p:nvCxnSpPr>
            <p:spPr>
              <a:xfrm>
                <a:off x="2133600" y="3352800"/>
                <a:ext cx="3581400" cy="481012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accent5"/>
              </a:lnRef>
              <a:fillRef idx="0">
                <a:schemeClr val="accent5"/>
              </a:fillRef>
              <a:effectRef idx="2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26" name="Straight Arrow Connector 25"/>
              <p:cNvCxnSpPr>
                <a:stCxn id="5" idx="3"/>
              </p:cNvCxnSpPr>
              <p:nvPr/>
            </p:nvCxnSpPr>
            <p:spPr>
              <a:xfrm>
                <a:off x="6553200" y="1666875"/>
                <a:ext cx="838200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accent4"/>
              </a:lnRef>
              <a:fillRef idx="0">
                <a:schemeClr val="accent4"/>
              </a:fillRef>
              <a:effectRef idx="2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32" name="Straight Arrow Connector 31"/>
              <p:cNvCxnSpPr/>
              <p:nvPr/>
            </p:nvCxnSpPr>
            <p:spPr>
              <a:xfrm>
                <a:off x="6553200" y="2721769"/>
                <a:ext cx="838200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33" name="Straight Arrow Connector 32"/>
              <p:cNvCxnSpPr/>
              <p:nvPr/>
            </p:nvCxnSpPr>
            <p:spPr>
              <a:xfrm>
                <a:off x="6562725" y="3833812"/>
                <a:ext cx="838200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accent5"/>
              </a:lnRef>
              <a:fillRef idx="0">
                <a:schemeClr val="accent5"/>
              </a:fillRef>
              <a:effectRef idx="2">
                <a:schemeClr val="accent5"/>
              </a:effectRef>
              <a:fontRef idx="minor">
                <a:schemeClr val="tx1"/>
              </a:fontRef>
            </p:style>
          </p:cxnSp>
        </p:grpSp>
        <p:sp>
          <p:nvSpPr>
            <p:cNvPr id="36" name="TextBox 35"/>
            <p:cNvSpPr txBox="1"/>
            <p:nvPr/>
          </p:nvSpPr>
          <p:spPr>
            <a:xfrm>
              <a:off x="4405313" y="1154668"/>
              <a:ext cx="12907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Conditions</a:t>
              </a:r>
              <a:endParaRPr lang="en-US" b="1" dirty="0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3233738" y="1800226"/>
              <a:ext cx="228600" cy="152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3457576" y="1962151"/>
              <a:ext cx="228600" cy="1524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2852738" y="2260997"/>
              <a:ext cx="228600" cy="15240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2397919" y="3157537"/>
              <a:ext cx="228600" cy="1524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72995-1A64-4785-9BDD-BDE1A2D505D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296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5954"/>
    </mc:Choice>
    <mc:Fallback xmlns="">
      <p:transition spd="slow" advTm="85954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Segment Replication Rules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7655002"/>
              </p:ext>
            </p:extLst>
          </p:nvPr>
        </p:nvGraphicFramePr>
        <p:xfrm>
          <a:off x="457200" y="1066800"/>
          <a:ext cx="82296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"/>
                <a:gridCol w="3962400"/>
                <a:gridCol w="3962400"/>
              </a:tblGrid>
              <a:tr h="349298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#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381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Condition</a:t>
                      </a:r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Action</a:t>
                      </a:r>
                      <a:endParaRPr lang="en-US" dirty="0"/>
                    </a:p>
                  </a:txBody>
                  <a:tcPr/>
                </a:tc>
              </a:tr>
              <a:tr h="349298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381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 backup server selected</a:t>
                      </a:r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Choose  available server to hold replica</a:t>
                      </a:r>
                      <a:endParaRPr lang="en-US" dirty="0"/>
                    </a:p>
                  </a:txBody>
                  <a:tcPr/>
                </a:tc>
              </a:tr>
              <a:tr h="611272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381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Header unreplicated, no RPC</a:t>
                      </a:r>
                      <a:r>
                        <a:rPr lang="en-US" baseline="0" dirty="0" smtClean="0"/>
                        <a:t> outstanding</a:t>
                      </a:r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Start RPC containing</a:t>
                      </a:r>
                      <a:r>
                        <a:rPr lang="en-US" baseline="0" dirty="0" smtClean="0"/>
                        <a:t> the header</a:t>
                      </a:r>
                      <a:endParaRPr lang="en-US" dirty="0"/>
                    </a:p>
                  </a:txBody>
                  <a:tcPr/>
                </a:tc>
              </a:tr>
              <a:tr h="611272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381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Header</a:t>
                      </a:r>
                      <a:r>
                        <a:rPr lang="en-US" baseline="0" dirty="0" smtClean="0"/>
                        <a:t> unreplicated, RPC completed</a:t>
                      </a:r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Mark</a:t>
                      </a:r>
                      <a:r>
                        <a:rPr lang="en-US" baseline="0" dirty="0" smtClean="0"/>
                        <a:t> header replicated; mark prior segment to allow footer replication</a:t>
                      </a:r>
                      <a:endParaRPr lang="en-US" dirty="0"/>
                    </a:p>
                  </a:txBody>
                  <a:tcPr/>
                </a:tc>
              </a:tr>
              <a:tr h="611272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381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Unreplicated data,</a:t>
                      </a:r>
                      <a:r>
                        <a:rPr lang="en-US" baseline="0" dirty="0" smtClean="0"/>
                        <a:t> no RPC outstanding, prior footer is replicated</a:t>
                      </a:r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Start write RPC containing up to 1 MB of unreplicated</a:t>
                      </a:r>
                      <a:r>
                        <a:rPr lang="en-US" baseline="0" dirty="0" smtClean="0"/>
                        <a:t> data</a:t>
                      </a:r>
                      <a:endParaRPr lang="en-US" dirty="0"/>
                    </a:p>
                  </a:txBody>
                  <a:tcPr/>
                </a:tc>
              </a:tr>
              <a:tr h="349298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381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Unreplicated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data, RPC completed</a:t>
                      </a:r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Mark sent data as replicated</a:t>
                      </a:r>
                      <a:endParaRPr lang="en-US" dirty="0"/>
                    </a:p>
                  </a:txBody>
                  <a:tcPr/>
                </a:tc>
              </a:tr>
              <a:tr h="873245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6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381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Segment finalized, following header replicated, footer not sent, no RPC outstanding</a:t>
                      </a:r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Start RPC containing the footer</a:t>
                      </a:r>
                      <a:endParaRPr lang="en-US" dirty="0"/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7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381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Segment finalized, RPC completed</a:t>
                      </a:r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Mark</a:t>
                      </a:r>
                      <a:r>
                        <a:rPr lang="en-US" baseline="0" dirty="0" smtClean="0"/>
                        <a:t> footer replicated; mark following segment to allow data replication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5684837"/>
            <a:ext cx="8229600" cy="56356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b="1" dirty="0" smtClean="0"/>
              <a:t>On failure reset sent/replicated bytes and RPCs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72995-1A64-4785-9BDD-BDE1A2D505D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9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2268"/>
    </mc:Choice>
    <mc:Fallback xmlns="">
      <p:transition spd="slow" advTm="62268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Structuring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should hundreds of rules be organized?</a:t>
            </a:r>
          </a:p>
          <a:p>
            <a:pPr lvl="1"/>
            <a:r>
              <a:rPr lang="en-US" dirty="0" smtClean="0"/>
              <a:t>Need modularity and clear visualization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How</a:t>
            </a:r>
            <a:r>
              <a:rPr lang="en-US" dirty="0"/>
              <a:t> </a:t>
            </a:r>
            <a:r>
              <a:rPr lang="en-US" dirty="0" smtClean="0"/>
              <a:t>can rules be evaluated efficiently?</a:t>
            </a:r>
          </a:p>
          <a:p>
            <a:pPr lvl="1"/>
            <a:r>
              <a:rPr lang="en-US" dirty="0" smtClean="0"/>
              <a:t>Polling </a:t>
            </a:r>
            <a:r>
              <a:rPr lang="en-US" dirty="0"/>
              <a:t>to test conditions for all rules won’t </a:t>
            </a:r>
            <a:r>
              <a:rPr lang="en-US" dirty="0" smtClean="0"/>
              <a:t>scale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72995-1A64-4785-9BDD-BDE1A2D505D0}" type="slidenum">
              <a:rPr lang="en-US" smtClean="0"/>
              <a:t>12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45519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1379"/>
    </mc:Choice>
    <mc:Fallback xmlns="">
      <p:transition spd="slow" advTm="61379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76600"/>
            <a:ext cx="8229600" cy="2849563"/>
          </a:xfrm>
        </p:spPr>
        <p:txBody>
          <a:bodyPr>
            <a:normAutofit fontScale="92500"/>
          </a:bodyPr>
          <a:lstStyle/>
          <a:p>
            <a:r>
              <a:rPr lang="en-US" dirty="0"/>
              <a:t>U</a:t>
            </a:r>
            <a:r>
              <a:rPr lang="en-US" dirty="0" smtClean="0"/>
              <a:t>sed by HDFS chunk replication</a:t>
            </a:r>
          </a:p>
          <a:p>
            <a:r>
              <a:rPr lang="en-US" dirty="0" smtClean="0"/>
              <a:t>Structures </a:t>
            </a:r>
            <a:r>
              <a:rPr lang="en-US" dirty="0"/>
              <a:t>paired with a thread that polls to find needed work due to failure</a:t>
            </a:r>
          </a:p>
          <a:p>
            <a:r>
              <a:rPr lang="en-US" dirty="0"/>
              <a:t>State records </a:t>
            </a:r>
            <a:r>
              <a:rPr lang="en-US" dirty="0" smtClean="0"/>
              <a:t>queued between threads/actions</a:t>
            </a:r>
            <a:endParaRPr lang="en-US" dirty="0"/>
          </a:p>
          <a:p>
            <a:r>
              <a:rPr lang="en-US" dirty="0" smtClean="0"/>
              <a:t>No modularity; code scattered </a:t>
            </a:r>
            <a:r>
              <a:rPr lang="en-US" dirty="0"/>
              <a:t>across </a:t>
            </a:r>
            <a:r>
              <a:rPr lang="en-US" dirty="0" smtClean="0"/>
              <a:t>threads 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72995-1A64-4785-9BDD-BDE1A2D505D0}" type="slidenum">
              <a:rPr lang="en-US" smtClean="0"/>
              <a:t>13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333526" y="1969532"/>
            <a:ext cx="14478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" name="Group 19"/>
          <p:cNvGrpSpPr/>
          <p:nvPr/>
        </p:nvGrpSpPr>
        <p:grpSpPr>
          <a:xfrm>
            <a:off x="5606079" y="1457423"/>
            <a:ext cx="566121" cy="338418"/>
            <a:chOff x="2405679" y="3145491"/>
            <a:chExt cx="566121" cy="338418"/>
          </a:xfrm>
        </p:grpSpPr>
        <p:sp>
          <p:nvSpPr>
            <p:cNvPr id="6" name="Rectangle 5"/>
            <p:cNvSpPr/>
            <p:nvPr/>
          </p:nvSpPr>
          <p:spPr>
            <a:xfrm>
              <a:off x="2405679" y="3145491"/>
              <a:ext cx="188707" cy="33841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2594386" y="3145491"/>
              <a:ext cx="188707" cy="33841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2783093" y="3145491"/>
              <a:ext cx="188707" cy="33841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3663279" y="1600200"/>
            <a:ext cx="7882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Step 1</a:t>
            </a:r>
            <a:endParaRPr lang="en-US" dirty="0"/>
          </a:p>
        </p:txBody>
      </p:sp>
      <p:sp>
        <p:nvSpPr>
          <p:cNvPr id="13" name="Freeform 12"/>
          <p:cNvSpPr/>
          <p:nvPr/>
        </p:nvSpPr>
        <p:spPr>
          <a:xfrm>
            <a:off x="3947565" y="2027019"/>
            <a:ext cx="219719" cy="425600"/>
          </a:xfrm>
          <a:custGeom>
            <a:avLst/>
            <a:gdLst>
              <a:gd name="connsiteX0" fmla="*/ 111331 w 682266"/>
              <a:gd name="connsiteY0" fmla="*/ 0 h 1570617"/>
              <a:gd name="connsiteX1" fmla="*/ 681486 w 682266"/>
              <a:gd name="connsiteY1" fmla="*/ 365760 h 1570617"/>
              <a:gd name="connsiteX2" fmla="*/ 3754 w 682266"/>
              <a:gd name="connsiteY2" fmla="*/ 1129553 h 1570617"/>
              <a:gd name="connsiteX3" fmla="*/ 391030 w 682266"/>
              <a:gd name="connsiteY3" fmla="*/ 1570617 h 1570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82266" h="1570617">
                <a:moveTo>
                  <a:pt x="111331" y="0"/>
                </a:moveTo>
                <a:cubicBezTo>
                  <a:pt x="405373" y="88750"/>
                  <a:pt x="699415" y="177501"/>
                  <a:pt x="681486" y="365760"/>
                </a:cubicBezTo>
                <a:cubicBezTo>
                  <a:pt x="663557" y="554019"/>
                  <a:pt x="52163" y="928744"/>
                  <a:pt x="3754" y="1129553"/>
                </a:cubicBezTo>
                <a:cubicBezTo>
                  <a:pt x="-44655" y="1330362"/>
                  <a:pt x="391030" y="1570617"/>
                  <a:pt x="391030" y="1570617"/>
                </a:cubicBezTo>
              </a:path>
            </a:pathLst>
          </a:custGeom>
          <a:noFill/>
          <a:ln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285922" y="1359932"/>
            <a:ext cx="14478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6674986" y="990600"/>
            <a:ext cx="7882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Step 2</a:t>
            </a:r>
            <a:endParaRPr lang="en-US" dirty="0"/>
          </a:p>
        </p:txBody>
      </p:sp>
      <p:sp>
        <p:nvSpPr>
          <p:cNvPr id="16" name="Freeform 15"/>
          <p:cNvSpPr/>
          <p:nvPr/>
        </p:nvSpPr>
        <p:spPr>
          <a:xfrm>
            <a:off x="6899961" y="1417419"/>
            <a:ext cx="219719" cy="425600"/>
          </a:xfrm>
          <a:custGeom>
            <a:avLst/>
            <a:gdLst>
              <a:gd name="connsiteX0" fmla="*/ 111331 w 682266"/>
              <a:gd name="connsiteY0" fmla="*/ 0 h 1570617"/>
              <a:gd name="connsiteX1" fmla="*/ 681486 w 682266"/>
              <a:gd name="connsiteY1" fmla="*/ 365760 h 1570617"/>
              <a:gd name="connsiteX2" fmla="*/ 3754 w 682266"/>
              <a:gd name="connsiteY2" fmla="*/ 1129553 h 1570617"/>
              <a:gd name="connsiteX3" fmla="*/ 391030 w 682266"/>
              <a:gd name="connsiteY3" fmla="*/ 1570617 h 1570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82266" h="1570617">
                <a:moveTo>
                  <a:pt x="111331" y="0"/>
                </a:moveTo>
                <a:cubicBezTo>
                  <a:pt x="405373" y="88750"/>
                  <a:pt x="699415" y="177501"/>
                  <a:pt x="681486" y="365760"/>
                </a:cubicBezTo>
                <a:cubicBezTo>
                  <a:pt x="663557" y="554019"/>
                  <a:pt x="52163" y="928744"/>
                  <a:pt x="3754" y="1129553"/>
                </a:cubicBezTo>
                <a:cubicBezTo>
                  <a:pt x="-44655" y="1330362"/>
                  <a:pt x="391030" y="1570617"/>
                  <a:pt x="391030" y="1570617"/>
                </a:cubicBezTo>
              </a:path>
            </a:pathLst>
          </a:custGeom>
          <a:noFill/>
          <a:ln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6285920" y="2600213"/>
            <a:ext cx="14478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6490768" y="2230881"/>
            <a:ext cx="1156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Step 1-fail</a:t>
            </a:r>
            <a:endParaRPr lang="en-US" dirty="0"/>
          </a:p>
        </p:txBody>
      </p:sp>
      <p:sp>
        <p:nvSpPr>
          <p:cNvPr id="19" name="Freeform 18"/>
          <p:cNvSpPr/>
          <p:nvPr/>
        </p:nvSpPr>
        <p:spPr>
          <a:xfrm>
            <a:off x="6899959" y="2657700"/>
            <a:ext cx="219719" cy="425600"/>
          </a:xfrm>
          <a:custGeom>
            <a:avLst/>
            <a:gdLst>
              <a:gd name="connsiteX0" fmla="*/ 111331 w 682266"/>
              <a:gd name="connsiteY0" fmla="*/ 0 h 1570617"/>
              <a:gd name="connsiteX1" fmla="*/ 681486 w 682266"/>
              <a:gd name="connsiteY1" fmla="*/ 365760 h 1570617"/>
              <a:gd name="connsiteX2" fmla="*/ 3754 w 682266"/>
              <a:gd name="connsiteY2" fmla="*/ 1129553 h 1570617"/>
              <a:gd name="connsiteX3" fmla="*/ 391030 w 682266"/>
              <a:gd name="connsiteY3" fmla="*/ 1570617 h 1570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82266" h="1570617">
                <a:moveTo>
                  <a:pt x="111331" y="0"/>
                </a:moveTo>
                <a:cubicBezTo>
                  <a:pt x="405373" y="88750"/>
                  <a:pt x="699415" y="177501"/>
                  <a:pt x="681486" y="365760"/>
                </a:cubicBezTo>
                <a:cubicBezTo>
                  <a:pt x="663557" y="554019"/>
                  <a:pt x="52163" y="928744"/>
                  <a:pt x="3754" y="1129553"/>
                </a:cubicBezTo>
                <a:cubicBezTo>
                  <a:pt x="-44655" y="1330362"/>
                  <a:pt x="391030" y="1570617"/>
                  <a:pt x="391030" y="1570617"/>
                </a:cubicBezTo>
              </a:path>
            </a:pathLst>
          </a:custGeom>
          <a:noFill/>
          <a:ln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" name="Group 20"/>
          <p:cNvGrpSpPr/>
          <p:nvPr/>
        </p:nvGrpSpPr>
        <p:grpSpPr>
          <a:xfrm>
            <a:off x="2667000" y="2045732"/>
            <a:ext cx="566121" cy="338418"/>
            <a:chOff x="2405679" y="3145491"/>
            <a:chExt cx="566121" cy="338418"/>
          </a:xfrm>
        </p:grpSpPr>
        <p:sp>
          <p:nvSpPr>
            <p:cNvPr id="22" name="Rectangle 21"/>
            <p:cNvSpPr/>
            <p:nvPr/>
          </p:nvSpPr>
          <p:spPr>
            <a:xfrm>
              <a:off x="2405679" y="3145491"/>
              <a:ext cx="188707" cy="33841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2594386" y="3145491"/>
              <a:ext cx="188707" cy="33841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2783093" y="3145491"/>
              <a:ext cx="188707" cy="33841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5620740" y="2701291"/>
            <a:ext cx="566121" cy="338418"/>
            <a:chOff x="2405679" y="3145491"/>
            <a:chExt cx="566121" cy="338418"/>
          </a:xfrm>
        </p:grpSpPr>
        <p:sp>
          <p:nvSpPr>
            <p:cNvPr id="26" name="Rectangle 25"/>
            <p:cNvSpPr/>
            <p:nvPr/>
          </p:nvSpPr>
          <p:spPr>
            <a:xfrm>
              <a:off x="2405679" y="3145491"/>
              <a:ext cx="188707" cy="33841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2594386" y="3145491"/>
              <a:ext cx="188707" cy="33841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2783093" y="3145491"/>
              <a:ext cx="188707" cy="33841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451337" y="1706603"/>
            <a:ext cx="1371600" cy="994688"/>
            <a:chOff x="838200" y="2785071"/>
            <a:chExt cx="1371600" cy="994688"/>
          </a:xfrm>
        </p:grpSpPr>
        <p:sp>
          <p:nvSpPr>
            <p:cNvPr id="30" name="Rectangle 29"/>
            <p:cNvSpPr/>
            <p:nvPr/>
          </p:nvSpPr>
          <p:spPr>
            <a:xfrm>
              <a:off x="838200" y="3531087"/>
              <a:ext cx="1371600" cy="24867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838200" y="3282415"/>
              <a:ext cx="1371600" cy="24867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838200" y="3033743"/>
              <a:ext cx="1371600" cy="24867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838200" y="2785071"/>
              <a:ext cx="1371600" cy="24867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5" name="Freeform 34"/>
          <p:cNvSpPr/>
          <p:nvPr/>
        </p:nvSpPr>
        <p:spPr>
          <a:xfrm>
            <a:off x="1908018" y="1753819"/>
            <a:ext cx="219719" cy="947472"/>
          </a:xfrm>
          <a:custGeom>
            <a:avLst/>
            <a:gdLst>
              <a:gd name="connsiteX0" fmla="*/ 111331 w 682266"/>
              <a:gd name="connsiteY0" fmla="*/ 0 h 1570617"/>
              <a:gd name="connsiteX1" fmla="*/ 681486 w 682266"/>
              <a:gd name="connsiteY1" fmla="*/ 365760 h 1570617"/>
              <a:gd name="connsiteX2" fmla="*/ 3754 w 682266"/>
              <a:gd name="connsiteY2" fmla="*/ 1129553 h 1570617"/>
              <a:gd name="connsiteX3" fmla="*/ 391030 w 682266"/>
              <a:gd name="connsiteY3" fmla="*/ 1570617 h 1570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82266" h="1570617">
                <a:moveTo>
                  <a:pt x="111331" y="0"/>
                </a:moveTo>
                <a:cubicBezTo>
                  <a:pt x="405373" y="88750"/>
                  <a:pt x="699415" y="177501"/>
                  <a:pt x="681486" y="365760"/>
                </a:cubicBezTo>
                <a:cubicBezTo>
                  <a:pt x="663557" y="554019"/>
                  <a:pt x="52163" y="928744"/>
                  <a:pt x="3754" y="1129553"/>
                </a:cubicBezTo>
                <a:cubicBezTo>
                  <a:pt x="-44655" y="1330362"/>
                  <a:pt x="391030" y="1570617"/>
                  <a:pt x="391030" y="1570617"/>
                </a:cubicBezTo>
              </a:path>
            </a:pathLst>
          </a:custGeom>
          <a:noFill/>
          <a:ln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7" name="Straight Arrow Connector 36"/>
          <p:cNvCxnSpPr>
            <a:stCxn id="5" idx="3"/>
            <a:endCxn id="6" idx="1"/>
          </p:cNvCxnSpPr>
          <p:nvPr/>
        </p:nvCxnSpPr>
        <p:spPr>
          <a:xfrm flipV="1">
            <a:off x="4781326" y="1626632"/>
            <a:ext cx="824753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5" idx="3"/>
            <a:endCxn id="26" idx="1"/>
          </p:cNvCxnSpPr>
          <p:nvPr/>
        </p:nvCxnSpPr>
        <p:spPr>
          <a:xfrm>
            <a:off x="4781326" y="2236232"/>
            <a:ext cx="839414" cy="6342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endCxn id="22" idx="1"/>
          </p:cNvCxnSpPr>
          <p:nvPr/>
        </p:nvCxnSpPr>
        <p:spPr>
          <a:xfrm flipV="1">
            <a:off x="2084258" y="2214941"/>
            <a:ext cx="582742" cy="126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14" idx="3"/>
          </p:cNvCxnSpPr>
          <p:nvPr/>
        </p:nvCxnSpPr>
        <p:spPr>
          <a:xfrm flipV="1">
            <a:off x="7733722" y="1518222"/>
            <a:ext cx="876878" cy="108410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17" idx="3"/>
          </p:cNvCxnSpPr>
          <p:nvPr/>
        </p:nvCxnSpPr>
        <p:spPr>
          <a:xfrm>
            <a:off x="7733720" y="2866913"/>
            <a:ext cx="1029280" cy="3587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381000" y="1342466"/>
            <a:ext cx="15122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State Records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0402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6699"/>
    </mc:Choice>
    <mc:Fallback xmlns="">
      <p:transition spd="slow" advTm="96699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7610"/>
            <a:ext cx="8229600" cy="2308554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C</a:t>
            </a:r>
            <a:r>
              <a:rPr lang="en-US" dirty="0" smtClean="0"/>
              <a:t>omplicates concurrency</a:t>
            </a:r>
          </a:p>
          <a:p>
            <a:r>
              <a:rPr lang="en-US" dirty="0"/>
              <a:t>CPU parallelism unneeded</a:t>
            </a:r>
          </a:p>
          <a:p>
            <a:r>
              <a:rPr lang="en-US" dirty="0" smtClean="0"/>
              <a:t>Need fine-grained locking on structures</a:t>
            </a:r>
          </a:p>
          <a:p>
            <a:r>
              <a:rPr lang="en-US" dirty="0" smtClean="0"/>
              <a:t>But must carefully perforated for </a:t>
            </a:r>
            <a:r>
              <a:rPr lang="en-US" dirty="0" err="1" smtClean="0"/>
              <a:t>liveness</a:t>
            </a:r>
            <a:r>
              <a:rPr lang="en-US" dirty="0" smtClean="0"/>
              <a:t>/responsiveness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72995-1A64-4785-9BDD-BDE1A2D505D0}" type="slidenum">
              <a:rPr lang="en-US" smtClean="0"/>
              <a:t>14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333526" y="1969532"/>
            <a:ext cx="14478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" name="Group 19"/>
          <p:cNvGrpSpPr/>
          <p:nvPr/>
        </p:nvGrpSpPr>
        <p:grpSpPr>
          <a:xfrm>
            <a:off x="5606079" y="1457423"/>
            <a:ext cx="566121" cy="338418"/>
            <a:chOff x="2405679" y="3145491"/>
            <a:chExt cx="566121" cy="338418"/>
          </a:xfrm>
        </p:grpSpPr>
        <p:sp>
          <p:nvSpPr>
            <p:cNvPr id="6" name="Rectangle 5"/>
            <p:cNvSpPr/>
            <p:nvPr/>
          </p:nvSpPr>
          <p:spPr>
            <a:xfrm>
              <a:off x="2405679" y="3145491"/>
              <a:ext cx="188707" cy="33841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2594386" y="3145491"/>
              <a:ext cx="188707" cy="33841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2783093" y="3145491"/>
              <a:ext cx="188707" cy="33841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3663279" y="1600200"/>
            <a:ext cx="7882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Step 1</a:t>
            </a:r>
            <a:endParaRPr lang="en-US" dirty="0"/>
          </a:p>
        </p:txBody>
      </p:sp>
      <p:sp>
        <p:nvSpPr>
          <p:cNvPr id="13" name="Freeform 12"/>
          <p:cNvSpPr/>
          <p:nvPr/>
        </p:nvSpPr>
        <p:spPr>
          <a:xfrm>
            <a:off x="3947565" y="2027019"/>
            <a:ext cx="219719" cy="425600"/>
          </a:xfrm>
          <a:custGeom>
            <a:avLst/>
            <a:gdLst>
              <a:gd name="connsiteX0" fmla="*/ 111331 w 682266"/>
              <a:gd name="connsiteY0" fmla="*/ 0 h 1570617"/>
              <a:gd name="connsiteX1" fmla="*/ 681486 w 682266"/>
              <a:gd name="connsiteY1" fmla="*/ 365760 h 1570617"/>
              <a:gd name="connsiteX2" fmla="*/ 3754 w 682266"/>
              <a:gd name="connsiteY2" fmla="*/ 1129553 h 1570617"/>
              <a:gd name="connsiteX3" fmla="*/ 391030 w 682266"/>
              <a:gd name="connsiteY3" fmla="*/ 1570617 h 1570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82266" h="1570617">
                <a:moveTo>
                  <a:pt x="111331" y="0"/>
                </a:moveTo>
                <a:cubicBezTo>
                  <a:pt x="405373" y="88750"/>
                  <a:pt x="699415" y="177501"/>
                  <a:pt x="681486" y="365760"/>
                </a:cubicBezTo>
                <a:cubicBezTo>
                  <a:pt x="663557" y="554019"/>
                  <a:pt x="52163" y="928744"/>
                  <a:pt x="3754" y="1129553"/>
                </a:cubicBezTo>
                <a:cubicBezTo>
                  <a:pt x="-44655" y="1330362"/>
                  <a:pt x="391030" y="1570617"/>
                  <a:pt x="391030" y="1570617"/>
                </a:cubicBezTo>
              </a:path>
            </a:pathLst>
          </a:custGeom>
          <a:noFill/>
          <a:ln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285922" y="1359932"/>
            <a:ext cx="14478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6674986" y="990600"/>
            <a:ext cx="7882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Step 2</a:t>
            </a:r>
            <a:endParaRPr lang="en-US" dirty="0"/>
          </a:p>
        </p:txBody>
      </p:sp>
      <p:sp>
        <p:nvSpPr>
          <p:cNvPr id="16" name="Freeform 15"/>
          <p:cNvSpPr/>
          <p:nvPr/>
        </p:nvSpPr>
        <p:spPr>
          <a:xfrm>
            <a:off x="6899961" y="1417419"/>
            <a:ext cx="219719" cy="425600"/>
          </a:xfrm>
          <a:custGeom>
            <a:avLst/>
            <a:gdLst>
              <a:gd name="connsiteX0" fmla="*/ 111331 w 682266"/>
              <a:gd name="connsiteY0" fmla="*/ 0 h 1570617"/>
              <a:gd name="connsiteX1" fmla="*/ 681486 w 682266"/>
              <a:gd name="connsiteY1" fmla="*/ 365760 h 1570617"/>
              <a:gd name="connsiteX2" fmla="*/ 3754 w 682266"/>
              <a:gd name="connsiteY2" fmla="*/ 1129553 h 1570617"/>
              <a:gd name="connsiteX3" fmla="*/ 391030 w 682266"/>
              <a:gd name="connsiteY3" fmla="*/ 1570617 h 1570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82266" h="1570617">
                <a:moveTo>
                  <a:pt x="111331" y="0"/>
                </a:moveTo>
                <a:cubicBezTo>
                  <a:pt x="405373" y="88750"/>
                  <a:pt x="699415" y="177501"/>
                  <a:pt x="681486" y="365760"/>
                </a:cubicBezTo>
                <a:cubicBezTo>
                  <a:pt x="663557" y="554019"/>
                  <a:pt x="52163" y="928744"/>
                  <a:pt x="3754" y="1129553"/>
                </a:cubicBezTo>
                <a:cubicBezTo>
                  <a:pt x="-44655" y="1330362"/>
                  <a:pt x="391030" y="1570617"/>
                  <a:pt x="391030" y="1570617"/>
                </a:cubicBezTo>
              </a:path>
            </a:pathLst>
          </a:custGeom>
          <a:noFill/>
          <a:ln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6285920" y="2600213"/>
            <a:ext cx="14478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6490768" y="2230881"/>
            <a:ext cx="1156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Step 1-fail</a:t>
            </a:r>
            <a:endParaRPr lang="en-US" dirty="0"/>
          </a:p>
        </p:txBody>
      </p:sp>
      <p:sp>
        <p:nvSpPr>
          <p:cNvPr id="19" name="Freeform 18"/>
          <p:cNvSpPr/>
          <p:nvPr/>
        </p:nvSpPr>
        <p:spPr>
          <a:xfrm>
            <a:off x="6899959" y="2657700"/>
            <a:ext cx="219719" cy="425600"/>
          </a:xfrm>
          <a:custGeom>
            <a:avLst/>
            <a:gdLst>
              <a:gd name="connsiteX0" fmla="*/ 111331 w 682266"/>
              <a:gd name="connsiteY0" fmla="*/ 0 h 1570617"/>
              <a:gd name="connsiteX1" fmla="*/ 681486 w 682266"/>
              <a:gd name="connsiteY1" fmla="*/ 365760 h 1570617"/>
              <a:gd name="connsiteX2" fmla="*/ 3754 w 682266"/>
              <a:gd name="connsiteY2" fmla="*/ 1129553 h 1570617"/>
              <a:gd name="connsiteX3" fmla="*/ 391030 w 682266"/>
              <a:gd name="connsiteY3" fmla="*/ 1570617 h 1570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82266" h="1570617">
                <a:moveTo>
                  <a:pt x="111331" y="0"/>
                </a:moveTo>
                <a:cubicBezTo>
                  <a:pt x="405373" y="88750"/>
                  <a:pt x="699415" y="177501"/>
                  <a:pt x="681486" y="365760"/>
                </a:cubicBezTo>
                <a:cubicBezTo>
                  <a:pt x="663557" y="554019"/>
                  <a:pt x="52163" y="928744"/>
                  <a:pt x="3754" y="1129553"/>
                </a:cubicBezTo>
                <a:cubicBezTo>
                  <a:pt x="-44655" y="1330362"/>
                  <a:pt x="391030" y="1570617"/>
                  <a:pt x="391030" y="1570617"/>
                </a:cubicBezTo>
              </a:path>
            </a:pathLst>
          </a:custGeom>
          <a:noFill/>
          <a:ln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" name="Group 20"/>
          <p:cNvGrpSpPr/>
          <p:nvPr/>
        </p:nvGrpSpPr>
        <p:grpSpPr>
          <a:xfrm>
            <a:off x="2667000" y="2045732"/>
            <a:ext cx="566121" cy="338418"/>
            <a:chOff x="2405679" y="3145491"/>
            <a:chExt cx="566121" cy="338418"/>
          </a:xfrm>
        </p:grpSpPr>
        <p:sp>
          <p:nvSpPr>
            <p:cNvPr id="22" name="Rectangle 21"/>
            <p:cNvSpPr/>
            <p:nvPr/>
          </p:nvSpPr>
          <p:spPr>
            <a:xfrm>
              <a:off x="2405679" y="3145491"/>
              <a:ext cx="188707" cy="33841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2594386" y="3145491"/>
              <a:ext cx="188707" cy="33841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2783093" y="3145491"/>
              <a:ext cx="188707" cy="33841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5620740" y="2701291"/>
            <a:ext cx="566121" cy="338418"/>
            <a:chOff x="2405679" y="3145491"/>
            <a:chExt cx="566121" cy="338418"/>
          </a:xfrm>
        </p:grpSpPr>
        <p:sp>
          <p:nvSpPr>
            <p:cNvPr id="26" name="Rectangle 25"/>
            <p:cNvSpPr/>
            <p:nvPr/>
          </p:nvSpPr>
          <p:spPr>
            <a:xfrm>
              <a:off x="2405679" y="3145491"/>
              <a:ext cx="188707" cy="33841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2594386" y="3145491"/>
              <a:ext cx="188707" cy="33841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2783093" y="3145491"/>
              <a:ext cx="188707" cy="33841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451337" y="1706603"/>
            <a:ext cx="1371600" cy="994688"/>
            <a:chOff x="838200" y="2785071"/>
            <a:chExt cx="1371600" cy="994688"/>
          </a:xfrm>
        </p:grpSpPr>
        <p:sp>
          <p:nvSpPr>
            <p:cNvPr id="30" name="Rectangle 29"/>
            <p:cNvSpPr/>
            <p:nvPr/>
          </p:nvSpPr>
          <p:spPr>
            <a:xfrm>
              <a:off x="838200" y="3531087"/>
              <a:ext cx="1371600" cy="24867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838200" y="3282415"/>
              <a:ext cx="1371600" cy="24867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838200" y="3033743"/>
              <a:ext cx="1371600" cy="24867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838200" y="2785071"/>
              <a:ext cx="1371600" cy="24867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5" name="Freeform 34"/>
          <p:cNvSpPr/>
          <p:nvPr/>
        </p:nvSpPr>
        <p:spPr>
          <a:xfrm>
            <a:off x="1908018" y="1753819"/>
            <a:ext cx="219719" cy="947472"/>
          </a:xfrm>
          <a:custGeom>
            <a:avLst/>
            <a:gdLst>
              <a:gd name="connsiteX0" fmla="*/ 111331 w 682266"/>
              <a:gd name="connsiteY0" fmla="*/ 0 h 1570617"/>
              <a:gd name="connsiteX1" fmla="*/ 681486 w 682266"/>
              <a:gd name="connsiteY1" fmla="*/ 365760 h 1570617"/>
              <a:gd name="connsiteX2" fmla="*/ 3754 w 682266"/>
              <a:gd name="connsiteY2" fmla="*/ 1129553 h 1570617"/>
              <a:gd name="connsiteX3" fmla="*/ 391030 w 682266"/>
              <a:gd name="connsiteY3" fmla="*/ 1570617 h 1570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82266" h="1570617">
                <a:moveTo>
                  <a:pt x="111331" y="0"/>
                </a:moveTo>
                <a:cubicBezTo>
                  <a:pt x="405373" y="88750"/>
                  <a:pt x="699415" y="177501"/>
                  <a:pt x="681486" y="365760"/>
                </a:cubicBezTo>
                <a:cubicBezTo>
                  <a:pt x="663557" y="554019"/>
                  <a:pt x="52163" y="928744"/>
                  <a:pt x="3754" y="1129553"/>
                </a:cubicBezTo>
                <a:cubicBezTo>
                  <a:pt x="-44655" y="1330362"/>
                  <a:pt x="391030" y="1570617"/>
                  <a:pt x="391030" y="1570617"/>
                </a:cubicBezTo>
              </a:path>
            </a:pathLst>
          </a:custGeom>
          <a:noFill/>
          <a:ln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7" name="Straight Arrow Connector 36"/>
          <p:cNvCxnSpPr>
            <a:stCxn id="5" idx="3"/>
            <a:endCxn id="6" idx="1"/>
          </p:cNvCxnSpPr>
          <p:nvPr/>
        </p:nvCxnSpPr>
        <p:spPr>
          <a:xfrm flipV="1">
            <a:off x="4781326" y="1626632"/>
            <a:ext cx="824753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5" idx="3"/>
            <a:endCxn id="26" idx="1"/>
          </p:cNvCxnSpPr>
          <p:nvPr/>
        </p:nvCxnSpPr>
        <p:spPr>
          <a:xfrm>
            <a:off x="4781326" y="2236232"/>
            <a:ext cx="839414" cy="6342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endCxn id="22" idx="1"/>
          </p:cNvCxnSpPr>
          <p:nvPr/>
        </p:nvCxnSpPr>
        <p:spPr>
          <a:xfrm flipV="1">
            <a:off x="2084258" y="2214941"/>
            <a:ext cx="582742" cy="126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14" idx="3"/>
          </p:cNvCxnSpPr>
          <p:nvPr/>
        </p:nvCxnSpPr>
        <p:spPr>
          <a:xfrm flipV="1">
            <a:off x="7733722" y="1518222"/>
            <a:ext cx="876878" cy="108410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17" idx="3"/>
          </p:cNvCxnSpPr>
          <p:nvPr/>
        </p:nvCxnSpPr>
        <p:spPr>
          <a:xfrm>
            <a:off x="7733720" y="2866913"/>
            <a:ext cx="1029280" cy="3587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381000" y="1342466"/>
            <a:ext cx="15122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State Records</a:t>
            </a:r>
            <a:endParaRPr lang="en-US" dirty="0"/>
          </a:p>
        </p:txBody>
      </p:sp>
      <p:sp>
        <p:nvSpPr>
          <p:cNvPr id="39" name="Rectangle 38"/>
          <p:cNvSpPr/>
          <p:nvPr/>
        </p:nvSpPr>
        <p:spPr>
          <a:xfrm>
            <a:off x="2438400" y="990600"/>
            <a:ext cx="875178" cy="44198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State</a:t>
            </a:r>
            <a:endParaRPr lang="en-US" dirty="0"/>
          </a:p>
        </p:txBody>
      </p:sp>
      <p:sp>
        <p:nvSpPr>
          <p:cNvPr id="40" name="Rectangle 39"/>
          <p:cNvSpPr/>
          <p:nvPr/>
        </p:nvSpPr>
        <p:spPr>
          <a:xfrm>
            <a:off x="7549663" y="3596619"/>
            <a:ext cx="875178" cy="44198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State</a:t>
            </a:r>
            <a:endParaRPr lang="en-US" dirty="0"/>
          </a:p>
        </p:txBody>
      </p:sp>
      <p:sp>
        <p:nvSpPr>
          <p:cNvPr id="42" name="Rectangle 41"/>
          <p:cNvSpPr/>
          <p:nvPr/>
        </p:nvSpPr>
        <p:spPr>
          <a:xfrm>
            <a:off x="5081349" y="777219"/>
            <a:ext cx="875178" cy="44198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State</a:t>
            </a:r>
            <a:endParaRPr lang="en-US" dirty="0"/>
          </a:p>
        </p:txBody>
      </p:sp>
      <p:cxnSp>
        <p:nvCxnSpPr>
          <p:cNvPr id="43" name="Straight Arrow Connector 42"/>
          <p:cNvCxnSpPr>
            <a:endCxn id="39" idx="2"/>
          </p:cNvCxnSpPr>
          <p:nvPr/>
        </p:nvCxnSpPr>
        <p:spPr>
          <a:xfrm flipH="1" flipV="1">
            <a:off x="2875989" y="1432581"/>
            <a:ext cx="569128" cy="522694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endCxn id="42" idx="1"/>
          </p:cNvCxnSpPr>
          <p:nvPr/>
        </p:nvCxnSpPr>
        <p:spPr>
          <a:xfrm flipV="1">
            <a:off x="3445117" y="998210"/>
            <a:ext cx="1636232" cy="971322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47" name="Lock"/>
          <p:cNvSpPr>
            <a:spLocks noEditPoints="1" noChangeArrowheads="1"/>
          </p:cNvSpPr>
          <p:nvPr/>
        </p:nvSpPr>
        <p:spPr bwMode="auto">
          <a:xfrm>
            <a:off x="3034290" y="1429991"/>
            <a:ext cx="334078" cy="419100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9606 h 21600"/>
              <a:gd name="T4" fmla="*/ 10800 w 21600"/>
              <a:gd name="T5" fmla="*/ 21600 h 21600"/>
              <a:gd name="T6" fmla="*/ 0 w 21600"/>
              <a:gd name="T7" fmla="*/ 9606 h 21600"/>
              <a:gd name="T8" fmla="*/ 744 w 21600"/>
              <a:gd name="T9" fmla="*/ 9904 h 21600"/>
              <a:gd name="T10" fmla="*/ 21134 w 21600"/>
              <a:gd name="T11" fmla="*/ 15335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93" y="9606"/>
                </a:moveTo>
                <a:lnTo>
                  <a:pt x="2048" y="9606"/>
                </a:lnTo>
                <a:lnTo>
                  <a:pt x="2048" y="4713"/>
                </a:lnTo>
                <a:lnTo>
                  <a:pt x="2420" y="3818"/>
                </a:lnTo>
                <a:lnTo>
                  <a:pt x="2979" y="3028"/>
                </a:lnTo>
                <a:lnTo>
                  <a:pt x="3537" y="2446"/>
                </a:lnTo>
                <a:lnTo>
                  <a:pt x="3956" y="1998"/>
                </a:lnTo>
                <a:lnTo>
                  <a:pt x="4492" y="1581"/>
                </a:lnTo>
                <a:lnTo>
                  <a:pt x="5143" y="1238"/>
                </a:lnTo>
                <a:lnTo>
                  <a:pt x="5912" y="880"/>
                </a:lnTo>
                <a:lnTo>
                  <a:pt x="6587" y="641"/>
                </a:lnTo>
                <a:lnTo>
                  <a:pt x="7518" y="372"/>
                </a:lnTo>
                <a:lnTo>
                  <a:pt x="8425" y="208"/>
                </a:lnTo>
                <a:lnTo>
                  <a:pt x="9496" y="59"/>
                </a:lnTo>
                <a:lnTo>
                  <a:pt x="10637" y="14"/>
                </a:lnTo>
                <a:lnTo>
                  <a:pt x="11614" y="59"/>
                </a:lnTo>
                <a:lnTo>
                  <a:pt x="12382" y="119"/>
                </a:lnTo>
                <a:lnTo>
                  <a:pt x="13034" y="253"/>
                </a:lnTo>
                <a:lnTo>
                  <a:pt x="13779" y="417"/>
                </a:lnTo>
                <a:lnTo>
                  <a:pt x="14500" y="611"/>
                </a:lnTo>
                <a:lnTo>
                  <a:pt x="14733" y="686"/>
                </a:lnTo>
                <a:lnTo>
                  <a:pt x="14989" y="790"/>
                </a:lnTo>
                <a:lnTo>
                  <a:pt x="15175" y="865"/>
                </a:lnTo>
                <a:lnTo>
                  <a:pt x="15385" y="954"/>
                </a:lnTo>
                <a:lnTo>
                  <a:pt x="15431" y="969"/>
                </a:lnTo>
                <a:lnTo>
                  <a:pt x="15594" y="1059"/>
                </a:lnTo>
                <a:lnTo>
                  <a:pt x="15757" y="1148"/>
                </a:lnTo>
                <a:lnTo>
                  <a:pt x="15920" y="1267"/>
                </a:lnTo>
                <a:lnTo>
                  <a:pt x="16106" y="1372"/>
                </a:lnTo>
                <a:lnTo>
                  <a:pt x="16665" y="1730"/>
                </a:lnTo>
                <a:lnTo>
                  <a:pt x="17014" y="1998"/>
                </a:lnTo>
                <a:lnTo>
                  <a:pt x="17480" y="2356"/>
                </a:lnTo>
                <a:lnTo>
                  <a:pt x="17852" y="2804"/>
                </a:lnTo>
                <a:lnTo>
                  <a:pt x="18178" y="3192"/>
                </a:lnTo>
                <a:lnTo>
                  <a:pt x="18527" y="3639"/>
                </a:lnTo>
                <a:lnTo>
                  <a:pt x="18806" y="4132"/>
                </a:lnTo>
                <a:lnTo>
                  <a:pt x="19086" y="4713"/>
                </a:lnTo>
                <a:lnTo>
                  <a:pt x="19272" y="5191"/>
                </a:lnTo>
                <a:lnTo>
                  <a:pt x="19295" y="9606"/>
                </a:lnTo>
                <a:lnTo>
                  <a:pt x="21600" y="9606"/>
                </a:lnTo>
                <a:lnTo>
                  <a:pt x="21600" y="16289"/>
                </a:lnTo>
                <a:lnTo>
                  <a:pt x="21413" y="17184"/>
                </a:lnTo>
                <a:lnTo>
                  <a:pt x="21041" y="17900"/>
                </a:lnTo>
                <a:lnTo>
                  <a:pt x="20668" y="18377"/>
                </a:lnTo>
                <a:lnTo>
                  <a:pt x="20343" y="18855"/>
                </a:lnTo>
                <a:lnTo>
                  <a:pt x="19924" y="19332"/>
                </a:lnTo>
                <a:lnTo>
                  <a:pt x="19388" y="19809"/>
                </a:lnTo>
                <a:lnTo>
                  <a:pt x="18806" y="20242"/>
                </a:lnTo>
                <a:lnTo>
                  <a:pt x="18062" y="20585"/>
                </a:lnTo>
                <a:lnTo>
                  <a:pt x="17270" y="20883"/>
                </a:lnTo>
                <a:lnTo>
                  <a:pt x="16525" y="21182"/>
                </a:lnTo>
                <a:lnTo>
                  <a:pt x="15548" y="21420"/>
                </a:lnTo>
                <a:lnTo>
                  <a:pt x="14803" y="21540"/>
                </a:lnTo>
                <a:lnTo>
                  <a:pt x="13662" y="21674"/>
                </a:lnTo>
                <a:lnTo>
                  <a:pt x="8379" y="21659"/>
                </a:lnTo>
                <a:lnTo>
                  <a:pt x="7168" y="21540"/>
                </a:lnTo>
                <a:lnTo>
                  <a:pt x="6098" y="21331"/>
                </a:lnTo>
                <a:lnTo>
                  <a:pt x="5050" y="21092"/>
                </a:lnTo>
                <a:lnTo>
                  <a:pt x="4003" y="20764"/>
                </a:lnTo>
                <a:lnTo>
                  <a:pt x="3258" y="20391"/>
                </a:lnTo>
                <a:lnTo>
                  <a:pt x="2769" y="20123"/>
                </a:lnTo>
                <a:lnTo>
                  <a:pt x="2281" y="19720"/>
                </a:lnTo>
                <a:lnTo>
                  <a:pt x="1862" y="19407"/>
                </a:lnTo>
                <a:lnTo>
                  <a:pt x="1489" y="19079"/>
                </a:lnTo>
                <a:lnTo>
                  <a:pt x="1070" y="18676"/>
                </a:lnTo>
                <a:lnTo>
                  <a:pt x="744" y="18258"/>
                </a:lnTo>
                <a:lnTo>
                  <a:pt x="325" y="17661"/>
                </a:lnTo>
                <a:lnTo>
                  <a:pt x="162" y="17035"/>
                </a:lnTo>
                <a:lnTo>
                  <a:pt x="93" y="16468"/>
                </a:lnTo>
                <a:lnTo>
                  <a:pt x="93" y="9606"/>
                </a:lnTo>
                <a:close/>
                <a:moveTo>
                  <a:pt x="6098" y="9591"/>
                </a:moveTo>
                <a:lnTo>
                  <a:pt x="6098" y="5220"/>
                </a:lnTo>
                <a:lnTo>
                  <a:pt x="6191" y="4907"/>
                </a:lnTo>
                <a:lnTo>
                  <a:pt x="6307" y="4639"/>
                </a:lnTo>
                <a:lnTo>
                  <a:pt x="6517" y="4370"/>
                </a:lnTo>
                <a:lnTo>
                  <a:pt x="6680" y="4087"/>
                </a:lnTo>
                <a:lnTo>
                  <a:pt x="6889" y="3878"/>
                </a:lnTo>
                <a:lnTo>
                  <a:pt x="7308" y="3520"/>
                </a:lnTo>
                <a:lnTo>
                  <a:pt x="7843" y="3281"/>
                </a:lnTo>
                <a:lnTo>
                  <a:pt x="8402" y="3013"/>
                </a:lnTo>
                <a:lnTo>
                  <a:pt x="9031" y="2834"/>
                </a:lnTo>
                <a:lnTo>
                  <a:pt x="9659" y="2700"/>
                </a:lnTo>
                <a:lnTo>
                  <a:pt x="10497" y="2625"/>
                </a:lnTo>
                <a:lnTo>
                  <a:pt x="11125" y="2655"/>
                </a:lnTo>
                <a:lnTo>
                  <a:pt x="11987" y="2789"/>
                </a:lnTo>
                <a:lnTo>
                  <a:pt x="12522" y="2893"/>
                </a:lnTo>
                <a:lnTo>
                  <a:pt x="13011" y="3028"/>
                </a:lnTo>
                <a:lnTo>
                  <a:pt x="13290" y="3192"/>
                </a:lnTo>
                <a:lnTo>
                  <a:pt x="13709" y="3371"/>
                </a:lnTo>
                <a:lnTo>
                  <a:pt x="13872" y="3505"/>
                </a:lnTo>
                <a:lnTo>
                  <a:pt x="14058" y="3639"/>
                </a:lnTo>
                <a:lnTo>
                  <a:pt x="14291" y="3788"/>
                </a:lnTo>
                <a:lnTo>
                  <a:pt x="14431" y="3953"/>
                </a:lnTo>
                <a:lnTo>
                  <a:pt x="14617" y="4102"/>
                </a:lnTo>
                <a:lnTo>
                  <a:pt x="14826" y="4311"/>
                </a:lnTo>
                <a:lnTo>
                  <a:pt x="14919" y="4534"/>
                </a:lnTo>
                <a:lnTo>
                  <a:pt x="15036" y="4773"/>
                </a:lnTo>
                <a:lnTo>
                  <a:pt x="15175" y="5027"/>
                </a:lnTo>
                <a:lnTo>
                  <a:pt x="15245" y="5220"/>
                </a:lnTo>
                <a:lnTo>
                  <a:pt x="15245" y="9591"/>
                </a:lnTo>
                <a:lnTo>
                  <a:pt x="6098" y="9591"/>
                </a:lnTo>
                <a:close/>
              </a:path>
              <a:path w="21600" h="21600" extrusionOk="0">
                <a:moveTo>
                  <a:pt x="93" y="9606"/>
                </a:moveTo>
                <a:lnTo>
                  <a:pt x="21600" y="9606"/>
                </a:lnTo>
                <a:close/>
              </a:path>
              <a:path w="21600" h="21600" extrusionOk="0">
                <a:moveTo>
                  <a:pt x="11684" y="17109"/>
                </a:moveTo>
                <a:lnTo>
                  <a:pt x="12266" y="19317"/>
                </a:lnTo>
                <a:lnTo>
                  <a:pt x="9659" y="19317"/>
                </a:lnTo>
                <a:lnTo>
                  <a:pt x="10287" y="17124"/>
                </a:lnTo>
                <a:lnTo>
                  <a:pt x="10008" y="16975"/>
                </a:lnTo>
                <a:lnTo>
                  <a:pt x="9799" y="16722"/>
                </a:lnTo>
                <a:lnTo>
                  <a:pt x="9752" y="16408"/>
                </a:lnTo>
                <a:lnTo>
                  <a:pt x="9822" y="16170"/>
                </a:lnTo>
                <a:lnTo>
                  <a:pt x="10008" y="16006"/>
                </a:lnTo>
                <a:lnTo>
                  <a:pt x="10148" y="15871"/>
                </a:lnTo>
                <a:lnTo>
                  <a:pt x="10381" y="15782"/>
                </a:lnTo>
                <a:lnTo>
                  <a:pt x="10660" y="15692"/>
                </a:lnTo>
                <a:lnTo>
                  <a:pt x="11009" y="15677"/>
                </a:lnTo>
                <a:lnTo>
                  <a:pt x="11288" y="15722"/>
                </a:lnTo>
                <a:lnTo>
                  <a:pt x="11614" y="15782"/>
                </a:lnTo>
                <a:lnTo>
                  <a:pt x="11893" y="15946"/>
                </a:lnTo>
                <a:lnTo>
                  <a:pt x="12033" y="16080"/>
                </a:lnTo>
                <a:lnTo>
                  <a:pt x="12173" y="16229"/>
                </a:lnTo>
                <a:lnTo>
                  <a:pt x="12196" y="16408"/>
                </a:lnTo>
                <a:lnTo>
                  <a:pt x="12103" y="16722"/>
                </a:lnTo>
                <a:lnTo>
                  <a:pt x="11987" y="16856"/>
                </a:lnTo>
                <a:lnTo>
                  <a:pt x="11847" y="16975"/>
                </a:lnTo>
                <a:lnTo>
                  <a:pt x="11684" y="17109"/>
                </a:lnTo>
              </a:path>
            </a:pathLst>
          </a:custGeom>
          <a:solidFill>
            <a:srgbClr val="C0C0C0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" name="Lock"/>
          <p:cNvSpPr>
            <a:spLocks noEditPoints="1" noChangeArrowheads="1"/>
          </p:cNvSpPr>
          <p:nvPr/>
        </p:nvSpPr>
        <p:spPr bwMode="auto">
          <a:xfrm>
            <a:off x="4290396" y="1126062"/>
            <a:ext cx="334078" cy="419100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9606 h 21600"/>
              <a:gd name="T4" fmla="*/ 10800 w 21600"/>
              <a:gd name="T5" fmla="*/ 21600 h 21600"/>
              <a:gd name="T6" fmla="*/ 0 w 21600"/>
              <a:gd name="T7" fmla="*/ 9606 h 21600"/>
              <a:gd name="T8" fmla="*/ 744 w 21600"/>
              <a:gd name="T9" fmla="*/ 9904 h 21600"/>
              <a:gd name="T10" fmla="*/ 21134 w 21600"/>
              <a:gd name="T11" fmla="*/ 15335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93" y="9606"/>
                </a:moveTo>
                <a:lnTo>
                  <a:pt x="2048" y="9606"/>
                </a:lnTo>
                <a:lnTo>
                  <a:pt x="2048" y="4713"/>
                </a:lnTo>
                <a:lnTo>
                  <a:pt x="2420" y="3818"/>
                </a:lnTo>
                <a:lnTo>
                  <a:pt x="2979" y="3028"/>
                </a:lnTo>
                <a:lnTo>
                  <a:pt x="3537" y="2446"/>
                </a:lnTo>
                <a:lnTo>
                  <a:pt x="3956" y="1998"/>
                </a:lnTo>
                <a:lnTo>
                  <a:pt x="4492" y="1581"/>
                </a:lnTo>
                <a:lnTo>
                  <a:pt x="5143" y="1238"/>
                </a:lnTo>
                <a:lnTo>
                  <a:pt x="5912" y="880"/>
                </a:lnTo>
                <a:lnTo>
                  <a:pt x="6587" y="641"/>
                </a:lnTo>
                <a:lnTo>
                  <a:pt x="7518" y="372"/>
                </a:lnTo>
                <a:lnTo>
                  <a:pt x="8425" y="208"/>
                </a:lnTo>
                <a:lnTo>
                  <a:pt x="9496" y="59"/>
                </a:lnTo>
                <a:lnTo>
                  <a:pt x="10637" y="14"/>
                </a:lnTo>
                <a:lnTo>
                  <a:pt x="11614" y="59"/>
                </a:lnTo>
                <a:lnTo>
                  <a:pt x="12382" y="119"/>
                </a:lnTo>
                <a:lnTo>
                  <a:pt x="13034" y="253"/>
                </a:lnTo>
                <a:lnTo>
                  <a:pt x="13779" y="417"/>
                </a:lnTo>
                <a:lnTo>
                  <a:pt x="14500" y="611"/>
                </a:lnTo>
                <a:lnTo>
                  <a:pt x="14733" y="686"/>
                </a:lnTo>
                <a:lnTo>
                  <a:pt x="14989" y="790"/>
                </a:lnTo>
                <a:lnTo>
                  <a:pt x="15175" y="865"/>
                </a:lnTo>
                <a:lnTo>
                  <a:pt x="15385" y="954"/>
                </a:lnTo>
                <a:lnTo>
                  <a:pt x="15431" y="969"/>
                </a:lnTo>
                <a:lnTo>
                  <a:pt x="15594" y="1059"/>
                </a:lnTo>
                <a:lnTo>
                  <a:pt x="15757" y="1148"/>
                </a:lnTo>
                <a:lnTo>
                  <a:pt x="15920" y="1267"/>
                </a:lnTo>
                <a:lnTo>
                  <a:pt x="16106" y="1372"/>
                </a:lnTo>
                <a:lnTo>
                  <a:pt x="16665" y="1730"/>
                </a:lnTo>
                <a:lnTo>
                  <a:pt x="17014" y="1998"/>
                </a:lnTo>
                <a:lnTo>
                  <a:pt x="17480" y="2356"/>
                </a:lnTo>
                <a:lnTo>
                  <a:pt x="17852" y="2804"/>
                </a:lnTo>
                <a:lnTo>
                  <a:pt x="18178" y="3192"/>
                </a:lnTo>
                <a:lnTo>
                  <a:pt x="18527" y="3639"/>
                </a:lnTo>
                <a:lnTo>
                  <a:pt x="18806" y="4132"/>
                </a:lnTo>
                <a:lnTo>
                  <a:pt x="19086" y="4713"/>
                </a:lnTo>
                <a:lnTo>
                  <a:pt x="19272" y="5191"/>
                </a:lnTo>
                <a:lnTo>
                  <a:pt x="19295" y="9606"/>
                </a:lnTo>
                <a:lnTo>
                  <a:pt x="21600" y="9606"/>
                </a:lnTo>
                <a:lnTo>
                  <a:pt x="21600" y="16289"/>
                </a:lnTo>
                <a:lnTo>
                  <a:pt x="21413" y="17184"/>
                </a:lnTo>
                <a:lnTo>
                  <a:pt x="21041" y="17900"/>
                </a:lnTo>
                <a:lnTo>
                  <a:pt x="20668" y="18377"/>
                </a:lnTo>
                <a:lnTo>
                  <a:pt x="20343" y="18855"/>
                </a:lnTo>
                <a:lnTo>
                  <a:pt x="19924" y="19332"/>
                </a:lnTo>
                <a:lnTo>
                  <a:pt x="19388" y="19809"/>
                </a:lnTo>
                <a:lnTo>
                  <a:pt x="18806" y="20242"/>
                </a:lnTo>
                <a:lnTo>
                  <a:pt x="18062" y="20585"/>
                </a:lnTo>
                <a:lnTo>
                  <a:pt x="17270" y="20883"/>
                </a:lnTo>
                <a:lnTo>
                  <a:pt x="16525" y="21182"/>
                </a:lnTo>
                <a:lnTo>
                  <a:pt x="15548" y="21420"/>
                </a:lnTo>
                <a:lnTo>
                  <a:pt x="14803" y="21540"/>
                </a:lnTo>
                <a:lnTo>
                  <a:pt x="13662" y="21674"/>
                </a:lnTo>
                <a:lnTo>
                  <a:pt x="8379" y="21659"/>
                </a:lnTo>
                <a:lnTo>
                  <a:pt x="7168" y="21540"/>
                </a:lnTo>
                <a:lnTo>
                  <a:pt x="6098" y="21331"/>
                </a:lnTo>
                <a:lnTo>
                  <a:pt x="5050" y="21092"/>
                </a:lnTo>
                <a:lnTo>
                  <a:pt x="4003" y="20764"/>
                </a:lnTo>
                <a:lnTo>
                  <a:pt x="3258" y="20391"/>
                </a:lnTo>
                <a:lnTo>
                  <a:pt x="2769" y="20123"/>
                </a:lnTo>
                <a:lnTo>
                  <a:pt x="2281" y="19720"/>
                </a:lnTo>
                <a:lnTo>
                  <a:pt x="1862" y="19407"/>
                </a:lnTo>
                <a:lnTo>
                  <a:pt x="1489" y="19079"/>
                </a:lnTo>
                <a:lnTo>
                  <a:pt x="1070" y="18676"/>
                </a:lnTo>
                <a:lnTo>
                  <a:pt x="744" y="18258"/>
                </a:lnTo>
                <a:lnTo>
                  <a:pt x="325" y="17661"/>
                </a:lnTo>
                <a:lnTo>
                  <a:pt x="162" y="17035"/>
                </a:lnTo>
                <a:lnTo>
                  <a:pt x="93" y="16468"/>
                </a:lnTo>
                <a:lnTo>
                  <a:pt x="93" y="9606"/>
                </a:lnTo>
                <a:close/>
                <a:moveTo>
                  <a:pt x="6098" y="9591"/>
                </a:moveTo>
                <a:lnTo>
                  <a:pt x="6098" y="5220"/>
                </a:lnTo>
                <a:lnTo>
                  <a:pt x="6191" y="4907"/>
                </a:lnTo>
                <a:lnTo>
                  <a:pt x="6307" y="4639"/>
                </a:lnTo>
                <a:lnTo>
                  <a:pt x="6517" y="4370"/>
                </a:lnTo>
                <a:lnTo>
                  <a:pt x="6680" y="4087"/>
                </a:lnTo>
                <a:lnTo>
                  <a:pt x="6889" y="3878"/>
                </a:lnTo>
                <a:lnTo>
                  <a:pt x="7308" y="3520"/>
                </a:lnTo>
                <a:lnTo>
                  <a:pt x="7843" y="3281"/>
                </a:lnTo>
                <a:lnTo>
                  <a:pt x="8402" y="3013"/>
                </a:lnTo>
                <a:lnTo>
                  <a:pt x="9031" y="2834"/>
                </a:lnTo>
                <a:lnTo>
                  <a:pt x="9659" y="2700"/>
                </a:lnTo>
                <a:lnTo>
                  <a:pt x="10497" y="2625"/>
                </a:lnTo>
                <a:lnTo>
                  <a:pt x="11125" y="2655"/>
                </a:lnTo>
                <a:lnTo>
                  <a:pt x="11987" y="2789"/>
                </a:lnTo>
                <a:lnTo>
                  <a:pt x="12522" y="2893"/>
                </a:lnTo>
                <a:lnTo>
                  <a:pt x="13011" y="3028"/>
                </a:lnTo>
                <a:lnTo>
                  <a:pt x="13290" y="3192"/>
                </a:lnTo>
                <a:lnTo>
                  <a:pt x="13709" y="3371"/>
                </a:lnTo>
                <a:lnTo>
                  <a:pt x="13872" y="3505"/>
                </a:lnTo>
                <a:lnTo>
                  <a:pt x="14058" y="3639"/>
                </a:lnTo>
                <a:lnTo>
                  <a:pt x="14291" y="3788"/>
                </a:lnTo>
                <a:lnTo>
                  <a:pt x="14431" y="3953"/>
                </a:lnTo>
                <a:lnTo>
                  <a:pt x="14617" y="4102"/>
                </a:lnTo>
                <a:lnTo>
                  <a:pt x="14826" y="4311"/>
                </a:lnTo>
                <a:lnTo>
                  <a:pt x="14919" y="4534"/>
                </a:lnTo>
                <a:lnTo>
                  <a:pt x="15036" y="4773"/>
                </a:lnTo>
                <a:lnTo>
                  <a:pt x="15175" y="5027"/>
                </a:lnTo>
                <a:lnTo>
                  <a:pt x="15245" y="5220"/>
                </a:lnTo>
                <a:lnTo>
                  <a:pt x="15245" y="9591"/>
                </a:lnTo>
                <a:lnTo>
                  <a:pt x="6098" y="9591"/>
                </a:lnTo>
                <a:close/>
              </a:path>
              <a:path w="21600" h="21600" extrusionOk="0">
                <a:moveTo>
                  <a:pt x="93" y="9606"/>
                </a:moveTo>
                <a:lnTo>
                  <a:pt x="21600" y="9606"/>
                </a:lnTo>
                <a:close/>
              </a:path>
              <a:path w="21600" h="21600" extrusionOk="0">
                <a:moveTo>
                  <a:pt x="11684" y="17109"/>
                </a:moveTo>
                <a:lnTo>
                  <a:pt x="12266" y="19317"/>
                </a:lnTo>
                <a:lnTo>
                  <a:pt x="9659" y="19317"/>
                </a:lnTo>
                <a:lnTo>
                  <a:pt x="10287" y="17124"/>
                </a:lnTo>
                <a:lnTo>
                  <a:pt x="10008" y="16975"/>
                </a:lnTo>
                <a:lnTo>
                  <a:pt x="9799" y="16722"/>
                </a:lnTo>
                <a:lnTo>
                  <a:pt x="9752" y="16408"/>
                </a:lnTo>
                <a:lnTo>
                  <a:pt x="9822" y="16170"/>
                </a:lnTo>
                <a:lnTo>
                  <a:pt x="10008" y="16006"/>
                </a:lnTo>
                <a:lnTo>
                  <a:pt x="10148" y="15871"/>
                </a:lnTo>
                <a:lnTo>
                  <a:pt x="10381" y="15782"/>
                </a:lnTo>
                <a:lnTo>
                  <a:pt x="10660" y="15692"/>
                </a:lnTo>
                <a:lnTo>
                  <a:pt x="11009" y="15677"/>
                </a:lnTo>
                <a:lnTo>
                  <a:pt x="11288" y="15722"/>
                </a:lnTo>
                <a:lnTo>
                  <a:pt x="11614" y="15782"/>
                </a:lnTo>
                <a:lnTo>
                  <a:pt x="11893" y="15946"/>
                </a:lnTo>
                <a:lnTo>
                  <a:pt x="12033" y="16080"/>
                </a:lnTo>
                <a:lnTo>
                  <a:pt x="12173" y="16229"/>
                </a:lnTo>
                <a:lnTo>
                  <a:pt x="12196" y="16408"/>
                </a:lnTo>
                <a:lnTo>
                  <a:pt x="12103" y="16722"/>
                </a:lnTo>
                <a:lnTo>
                  <a:pt x="11987" y="16856"/>
                </a:lnTo>
                <a:lnTo>
                  <a:pt x="11847" y="16975"/>
                </a:lnTo>
                <a:lnTo>
                  <a:pt x="11684" y="17109"/>
                </a:lnTo>
              </a:path>
            </a:pathLst>
          </a:custGeom>
          <a:solidFill>
            <a:srgbClr val="C0C0C0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49" name="Straight Arrow Connector 48"/>
          <p:cNvCxnSpPr>
            <a:endCxn id="40" idx="0"/>
          </p:cNvCxnSpPr>
          <p:nvPr/>
        </p:nvCxnSpPr>
        <p:spPr>
          <a:xfrm>
            <a:off x="7015683" y="3145281"/>
            <a:ext cx="971569" cy="451338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50" name="Lock"/>
          <p:cNvSpPr>
            <a:spLocks noEditPoints="1" noChangeArrowheads="1"/>
          </p:cNvSpPr>
          <p:nvPr/>
        </p:nvSpPr>
        <p:spPr bwMode="auto">
          <a:xfrm>
            <a:off x="7215585" y="3162300"/>
            <a:ext cx="334078" cy="419100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9606 h 21600"/>
              <a:gd name="T4" fmla="*/ 10800 w 21600"/>
              <a:gd name="T5" fmla="*/ 21600 h 21600"/>
              <a:gd name="T6" fmla="*/ 0 w 21600"/>
              <a:gd name="T7" fmla="*/ 9606 h 21600"/>
              <a:gd name="T8" fmla="*/ 744 w 21600"/>
              <a:gd name="T9" fmla="*/ 9904 h 21600"/>
              <a:gd name="T10" fmla="*/ 21134 w 21600"/>
              <a:gd name="T11" fmla="*/ 15335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93" y="9606"/>
                </a:moveTo>
                <a:lnTo>
                  <a:pt x="2048" y="9606"/>
                </a:lnTo>
                <a:lnTo>
                  <a:pt x="2048" y="4713"/>
                </a:lnTo>
                <a:lnTo>
                  <a:pt x="2420" y="3818"/>
                </a:lnTo>
                <a:lnTo>
                  <a:pt x="2979" y="3028"/>
                </a:lnTo>
                <a:lnTo>
                  <a:pt x="3537" y="2446"/>
                </a:lnTo>
                <a:lnTo>
                  <a:pt x="3956" y="1998"/>
                </a:lnTo>
                <a:lnTo>
                  <a:pt x="4492" y="1581"/>
                </a:lnTo>
                <a:lnTo>
                  <a:pt x="5143" y="1238"/>
                </a:lnTo>
                <a:lnTo>
                  <a:pt x="5912" y="880"/>
                </a:lnTo>
                <a:lnTo>
                  <a:pt x="6587" y="641"/>
                </a:lnTo>
                <a:lnTo>
                  <a:pt x="7518" y="372"/>
                </a:lnTo>
                <a:lnTo>
                  <a:pt x="8425" y="208"/>
                </a:lnTo>
                <a:lnTo>
                  <a:pt x="9496" y="59"/>
                </a:lnTo>
                <a:lnTo>
                  <a:pt x="10637" y="14"/>
                </a:lnTo>
                <a:lnTo>
                  <a:pt x="11614" y="59"/>
                </a:lnTo>
                <a:lnTo>
                  <a:pt x="12382" y="119"/>
                </a:lnTo>
                <a:lnTo>
                  <a:pt x="13034" y="253"/>
                </a:lnTo>
                <a:lnTo>
                  <a:pt x="13779" y="417"/>
                </a:lnTo>
                <a:lnTo>
                  <a:pt x="14500" y="611"/>
                </a:lnTo>
                <a:lnTo>
                  <a:pt x="14733" y="686"/>
                </a:lnTo>
                <a:lnTo>
                  <a:pt x="14989" y="790"/>
                </a:lnTo>
                <a:lnTo>
                  <a:pt x="15175" y="865"/>
                </a:lnTo>
                <a:lnTo>
                  <a:pt x="15385" y="954"/>
                </a:lnTo>
                <a:lnTo>
                  <a:pt x="15431" y="969"/>
                </a:lnTo>
                <a:lnTo>
                  <a:pt x="15594" y="1059"/>
                </a:lnTo>
                <a:lnTo>
                  <a:pt x="15757" y="1148"/>
                </a:lnTo>
                <a:lnTo>
                  <a:pt x="15920" y="1267"/>
                </a:lnTo>
                <a:lnTo>
                  <a:pt x="16106" y="1372"/>
                </a:lnTo>
                <a:lnTo>
                  <a:pt x="16665" y="1730"/>
                </a:lnTo>
                <a:lnTo>
                  <a:pt x="17014" y="1998"/>
                </a:lnTo>
                <a:lnTo>
                  <a:pt x="17480" y="2356"/>
                </a:lnTo>
                <a:lnTo>
                  <a:pt x="17852" y="2804"/>
                </a:lnTo>
                <a:lnTo>
                  <a:pt x="18178" y="3192"/>
                </a:lnTo>
                <a:lnTo>
                  <a:pt x="18527" y="3639"/>
                </a:lnTo>
                <a:lnTo>
                  <a:pt x="18806" y="4132"/>
                </a:lnTo>
                <a:lnTo>
                  <a:pt x="19086" y="4713"/>
                </a:lnTo>
                <a:lnTo>
                  <a:pt x="19272" y="5191"/>
                </a:lnTo>
                <a:lnTo>
                  <a:pt x="19295" y="9606"/>
                </a:lnTo>
                <a:lnTo>
                  <a:pt x="21600" y="9606"/>
                </a:lnTo>
                <a:lnTo>
                  <a:pt x="21600" y="16289"/>
                </a:lnTo>
                <a:lnTo>
                  <a:pt x="21413" y="17184"/>
                </a:lnTo>
                <a:lnTo>
                  <a:pt x="21041" y="17900"/>
                </a:lnTo>
                <a:lnTo>
                  <a:pt x="20668" y="18377"/>
                </a:lnTo>
                <a:lnTo>
                  <a:pt x="20343" y="18855"/>
                </a:lnTo>
                <a:lnTo>
                  <a:pt x="19924" y="19332"/>
                </a:lnTo>
                <a:lnTo>
                  <a:pt x="19388" y="19809"/>
                </a:lnTo>
                <a:lnTo>
                  <a:pt x="18806" y="20242"/>
                </a:lnTo>
                <a:lnTo>
                  <a:pt x="18062" y="20585"/>
                </a:lnTo>
                <a:lnTo>
                  <a:pt x="17270" y="20883"/>
                </a:lnTo>
                <a:lnTo>
                  <a:pt x="16525" y="21182"/>
                </a:lnTo>
                <a:lnTo>
                  <a:pt x="15548" y="21420"/>
                </a:lnTo>
                <a:lnTo>
                  <a:pt x="14803" y="21540"/>
                </a:lnTo>
                <a:lnTo>
                  <a:pt x="13662" y="21674"/>
                </a:lnTo>
                <a:lnTo>
                  <a:pt x="8379" y="21659"/>
                </a:lnTo>
                <a:lnTo>
                  <a:pt x="7168" y="21540"/>
                </a:lnTo>
                <a:lnTo>
                  <a:pt x="6098" y="21331"/>
                </a:lnTo>
                <a:lnTo>
                  <a:pt x="5050" y="21092"/>
                </a:lnTo>
                <a:lnTo>
                  <a:pt x="4003" y="20764"/>
                </a:lnTo>
                <a:lnTo>
                  <a:pt x="3258" y="20391"/>
                </a:lnTo>
                <a:lnTo>
                  <a:pt x="2769" y="20123"/>
                </a:lnTo>
                <a:lnTo>
                  <a:pt x="2281" y="19720"/>
                </a:lnTo>
                <a:lnTo>
                  <a:pt x="1862" y="19407"/>
                </a:lnTo>
                <a:lnTo>
                  <a:pt x="1489" y="19079"/>
                </a:lnTo>
                <a:lnTo>
                  <a:pt x="1070" y="18676"/>
                </a:lnTo>
                <a:lnTo>
                  <a:pt x="744" y="18258"/>
                </a:lnTo>
                <a:lnTo>
                  <a:pt x="325" y="17661"/>
                </a:lnTo>
                <a:lnTo>
                  <a:pt x="162" y="17035"/>
                </a:lnTo>
                <a:lnTo>
                  <a:pt x="93" y="16468"/>
                </a:lnTo>
                <a:lnTo>
                  <a:pt x="93" y="9606"/>
                </a:lnTo>
                <a:close/>
                <a:moveTo>
                  <a:pt x="6098" y="9591"/>
                </a:moveTo>
                <a:lnTo>
                  <a:pt x="6098" y="5220"/>
                </a:lnTo>
                <a:lnTo>
                  <a:pt x="6191" y="4907"/>
                </a:lnTo>
                <a:lnTo>
                  <a:pt x="6307" y="4639"/>
                </a:lnTo>
                <a:lnTo>
                  <a:pt x="6517" y="4370"/>
                </a:lnTo>
                <a:lnTo>
                  <a:pt x="6680" y="4087"/>
                </a:lnTo>
                <a:lnTo>
                  <a:pt x="6889" y="3878"/>
                </a:lnTo>
                <a:lnTo>
                  <a:pt x="7308" y="3520"/>
                </a:lnTo>
                <a:lnTo>
                  <a:pt x="7843" y="3281"/>
                </a:lnTo>
                <a:lnTo>
                  <a:pt x="8402" y="3013"/>
                </a:lnTo>
                <a:lnTo>
                  <a:pt x="9031" y="2834"/>
                </a:lnTo>
                <a:lnTo>
                  <a:pt x="9659" y="2700"/>
                </a:lnTo>
                <a:lnTo>
                  <a:pt x="10497" y="2625"/>
                </a:lnTo>
                <a:lnTo>
                  <a:pt x="11125" y="2655"/>
                </a:lnTo>
                <a:lnTo>
                  <a:pt x="11987" y="2789"/>
                </a:lnTo>
                <a:lnTo>
                  <a:pt x="12522" y="2893"/>
                </a:lnTo>
                <a:lnTo>
                  <a:pt x="13011" y="3028"/>
                </a:lnTo>
                <a:lnTo>
                  <a:pt x="13290" y="3192"/>
                </a:lnTo>
                <a:lnTo>
                  <a:pt x="13709" y="3371"/>
                </a:lnTo>
                <a:lnTo>
                  <a:pt x="13872" y="3505"/>
                </a:lnTo>
                <a:lnTo>
                  <a:pt x="14058" y="3639"/>
                </a:lnTo>
                <a:lnTo>
                  <a:pt x="14291" y="3788"/>
                </a:lnTo>
                <a:lnTo>
                  <a:pt x="14431" y="3953"/>
                </a:lnTo>
                <a:lnTo>
                  <a:pt x="14617" y="4102"/>
                </a:lnTo>
                <a:lnTo>
                  <a:pt x="14826" y="4311"/>
                </a:lnTo>
                <a:lnTo>
                  <a:pt x="14919" y="4534"/>
                </a:lnTo>
                <a:lnTo>
                  <a:pt x="15036" y="4773"/>
                </a:lnTo>
                <a:lnTo>
                  <a:pt x="15175" y="5027"/>
                </a:lnTo>
                <a:lnTo>
                  <a:pt x="15245" y="5220"/>
                </a:lnTo>
                <a:lnTo>
                  <a:pt x="15245" y="9591"/>
                </a:lnTo>
                <a:lnTo>
                  <a:pt x="6098" y="9591"/>
                </a:lnTo>
                <a:close/>
              </a:path>
              <a:path w="21600" h="21600" extrusionOk="0">
                <a:moveTo>
                  <a:pt x="93" y="9606"/>
                </a:moveTo>
                <a:lnTo>
                  <a:pt x="21600" y="9606"/>
                </a:lnTo>
                <a:close/>
              </a:path>
              <a:path w="21600" h="21600" extrusionOk="0">
                <a:moveTo>
                  <a:pt x="11684" y="17109"/>
                </a:moveTo>
                <a:lnTo>
                  <a:pt x="12266" y="19317"/>
                </a:lnTo>
                <a:lnTo>
                  <a:pt x="9659" y="19317"/>
                </a:lnTo>
                <a:lnTo>
                  <a:pt x="10287" y="17124"/>
                </a:lnTo>
                <a:lnTo>
                  <a:pt x="10008" y="16975"/>
                </a:lnTo>
                <a:lnTo>
                  <a:pt x="9799" y="16722"/>
                </a:lnTo>
                <a:lnTo>
                  <a:pt x="9752" y="16408"/>
                </a:lnTo>
                <a:lnTo>
                  <a:pt x="9822" y="16170"/>
                </a:lnTo>
                <a:lnTo>
                  <a:pt x="10008" y="16006"/>
                </a:lnTo>
                <a:lnTo>
                  <a:pt x="10148" y="15871"/>
                </a:lnTo>
                <a:lnTo>
                  <a:pt x="10381" y="15782"/>
                </a:lnTo>
                <a:lnTo>
                  <a:pt x="10660" y="15692"/>
                </a:lnTo>
                <a:lnTo>
                  <a:pt x="11009" y="15677"/>
                </a:lnTo>
                <a:lnTo>
                  <a:pt x="11288" y="15722"/>
                </a:lnTo>
                <a:lnTo>
                  <a:pt x="11614" y="15782"/>
                </a:lnTo>
                <a:lnTo>
                  <a:pt x="11893" y="15946"/>
                </a:lnTo>
                <a:lnTo>
                  <a:pt x="12033" y="16080"/>
                </a:lnTo>
                <a:lnTo>
                  <a:pt x="12173" y="16229"/>
                </a:lnTo>
                <a:lnTo>
                  <a:pt x="12196" y="16408"/>
                </a:lnTo>
                <a:lnTo>
                  <a:pt x="12103" y="16722"/>
                </a:lnTo>
                <a:lnTo>
                  <a:pt x="11987" y="16856"/>
                </a:lnTo>
                <a:lnTo>
                  <a:pt x="11847" y="16975"/>
                </a:lnTo>
                <a:lnTo>
                  <a:pt x="11684" y="17109"/>
                </a:lnTo>
              </a:path>
            </a:pathLst>
          </a:custGeom>
          <a:solidFill>
            <a:srgbClr val="C0C0C0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51" name="Curved Connector 50"/>
          <p:cNvCxnSpPr/>
          <p:nvPr/>
        </p:nvCxnSpPr>
        <p:spPr>
          <a:xfrm rot="5400000">
            <a:off x="2503966" y="1153635"/>
            <a:ext cx="198359" cy="2920289"/>
          </a:xfrm>
          <a:prstGeom prst="curvedConnector3">
            <a:avLst>
              <a:gd name="adj1" fmla="val 334559"/>
            </a:avLst>
          </a:prstGeom>
          <a:ln>
            <a:prstDash val="dash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52" name="Lock"/>
          <p:cNvSpPr>
            <a:spLocks noEditPoints="1" noChangeArrowheads="1"/>
          </p:cNvSpPr>
          <p:nvPr/>
        </p:nvSpPr>
        <p:spPr bwMode="auto">
          <a:xfrm>
            <a:off x="2948385" y="2819400"/>
            <a:ext cx="334078" cy="419100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9606 h 21600"/>
              <a:gd name="T4" fmla="*/ 10800 w 21600"/>
              <a:gd name="T5" fmla="*/ 21600 h 21600"/>
              <a:gd name="T6" fmla="*/ 0 w 21600"/>
              <a:gd name="T7" fmla="*/ 9606 h 21600"/>
              <a:gd name="T8" fmla="*/ 744 w 21600"/>
              <a:gd name="T9" fmla="*/ 9904 h 21600"/>
              <a:gd name="T10" fmla="*/ 21134 w 21600"/>
              <a:gd name="T11" fmla="*/ 15335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93" y="9606"/>
                </a:moveTo>
                <a:lnTo>
                  <a:pt x="2048" y="9606"/>
                </a:lnTo>
                <a:lnTo>
                  <a:pt x="2048" y="4713"/>
                </a:lnTo>
                <a:lnTo>
                  <a:pt x="2420" y="3818"/>
                </a:lnTo>
                <a:lnTo>
                  <a:pt x="2979" y="3028"/>
                </a:lnTo>
                <a:lnTo>
                  <a:pt x="3537" y="2446"/>
                </a:lnTo>
                <a:lnTo>
                  <a:pt x="3956" y="1998"/>
                </a:lnTo>
                <a:lnTo>
                  <a:pt x="4492" y="1581"/>
                </a:lnTo>
                <a:lnTo>
                  <a:pt x="5143" y="1238"/>
                </a:lnTo>
                <a:lnTo>
                  <a:pt x="5912" y="880"/>
                </a:lnTo>
                <a:lnTo>
                  <a:pt x="6587" y="641"/>
                </a:lnTo>
                <a:lnTo>
                  <a:pt x="7518" y="372"/>
                </a:lnTo>
                <a:lnTo>
                  <a:pt x="8425" y="208"/>
                </a:lnTo>
                <a:lnTo>
                  <a:pt x="9496" y="59"/>
                </a:lnTo>
                <a:lnTo>
                  <a:pt x="10637" y="14"/>
                </a:lnTo>
                <a:lnTo>
                  <a:pt x="11614" y="59"/>
                </a:lnTo>
                <a:lnTo>
                  <a:pt x="12382" y="119"/>
                </a:lnTo>
                <a:lnTo>
                  <a:pt x="13034" y="253"/>
                </a:lnTo>
                <a:lnTo>
                  <a:pt x="13779" y="417"/>
                </a:lnTo>
                <a:lnTo>
                  <a:pt x="14500" y="611"/>
                </a:lnTo>
                <a:lnTo>
                  <a:pt x="14733" y="686"/>
                </a:lnTo>
                <a:lnTo>
                  <a:pt x="14989" y="790"/>
                </a:lnTo>
                <a:lnTo>
                  <a:pt x="15175" y="865"/>
                </a:lnTo>
                <a:lnTo>
                  <a:pt x="15385" y="954"/>
                </a:lnTo>
                <a:lnTo>
                  <a:pt x="15431" y="969"/>
                </a:lnTo>
                <a:lnTo>
                  <a:pt x="15594" y="1059"/>
                </a:lnTo>
                <a:lnTo>
                  <a:pt x="15757" y="1148"/>
                </a:lnTo>
                <a:lnTo>
                  <a:pt x="15920" y="1267"/>
                </a:lnTo>
                <a:lnTo>
                  <a:pt x="16106" y="1372"/>
                </a:lnTo>
                <a:lnTo>
                  <a:pt x="16665" y="1730"/>
                </a:lnTo>
                <a:lnTo>
                  <a:pt x="17014" y="1998"/>
                </a:lnTo>
                <a:lnTo>
                  <a:pt x="17480" y="2356"/>
                </a:lnTo>
                <a:lnTo>
                  <a:pt x="17852" y="2804"/>
                </a:lnTo>
                <a:lnTo>
                  <a:pt x="18178" y="3192"/>
                </a:lnTo>
                <a:lnTo>
                  <a:pt x="18527" y="3639"/>
                </a:lnTo>
                <a:lnTo>
                  <a:pt x="18806" y="4132"/>
                </a:lnTo>
                <a:lnTo>
                  <a:pt x="19086" y="4713"/>
                </a:lnTo>
                <a:lnTo>
                  <a:pt x="19272" y="5191"/>
                </a:lnTo>
                <a:lnTo>
                  <a:pt x="19295" y="9606"/>
                </a:lnTo>
                <a:lnTo>
                  <a:pt x="21600" y="9606"/>
                </a:lnTo>
                <a:lnTo>
                  <a:pt x="21600" y="16289"/>
                </a:lnTo>
                <a:lnTo>
                  <a:pt x="21413" y="17184"/>
                </a:lnTo>
                <a:lnTo>
                  <a:pt x="21041" y="17900"/>
                </a:lnTo>
                <a:lnTo>
                  <a:pt x="20668" y="18377"/>
                </a:lnTo>
                <a:lnTo>
                  <a:pt x="20343" y="18855"/>
                </a:lnTo>
                <a:lnTo>
                  <a:pt x="19924" y="19332"/>
                </a:lnTo>
                <a:lnTo>
                  <a:pt x="19388" y="19809"/>
                </a:lnTo>
                <a:lnTo>
                  <a:pt x="18806" y="20242"/>
                </a:lnTo>
                <a:lnTo>
                  <a:pt x="18062" y="20585"/>
                </a:lnTo>
                <a:lnTo>
                  <a:pt x="17270" y="20883"/>
                </a:lnTo>
                <a:lnTo>
                  <a:pt x="16525" y="21182"/>
                </a:lnTo>
                <a:lnTo>
                  <a:pt x="15548" y="21420"/>
                </a:lnTo>
                <a:lnTo>
                  <a:pt x="14803" y="21540"/>
                </a:lnTo>
                <a:lnTo>
                  <a:pt x="13662" y="21674"/>
                </a:lnTo>
                <a:lnTo>
                  <a:pt x="8379" y="21659"/>
                </a:lnTo>
                <a:lnTo>
                  <a:pt x="7168" y="21540"/>
                </a:lnTo>
                <a:lnTo>
                  <a:pt x="6098" y="21331"/>
                </a:lnTo>
                <a:lnTo>
                  <a:pt x="5050" y="21092"/>
                </a:lnTo>
                <a:lnTo>
                  <a:pt x="4003" y="20764"/>
                </a:lnTo>
                <a:lnTo>
                  <a:pt x="3258" y="20391"/>
                </a:lnTo>
                <a:lnTo>
                  <a:pt x="2769" y="20123"/>
                </a:lnTo>
                <a:lnTo>
                  <a:pt x="2281" y="19720"/>
                </a:lnTo>
                <a:lnTo>
                  <a:pt x="1862" y="19407"/>
                </a:lnTo>
                <a:lnTo>
                  <a:pt x="1489" y="19079"/>
                </a:lnTo>
                <a:lnTo>
                  <a:pt x="1070" y="18676"/>
                </a:lnTo>
                <a:lnTo>
                  <a:pt x="744" y="18258"/>
                </a:lnTo>
                <a:lnTo>
                  <a:pt x="325" y="17661"/>
                </a:lnTo>
                <a:lnTo>
                  <a:pt x="162" y="17035"/>
                </a:lnTo>
                <a:lnTo>
                  <a:pt x="93" y="16468"/>
                </a:lnTo>
                <a:lnTo>
                  <a:pt x="93" y="9606"/>
                </a:lnTo>
                <a:close/>
                <a:moveTo>
                  <a:pt x="6098" y="9591"/>
                </a:moveTo>
                <a:lnTo>
                  <a:pt x="6098" y="5220"/>
                </a:lnTo>
                <a:lnTo>
                  <a:pt x="6191" y="4907"/>
                </a:lnTo>
                <a:lnTo>
                  <a:pt x="6307" y="4639"/>
                </a:lnTo>
                <a:lnTo>
                  <a:pt x="6517" y="4370"/>
                </a:lnTo>
                <a:lnTo>
                  <a:pt x="6680" y="4087"/>
                </a:lnTo>
                <a:lnTo>
                  <a:pt x="6889" y="3878"/>
                </a:lnTo>
                <a:lnTo>
                  <a:pt x="7308" y="3520"/>
                </a:lnTo>
                <a:lnTo>
                  <a:pt x="7843" y="3281"/>
                </a:lnTo>
                <a:lnTo>
                  <a:pt x="8402" y="3013"/>
                </a:lnTo>
                <a:lnTo>
                  <a:pt x="9031" y="2834"/>
                </a:lnTo>
                <a:lnTo>
                  <a:pt x="9659" y="2700"/>
                </a:lnTo>
                <a:lnTo>
                  <a:pt x="10497" y="2625"/>
                </a:lnTo>
                <a:lnTo>
                  <a:pt x="11125" y="2655"/>
                </a:lnTo>
                <a:lnTo>
                  <a:pt x="11987" y="2789"/>
                </a:lnTo>
                <a:lnTo>
                  <a:pt x="12522" y="2893"/>
                </a:lnTo>
                <a:lnTo>
                  <a:pt x="13011" y="3028"/>
                </a:lnTo>
                <a:lnTo>
                  <a:pt x="13290" y="3192"/>
                </a:lnTo>
                <a:lnTo>
                  <a:pt x="13709" y="3371"/>
                </a:lnTo>
                <a:lnTo>
                  <a:pt x="13872" y="3505"/>
                </a:lnTo>
                <a:lnTo>
                  <a:pt x="14058" y="3639"/>
                </a:lnTo>
                <a:lnTo>
                  <a:pt x="14291" y="3788"/>
                </a:lnTo>
                <a:lnTo>
                  <a:pt x="14431" y="3953"/>
                </a:lnTo>
                <a:lnTo>
                  <a:pt x="14617" y="4102"/>
                </a:lnTo>
                <a:lnTo>
                  <a:pt x="14826" y="4311"/>
                </a:lnTo>
                <a:lnTo>
                  <a:pt x="14919" y="4534"/>
                </a:lnTo>
                <a:lnTo>
                  <a:pt x="15036" y="4773"/>
                </a:lnTo>
                <a:lnTo>
                  <a:pt x="15175" y="5027"/>
                </a:lnTo>
                <a:lnTo>
                  <a:pt x="15245" y="5220"/>
                </a:lnTo>
                <a:lnTo>
                  <a:pt x="15245" y="9591"/>
                </a:lnTo>
                <a:lnTo>
                  <a:pt x="6098" y="9591"/>
                </a:lnTo>
                <a:close/>
              </a:path>
              <a:path w="21600" h="21600" extrusionOk="0">
                <a:moveTo>
                  <a:pt x="93" y="9606"/>
                </a:moveTo>
                <a:lnTo>
                  <a:pt x="21600" y="9606"/>
                </a:lnTo>
                <a:close/>
              </a:path>
              <a:path w="21600" h="21600" extrusionOk="0">
                <a:moveTo>
                  <a:pt x="11684" y="17109"/>
                </a:moveTo>
                <a:lnTo>
                  <a:pt x="12266" y="19317"/>
                </a:lnTo>
                <a:lnTo>
                  <a:pt x="9659" y="19317"/>
                </a:lnTo>
                <a:lnTo>
                  <a:pt x="10287" y="17124"/>
                </a:lnTo>
                <a:lnTo>
                  <a:pt x="10008" y="16975"/>
                </a:lnTo>
                <a:lnTo>
                  <a:pt x="9799" y="16722"/>
                </a:lnTo>
                <a:lnTo>
                  <a:pt x="9752" y="16408"/>
                </a:lnTo>
                <a:lnTo>
                  <a:pt x="9822" y="16170"/>
                </a:lnTo>
                <a:lnTo>
                  <a:pt x="10008" y="16006"/>
                </a:lnTo>
                <a:lnTo>
                  <a:pt x="10148" y="15871"/>
                </a:lnTo>
                <a:lnTo>
                  <a:pt x="10381" y="15782"/>
                </a:lnTo>
                <a:lnTo>
                  <a:pt x="10660" y="15692"/>
                </a:lnTo>
                <a:lnTo>
                  <a:pt x="11009" y="15677"/>
                </a:lnTo>
                <a:lnTo>
                  <a:pt x="11288" y="15722"/>
                </a:lnTo>
                <a:lnTo>
                  <a:pt x="11614" y="15782"/>
                </a:lnTo>
                <a:lnTo>
                  <a:pt x="11893" y="15946"/>
                </a:lnTo>
                <a:lnTo>
                  <a:pt x="12033" y="16080"/>
                </a:lnTo>
                <a:lnTo>
                  <a:pt x="12173" y="16229"/>
                </a:lnTo>
                <a:lnTo>
                  <a:pt x="12196" y="16408"/>
                </a:lnTo>
                <a:lnTo>
                  <a:pt x="12103" y="16722"/>
                </a:lnTo>
                <a:lnTo>
                  <a:pt x="11987" y="16856"/>
                </a:lnTo>
                <a:lnTo>
                  <a:pt x="11847" y="16975"/>
                </a:lnTo>
                <a:lnTo>
                  <a:pt x="11684" y="17109"/>
                </a:lnTo>
              </a:path>
            </a:pathLst>
          </a:custGeom>
          <a:solidFill>
            <a:srgbClr val="C0C0C0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53" name="Curved Connector 52"/>
          <p:cNvCxnSpPr/>
          <p:nvPr/>
        </p:nvCxnSpPr>
        <p:spPr>
          <a:xfrm rot="5400000" flipH="1">
            <a:off x="3863181" y="-7221"/>
            <a:ext cx="432322" cy="5872683"/>
          </a:xfrm>
          <a:prstGeom prst="curvedConnector3">
            <a:avLst>
              <a:gd name="adj1" fmla="val -52877"/>
            </a:avLst>
          </a:prstGeom>
          <a:ln>
            <a:prstDash val="dash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54" name="Lock"/>
          <p:cNvSpPr>
            <a:spLocks noEditPoints="1" noChangeArrowheads="1"/>
          </p:cNvSpPr>
          <p:nvPr/>
        </p:nvSpPr>
        <p:spPr bwMode="auto">
          <a:xfrm>
            <a:off x="4457435" y="3118724"/>
            <a:ext cx="334078" cy="419100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9606 h 21600"/>
              <a:gd name="T4" fmla="*/ 10800 w 21600"/>
              <a:gd name="T5" fmla="*/ 21600 h 21600"/>
              <a:gd name="T6" fmla="*/ 0 w 21600"/>
              <a:gd name="T7" fmla="*/ 9606 h 21600"/>
              <a:gd name="T8" fmla="*/ 744 w 21600"/>
              <a:gd name="T9" fmla="*/ 9904 h 21600"/>
              <a:gd name="T10" fmla="*/ 21134 w 21600"/>
              <a:gd name="T11" fmla="*/ 15335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93" y="9606"/>
                </a:moveTo>
                <a:lnTo>
                  <a:pt x="2048" y="9606"/>
                </a:lnTo>
                <a:lnTo>
                  <a:pt x="2048" y="4713"/>
                </a:lnTo>
                <a:lnTo>
                  <a:pt x="2420" y="3818"/>
                </a:lnTo>
                <a:lnTo>
                  <a:pt x="2979" y="3028"/>
                </a:lnTo>
                <a:lnTo>
                  <a:pt x="3537" y="2446"/>
                </a:lnTo>
                <a:lnTo>
                  <a:pt x="3956" y="1998"/>
                </a:lnTo>
                <a:lnTo>
                  <a:pt x="4492" y="1581"/>
                </a:lnTo>
                <a:lnTo>
                  <a:pt x="5143" y="1238"/>
                </a:lnTo>
                <a:lnTo>
                  <a:pt x="5912" y="880"/>
                </a:lnTo>
                <a:lnTo>
                  <a:pt x="6587" y="641"/>
                </a:lnTo>
                <a:lnTo>
                  <a:pt x="7518" y="372"/>
                </a:lnTo>
                <a:lnTo>
                  <a:pt x="8425" y="208"/>
                </a:lnTo>
                <a:lnTo>
                  <a:pt x="9496" y="59"/>
                </a:lnTo>
                <a:lnTo>
                  <a:pt x="10637" y="14"/>
                </a:lnTo>
                <a:lnTo>
                  <a:pt x="11614" y="59"/>
                </a:lnTo>
                <a:lnTo>
                  <a:pt x="12382" y="119"/>
                </a:lnTo>
                <a:lnTo>
                  <a:pt x="13034" y="253"/>
                </a:lnTo>
                <a:lnTo>
                  <a:pt x="13779" y="417"/>
                </a:lnTo>
                <a:lnTo>
                  <a:pt x="14500" y="611"/>
                </a:lnTo>
                <a:lnTo>
                  <a:pt x="14733" y="686"/>
                </a:lnTo>
                <a:lnTo>
                  <a:pt x="14989" y="790"/>
                </a:lnTo>
                <a:lnTo>
                  <a:pt x="15175" y="865"/>
                </a:lnTo>
                <a:lnTo>
                  <a:pt x="15385" y="954"/>
                </a:lnTo>
                <a:lnTo>
                  <a:pt x="15431" y="969"/>
                </a:lnTo>
                <a:lnTo>
                  <a:pt x="15594" y="1059"/>
                </a:lnTo>
                <a:lnTo>
                  <a:pt x="15757" y="1148"/>
                </a:lnTo>
                <a:lnTo>
                  <a:pt x="15920" y="1267"/>
                </a:lnTo>
                <a:lnTo>
                  <a:pt x="16106" y="1372"/>
                </a:lnTo>
                <a:lnTo>
                  <a:pt x="16665" y="1730"/>
                </a:lnTo>
                <a:lnTo>
                  <a:pt x="17014" y="1998"/>
                </a:lnTo>
                <a:lnTo>
                  <a:pt x="17480" y="2356"/>
                </a:lnTo>
                <a:lnTo>
                  <a:pt x="17852" y="2804"/>
                </a:lnTo>
                <a:lnTo>
                  <a:pt x="18178" y="3192"/>
                </a:lnTo>
                <a:lnTo>
                  <a:pt x="18527" y="3639"/>
                </a:lnTo>
                <a:lnTo>
                  <a:pt x="18806" y="4132"/>
                </a:lnTo>
                <a:lnTo>
                  <a:pt x="19086" y="4713"/>
                </a:lnTo>
                <a:lnTo>
                  <a:pt x="19272" y="5191"/>
                </a:lnTo>
                <a:lnTo>
                  <a:pt x="19295" y="9606"/>
                </a:lnTo>
                <a:lnTo>
                  <a:pt x="21600" y="9606"/>
                </a:lnTo>
                <a:lnTo>
                  <a:pt x="21600" y="16289"/>
                </a:lnTo>
                <a:lnTo>
                  <a:pt x="21413" y="17184"/>
                </a:lnTo>
                <a:lnTo>
                  <a:pt x="21041" y="17900"/>
                </a:lnTo>
                <a:lnTo>
                  <a:pt x="20668" y="18377"/>
                </a:lnTo>
                <a:lnTo>
                  <a:pt x="20343" y="18855"/>
                </a:lnTo>
                <a:lnTo>
                  <a:pt x="19924" y="19332"/>
                </a:lnTo>
                <a:lnTo>
                  <a:pt x="19388" y="19809"/>
                </a:lnTo>
                <a:lnTo>
                  <a:pt x="18806" y="20242"/>
                </a:lnTo>
                <a:lnTo>
                  <a:pt x="18062" y="20585"/>
                </a:lnTo>
                <a:lnTo>
                  <a:pt x="17270" y="20883"/>
                </a:lnTo>
                <a:lnTo>
                  <a:pt x="16525" y="21182"/>
                </a:lnTo>
                <a:lnTo>
                  <a:pt x="15548" y="21420"/>
                </a:lnTo>
                <a:lnTo>
                  <a:pt x="14803" y="21540"/>
                </a:lnTo>
                <a:lnTo>
                  <a:pt x="13662" y="21674"/>
                </a:lnTo>
                <a:lnTo>
                  <a:pt x="8379" y="21659"/>
                </a:lnTo>
                <a:lnTo>
                  <a:pt x="7168" y="21540"/>
                </a:lnTo>
                <a:lnTo>
                  <a:pt x="6098" y="21331"/>
                </a:lnTo>
                <a:lnTo>
                  <a:pt x="5050" y="21092"/>
                </a:lnTo>
                <a:lnTo>
                  <a:pt x="4003" y="20764"/>
                </a:lnTo>
                <a:lnTo>
                  <a:pt x="3258" y="20391"/>
                </a:lnTo>
                <a:lnTo>
                  <a:pt x="2769" y="20123"/>
                </a:lnTo>
                <a:lnTo>
                  <a:pt x="2281" y="19720"/>
                </a:lnTo>
                <a:lnTo>
                  <a:pt x="1862" y="19407"/>
                </a:lnTo>
                <a:lnTo>
                  <a:pt x="1489" y="19079"/>
                </a:lnTo>
                <a:lnTo>
                  <a:pt x="1070" y="18676"/>
                </a:lnTo>
                <a:lnTo>
                  <a:pt x="744" y="18258"/>
                </a:lnTo>
                <a:lnTo>
                  <a:pt x="325" y="17661"/>
                </a:lnTo>
                <a:lnTo>
                  <a:pt x="162" y="17035"/>
                </a:lnTo>
                <a:lnTo>
                  <a:pt x="93" y="16468"/>
                </a:lnTo>
                <a:lnTo>
                  <a:pt x="93" y="9606"/>
                </a:lnTo>
                <a:close/>
                <a:moveTo>
                  <a:pt x="6098" y="9591"/>
                </a:moveTo>
                <a:lnTo>
                  <a:pt x="6098" y="5220"/>
                </a:lnTo>
                <a:lnTo>
                  <a:pt x="6191" y="4907"/>
                </a:lnTo>
                <a:lnTo>
                  <a:pt x="6307" y="4639"/>
                </a:lnTo>
                <a:lnTo>
                  <a:pt x="6517" y="4370"/>
                </a:lnTo>
                <a:lnTo>
                  <a:pt x="6680" y="4087"/>
                </a:lnTo>
                <a:lnTo>
                  <a:pt x="6889" y="3878"/>
                </a:lnTo>
                <a:lnTo>
                  <a:pt x="7308" y="3520"/>
                </a:lnTo>
                <a:lnTo>
                  <a:pt x="7843" y="3281"/>
                </a:lnTo>
                <a:lnTo>
                  <a:pt x="8402" y="3013"/>
                </a:lnTo>
                <a:lnTo>
                  <a:pt x="9031" y="2834"/>
                </a:lnTo>
                <a:lnTo>
                  <a:pt x="9659" y="2700"/>
                </a:lnTo>
                <a:lnTo>
                  <a:pt x="10497" y="2625"/>
                </a:lnTo>
                <a:lnTo>
                  <a:pt x="11125" y="2655"/>
                </a:lnTo>
                <a:lnTo>
                  <a:pt x="11987" y="2789"/>
                </a:lnTo>
                <a:lnTo>
                  <a:pt x="12522" y="2893"/>
                </a:lnTo>
                <a:lnTo>
                  <a:pt x="13011" y="3028"/>
                </a:lnTo>
                <a:lnTo>
                  <a:pt x="13290" y="3192"/>
                </a:lnTo>
                <a:lnTo>
                  <a:pt x="13709" y="3371"/>
                </a:lnTo>
                <a:lnTo>
                  <a:pt x="13872" y="3505"/>
                </a:lnTo>
                <a:lnTo>
                  <a:pt x="14058" y="3639"/>
                </a:lnTo>
                <a:lnTo>
                  <a:pt x="14291" y="3788"/>
                </a:lnTo>
                <a:lnTo>
                  <a:pt x="14431" y="3953"/>
                </a:lnTo>
                <a:lnTo>
                  <a:pt x="14617" y="4102"/>
                </a:lnTo>
                <a:lnTo>
                  <a:pt x="14826" y="4311"/>
                </a:lnTo>
                <a:lnTo>
                  <a:pt x="14919" y="4534"/>
                </a:lnTo>
                <a:lnTo>
                  <a:pt x="15036" y="4773"/>
                </a:lnTo>
                <a:lnTo>
                  <a:pt x="15175" y="5027"/>
                </a:lnTo>
                <a:lnTo>
                  <a:pt x="15245" y="5220"/>
                </a:lnTo>
                <a:lnTo>
                  <a:pt x="15245" y="9591"/>
                </a:lnTo>
                <a:lnTo>
                  <a:pt x="6098" y="9591"/>
                </a:lnTo>
                <a:close/>
              </a:path>
              <a:path w="21600" h="21600" extrusionOk="0">
                <a:moveTo>
                  <a:pt x="93" y="9606"/>
                </a:moveTo>
                <a:lnTo>
                  <a:pt x="21600" y="9606"/>
                </a:lnTo>
                <a:close/>
              </a:path>
              <a:path w="21600" h="21600" extrusionOk="0">
                <a:moveTo>
                  <a:pt x="11684" y="17109"/>
                </a:moveTo>
                <a:lnTo>
                  <a:pt x="12266" y="19317"/>
                </a:lnTo>
                <a:lnTo>
                  <a:pt x="9659" y="19317"/>
                </a:lnTo>
                <a:lnTo>
                  <a:pt x="10287" y="17124"/>
                </a:lnTo>
                <a:lnTo>
                  <a:pt x="10008" y="16975"/>
                </a:lnTo>
                <a:lnTo>
                  <a:pt x="9799" y="16722"/>
                </a:lnTo>
                <a:lnTo>
                  <a:pt x="9752" y="16408"/>
                </a:lnTo>
                <a:lnTo>
                  <a:pt x="9822" y="16170"/>
                </a:lnTo>
                <a:lnTo>
                  <a:pt x="10008" y="16006"/>
                </a:lnTo>
                <a:lnTo>
                  <a:pt x="10148" y="15871"/>
                </a:lnTo>
                <a:lnTo>
                  <a:pt x="10381" y="15782"/>
                </a:lnTo>
                <a:lnTo>
                  <a:pt x="10660" y="15692"/>
                </a:lnTo>
                <a:lnTo>
                  <a:pt x="11009" y="15677"/>
                </a:lnTo>
                <a:lnTo>
                  <a:pt x="11288" y="15722"/>
                </a:lnTo>
                <a:lnTo>
                  <a:pt x="11614" y="15782"/>
                </a:lnTo>
                <a:lnTo>
                  <a:pt x="11893" y="15946"/>
                </a:lnTo>
                <a:lnTo>
                  <a:pt x="12033" y="16080"/>
                </a:lnTo>
                <a:lnTo>
                  <a:pt x="12173" y="16229"/>
                </a:lnTo>
                <a:lnTo>
                  <a:pt x="12196" y="16408"/>
                </a:lnTo>
                <a:lnTo>
                  <a:pt x="12103" y="16722"/>
                </a:lnTo>
                <a:lnTo>
                  <a:pt x="11987" y="16856"/>
                </a:lnTo>
                <a:lnTo>
                  <a:pt x="11847" y="16975"/>
                </a:lnTo>
                <a:lnTo>
                  <a:pt x="11684" y="17109"/>
                </a:lnTo>
              </a:path>
            </a:pathLst>
          </a:custGeom>
          <a:solidFill>
            <a:srgbClr val="C0C0C0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820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845"/>
    </mc:Choice>
    <mc:Fallback xmlns="">
      <p:transition spd="slow" advTm="100845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Tasks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>
                <a:solidFill>
                  <a:schemeClr val="accent3"/>
                </a:solidFill>
              </a:rPr>
              <a:t>Task: </a:t>
            </a:r>
            <a:r>
              <a:rPr lang="en-US" dirty="0" smtClean="0"/>
              <a:t>Rules, state, and a goal</a:t>
            </a:r>
          </a:p>
          <a:p>
            <a:pPr lvl="1"/>
            <a:r>
              <a:rPr lang="en-US" dirty="0" smtClean="0"/>
              <a:t>Similar to how monitors group locks with state</a:t>
            </a:r>
          </a:p>
          <a:p>
            <a:pPr lvl="1"/>
            <a:r>
              <a:rPr lang="en-US" dirty="0" smtClean="0"/>
              <a:t>Implemented as a C++ object</a:t>
            </a:r>
            <a:endParaRPr lang="en-US" dirty="0"/>
          </a:p>
          <a:p>
            <a:pPr lvl="1"/>
            <a:r>
              <a:rPr lang="en-US" dirty="0" smtClean="0"/>
              <a:t>State: fields of the object</a:t>
            </a:r>
          </a:p>
          <a:p>
            <a:pPr lvl="1"/>
            <a:r>
              <a:rPr lang="en-US" dirty="0" smtClean="0"/>
              <a:t>Rules: applied via virtual method on the object</a:t>
            </a:r>
          </a:p>
          <a:p>
            <a:pPr lvl="1"/>
            <a:r>
              <a:rPr lang="en-US" dirty="0" smtClean="0"/>
              <a:t>Goal: invariant the task is intended to attain/retain</a:t>
            </a:r>
          </a:p>
          <a:p>
            <a:pPr lvl="1"/>
            <a:endParaRPr lang="en-US" dirty="0" smtClean="0"/>
          </a:p>
          <a:p>
            <a:r>
              <a:rPr lang="en-US" dirty="0"/>
              <a:t>Log segment </a:t>
            </a:r>
            <a:r>
              <a:rPr lang="en-US" dirty="0" smtClean="0"/>
              <a:t>replication</a:t>
            </a:r>
            <a:endParaRPr lang="en-US" dirty="0"/>
          </a:p>
          <a:p>
            <a:pPr lvl="1"/>
            <a:r>
              <a:rPr lang="en-US" dirty="0"/>
              <a:t>One task per segment</a:t>
            </a:r>
          </a:p>
          <a:p>
            <a:pPr lvl="1"/>
            <a:r>
              <a:rPr lang="en-US" dirty="0" smtClean="0"/>
              <a:t>Rules send/reap RPCs, reset state on failures</a:t>
            </a:r>
          </a:p>
          <a:p>
            <a:pPr lvl="1"/>
            <a:r>
              <a:rPr lang="en-US" dirty="0" smtClean="0"/>
              <a:t>Goal </a:t>
            </a:r>
            <a:r>
              <a:rPr lang="en-US" dirty="0"/>
              <a:t>is met when 3 complete replicas are made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72995-1A64-4785-9BDD-BDE1A2D505D0}" type="slidenum">
              <a:rPr lang="en-US" smtClean="0"/>
              <a:t>15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62103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806"/>
    </mc:Choice>
    <mc:Fallback xmlns="">
      <p:transition spd="slow" advTm="4806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Pools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3"/>
                </a:solidFill>
              </a:rPr>
              <a:t>Pool</a:t>
            </a:r>
            <a:r>
              <a:rPr lang="en-US" b="1" dirty="0">
                <a:solidFill>
                  <a:schemeClr val="accent3"/>
                </a:solidFill>
              </a:rPr>
              <a:t>:</a:t>
            </a:r>
            <a:r>
              <a:rPr lang="en-US" dirty="0">
                <a:solidFill>
                  <a:schemeClr val="accent3"/>
                </a:solidFill>
              </a:rPr>
              <a:t> </a:t>
            </a:r>
            <a:r>
              <a:rPr lang="en-US" dirty="0" smtClean="0"/>
              <a:t>Applies </a:t>
            </a:r>
            <a:r>
              <a:rPr lang="en-US" dirty="0"/>
              <a:t>rules to </a:t>
            </a:r>
            <a:r>
              <a:rPr lang="en-US" dirty="0" smtClean="0"/>
              <a:t>tasks with unmet goals</a:t>
            </a:r>
          </a:p>
          <a:p>
            <a:r>
              <a:rPr lang="en-US" dirty="0"/>
              <a:t>A</a:t>
            </a:r>
            <a:r>
              <a:rPr lang="en-US" dirty="0" smtClean="0"/>
              <a:t> pool for each independent set of tasks</a:t>
            </a:r>
          </a:p>
          <a:p>
            <a:r>
              <a:rPr lang="en-US" dirty="0" smtClean="0"/>
              <a:t>Serializes execution of rules in each pool</a:t>
            </a:r>
          </a:p>
          <a:p>
            <a:r>
              <a:rPr lang="en-US" dirty="0" smtClean="0"/>
              <a:t>Simplifies synchronization</a:t>
            </a:r>
          </a:p>
          <a:p>
            <a:pPr lvl="1"/>
            <a:endParaRPr lang="en-US" dirty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72995-1A64-4785-9BDD-BDE1A2D505D0}" type="slidenum">
              <a:rPr lang="en-US" smtClean="0"/>
              <a:t>16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3334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27"/>
    </mc:Choice>
    <mc:Fallback xmlns="">
      <p:transition spd="slow" advTm="1027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 of Rules, Tasks, and Pools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Directly determines code structure</a:t>
            </a:r>
          </a:p>
          <a:p>
            <a:r>
              <a:rPr lang="en-US" dirty="0" smtClean="0"/>
              <a:t>Eases local reasoning</a:t>
            </a:r>
          </a:p>
          <a:p>
            <a:pPr lvl="1"/>
            <a:r>
              <a:rPr lang="en-US" dirty="0" smtClean="0"/>
              <a:t>Write a rule at a time</a:t>
            </a:r>
          </a:p>
          <a:p>
            <a:pPr lvl="1"/>
            <a:r>
              <a:rPr lang="en-US" dirty="0" smtClean="0"/>
              <a:t>Condition clearly documents expected state</a:t>
            </a:r>
          </a:p>
          <a:p>
            <a:pPr lvl="1"/>
            <a:r>
              <a:rPr lang="en-US" dirty="0" smtClean="0"/>
              <a:t>Actions are short with simple control flow</a:t>
            </a:r>
          </a:p>
          <a:p>
            <a:r>
              <a:rPr lang="en-US" dirty="0" smtClean="0"/>
              <a:t>Rules are amenable to model checking</a:t>
            </a:r>
          </a:p>
          <a:p>
            <a:pPr lvl="1"/>
            <a:r>
              <a:rPr lang="en-US" dirty="0" smtClean="0"/>
              <a:t>But less restrictive than modeling languages</a:t>
            </a:r>
          </a:p>
          <a:p>
            <a:pPr lvl="1"/>
            <a:r>
              <a:rPr lang="en-US" dirty="0" smtClean="0"/>
              <a:t>Flexible, easy to abuse with gross performance hacks and odd concurrency needs</a:t>
            </a:r>
          </a:p>
          <a:p>
            <a:r>
              <a:rPr lang="en-US" b="1" dirty="0" smtClean="0">
                <a:solidFill>
                  <a:schemeClr val="accent2"/>
                </a:solidFill>
              </a:rPr>
              <a:t>Question: </a:t>
            </a:r>
            <a:r>
              <a:rPr lang="en-US" dirty="0" smtClean="0"/>
              <a:t>fundamental or just a mismatch </a:t>
            </a:r>
            <a:r>
              <a:rPr lang="en-US" dirty="0"/>
              <a:t>of kernel scheduling/concurrency abstractions to </a:t>
            </a:r>
            <a:r>
              <a:rPr lang="en-US" dirty="0" smtClean="0"/>
              <a:t>app?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72995-1A64-4785-9BDD-BDE1A2D505D0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702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115"/>
    </mc:Choice>
    <mc:Fallback xmlns="">
      <p:transition spd="slow" advTm="3115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Code pattern from </a:t>
            </a:r>
            <a:r>
              <a:rPr lang="en-US" dirty="0"/>
              <a:t>our experiences: “</a:t>
            </a:r>
            <a:r>
              <a:rPr lang="en-US" b="1" dirty="0">
                <a:solidFill>
                  <a:schemeClr val="accent3"/>
                </a:solidFill>
              </a:rPr>
              <a:t>rules</a:t>
            </a:r>
            <a:r>
              <a:rPr lang="en-US" dirty="0"/>
              <a:t>”</a:t>
            </a:r>
          </a:p>
          <a:p>
            <a:pPr lvl="1"/>
            <a:r>
              <a:rPr lang="en-US" dirty="0"/>
              <a:t>Small steps </a:t>
            </a:r>
            <a:r>
              <a:rPr lang="en-US" dirty="0" smtClean="0"/>
              <a:t>whose</a:t>
            </a:r>
            <a:r>
              <a:rPr lang="en-US" dirty="0"/>
              <a:t> </a:t>
            </a:r>
            <a:r>
              <a:rPr lang="en-US" dirty="0" smtClean="0"/>
              <a:t>order is based </a:t>
            </a:r>
            <a:r>
              <a:rPr lang="en-US" dirty="0"/>
              <a:t>on </a:t>
            </a:r>
            <a:r>
              <a:rPr lang="en-US" dirty="0" smtClean="0"/>
              <a:t>state</a:t>
            </a:r>
          </a:p>
          <a:p>
            <a:pPr lvl="1"/>
            <a:r>
              <a:rPr lang="en-US" dirty="0" smtClean="0"/>
              <a:t>Easy to adapt on failures</a:t>
            </a:r>
          </a:p>
          <a:p>
            <a:r>
              <a:rPr lang="en-US" dirty="0" smtClean="0"/>
              <a:t>PC </a:t>
            </a:r>
            <a:r>
              <a:rPr lang="en-US" dirty="0"/>
              <a:t>doesn’t matter, only state matters</a:t>
            </a:r>
          </a:p>
          <a:p>
            <a:r>
              <a:rPr lang="en-US" dirty="0"/>
              <a:t>In DCFT </a:t>
            </a:r>
            <a:r>
              <a:rPr lang="en-US" dirty="0" smtClean="0"/>
              <a:t>code non-linear flow </a:t>
            </a:r>
            <a:r>
              <a:rPr lang="en-US" dirty="0"/>
              <a:t>is unavoidable</a:t>
            </a:r>
          </a:p>
          <a:p>
            <a:r>
              <a:rPr lang="en-US" dirty="0" smtClean="0"/>
              <a:t>Interesting </a:t>
            </a:r>
            <a:r>
              <a:rPr lang="en-US" dirty="0"/>
              <a:t>question, how to structure </a:t>
            </a:r>
            <a:r>
              <a:rPr lang="en-US" dirty="0" smtClean="0"/>
              <a:t>rules</a:t>
            </a:r>
          </a:p>
          <a:p>
            <a:r>
              <a:rPr lang="en-US" dirty="0" smtClean="0"/>
              <a:t>This is one way, we’d love to hear others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72995-1A64-4785-9BDD-BDE1A2D505D0}" type="slidenum">
              <a:rPr lang="en-US" smtClean="0"/>
              <a:t>18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18283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95"/>
    </mc:Choice>
    <mc:Fallback xmlns="">
      <p:transition spd="slow" advTm="795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72995-1A64-4785-9BDD-BDE1A2D505D0}" type="slidenum">
              <a:rPr lang="en-US" smtClean="0"/>
              <a:t>19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92073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61"/>
    </mc:Choice>
    <mc:Fallback xmlns="">
      <p:transition spd="slow" advTm="561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More developers writing more code that is </a:t>
            </a:r>
            <a:r>
              <a:rPr lang="en-US" b="1" dirty="0" smtClean="0">
                <a:solidFill>
                  <a:schemeClr val="accent2"/>
                </a:solidFill>
              </a:rPr>
              <a:t>distributed, concurrent, fault-tolerant (DCFT)</a:t>
            </a:r>
          </a:p>
          <a:p>
            <a:pPr lvl="1"/>
            <a:r>
              <a:rPr lang="en-US" dirty="0" smtClean="0"/>
              <a:t>Hard to get right</a:t>
            </a:r>
          </a:p>
          <a:p>
            <a:pPr lvl="1"/>
            <a:r>
              <a:rPr lang="en-US" dirty="0" smtClean="0"/>
              <a:t>1000s of logical threads of execution</a:t>
            </a:r>
          </a:p>
          <a:p>
            <a:pPr lvl="1"/>
            <a:r>
              <a:rPr lang="en-US" dirty="0" smtClean="0"/>
              <a:t>Failures require </a:t>
            </a:r>
            <a:r>
              <a:rPr lang="en-US" dirty="0"/>
              <a:t>h</a:t>
            </a:r>
            <a:r>
              <a:rPr lang="en-US" dirty="0" smtClean="0"/>
              <a:t>ighly adaptive control flow</a:t>
            </a:r>
          </a:p>
          <a:p>
            <a:pPr lvl="1"/>
            <a:r>
              <a:rPr lang="en-US" b="1" dirty="0" smtClean="0">
                <a:solidFill>
                  <a:schemeClr val="accent2"/>
                </a:solidFill>
              </a:rPr>
              <a:t>No commonly accepted patterns</a:t>
            </a:r>
          </a:p>
          <a:p>
            <a:r>
              <a:rPr lang="en-US" dirty="0" smtClean="0"/>
              <a:t>Threads versus events but then what?</a:t>
            </a:r>
          </a:p>
          <a:p>
            <a:r>
              <a:rPr lang="en-US" dirty="0" smtClean="0"/>
              <a:t>A pattern from our experiences: “</a:t>
            </a:r>
            <a:r>
              <a:rPr lang="en-US" b="1" dirty="0" smtClean="0">
                <a:solidFill>
                  <a:schemeClr val="accent3"/>
                </a:solidFill>
              </a:rPr>
              <a:t>rules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Small steps whose execution order is based on state</a:t>
            </a:r>
            <a:endParaRPr lang="en-US" dirty="0"/>
          </a:p>
          <a:p>
            <a:pPr lvl="1"/>
            <a:r>
              <a:rPr lang="en-US" dirty="0" smtClean="0"/>
              <a:t>Potential for correct code more quickly</a:t>
            </a:r>
          </a:p>
          <a:p>
            <a:r>
              <a:rPr lang="en-US" dirty="0" smtClean="0"/>
              <a:t>Fumbling in the dark; interested in others’ ideas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72995-1A64-4785-9BDD-BDE1A2D505D0}" type="slidenum">
              <a:rPr lang="en-US" smtClean="0"/>
              <a:t>2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910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6697"/>
    </mc:Choice>
    <mc:Fallback xmlns="">
      <p:transition spd="slow" advTm="106697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Isn’t this just state machines?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Explicit states explode or hide detail</a:t>
            </a:r>
          </a:p>
          <a:p>
            <a:pPr lvl="1"/>
            <a:r>
              <a:rPr lang="en-US" dirty="0" smtClean="0"/>
              <a:t>Similar to code flowcharts of the 70s</a:t>
            </a:r>
          </a:p>
          <a:p>
            <a:pPr lvl="1"/>
            <a:r>
              <a:rPr lang="en-US" dirty="0" smtClean="0"/>
              <a:t>Mental model doesn’t scale well to complex code</a:t>
            </a:r>
          </a:p>
          <a:p>
            <a:r>
              <a:rPr lang="en-US" dirty="0" smtClean="0"/>
              <a:t>Collate </a:t>
            </a:r>
            <a:r>
              <a:rPr lang="en-US" dirty="0"/>
              <a:t>on state rather than on </a:t>
            </a:r>
            <a:r>
              <a:rPr lang="en-US" dirty="0" err="1" smtClean="0"/>
              <a:t>events+state</a:t>
            </a:r>
            <a:endParaRPr lang="en-US" dirty="0"/>
          </a:p>
          <a:p>
            <a:pPr lvl="1"/>
            <a:r>
              <a:rPr lang="en-US" dirty="0" smtClean="0"/>
              <a:t>Convert all events to state</a:t>
            </a:r>
          </a:p>
          <a:p>
            <a:pPr lvl="1"/>
            <a:r>
              <a:rPr lang="en-US" dirty="0"/>
              <a:t>R</a:t>
            </a:r>
            <a:r>
              <a:rPr lang="en-US" dirty="0" smtClean="0"/>
              <a:t>eason about next step based on state alone</a:t>
            </a:r>
          </a:p>
          <a:p>
            <a:r>
              <a:rPr lang="en-US" dirty="0" smtClean="0"/>
              <a:t>Conditions (implicit states) serve as documentation</a:t>
            </a:r>
          </a:p>
          <a:p>
            <a:pPr lvl="1"/>
            <a:r>
              <a:rPr lang="en-US" dirty="0" smtClean="0"/>
              <a:t>Provide strong hint about what steps are needed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72995-1A64-4785-9BDD-BDE1A2D505D0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277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Isn’t this just events?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Rules take actions in based on state</a:t>
            </a:r>
          </a:p>
          <a:p>
            <a:pPr lvl="1"/>
            <a:r>
              <a:rPr lang="en-US" dirty="0" smtClean="0"/>
              <a:t>Rather than </a:t>
            </a:r>
            <a:r>
              <a:rPr lang="en-US" dirty="0" err="1" smtClean="0"/>
              <a:t>events+state</a:t>
            </a:r>
            <a:endParaRPr lang="en-US" dirty="0" smtClean="0"/>
          </a:p>
          <a:p>
            <a:r>
              <a:rPr lang="en-US" dirty="0"/>
              <a:t>E</a:t>
            </a:r>
            <a:r>
              <a:rPr lang="en-US" dirty="0" smtClean="0"/>
              <a:t>vent-based code: handler triggers all needed actions</a:t>
            </a:r>
          </a:p>
          <a:p>
            <a:r>
              <a:rPr lang="en-US" dirty="0"/>
              <a:t>R</a:t>
            </a:r>
            <a:r>
              <a:rPr lang="en-US" dirty="0" smtClean="0"/>
              <a:t>ules-based code: events just modify state</a:t>
            </a:r>
          </a:p>
          <a:p>
            <a:pPr lvl="1"/>
            <a:r>
              <a:rPr lang="en-US" dirty="0"/>
              <a:t>Decouples events from </a:t>
            </a:r>
            <a:r>
              <a:rPr lang="en-US" dirty="0" smtClean="0"/>
              <a:t>rules that </a:t>
            </a:r>
            <a:r>
              <a:rPr lang="en-US" dirty="0"/>
              <a:t>react to them</a:t>
            </a:r>
          </a:p>
          <a:p>
            <a:pPr lvl="1"/>
            <a:r>
              <a:rPr lang="en-US" dirty="0" smtClean="0"/>
              <a:t>Event handler unaware of needed reactive steps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dd reactions without modifying event handler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mproves modularity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72995-1A64-4785-9BDD-BDE1A2D505D0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026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Don’t user-level threads solve this?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They help</a:t>
            </a:r>
          </a:p>
          <a:p>
            <a:pPr lvl="1"/>
            <a:r>
              <a:rPr lang="en-US" dirty="0" smtClean="0"/>
              <a:t>Support 1000s of lightweight contexts</a:t>
            </a:r>
          </a:p>
          <a:p>
            <a:pPr lvl="1"/>
            <a:r>
              <a:rPr lang="en-US" dirty="0" smtClean="0"/>
              <a:t>Limit interruption to well-defined points (cooperatively scheduled)</a:t>
            </a:r>
          </a:p>
          <a:p>
            <a:r>
              <a:rPr lang="en-US" dirty="0" smtClean="0"/>
              <a:t>Stack-trace is still of limited benefit, though</a:t>
            </a:r>
          </a:p>
          <a:p>
            <a:pPr lvl="1"/>
            <a:r>
              <a:rPr lang="en-US" dirty="0" smtClean="0"/>
              <a:t>Threads must recheck for failures after resuming</a:t>
            </a:r>
          </a:p>
          <a:p>
            <a:pPr lvl="1"/>
            <a:r>
              <a:rPr lang="en-US" dirty="0" smtClean="0"/>
              <a:t>Code devolves into small, non-blocking, atomic actions just as with rules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72995-1A64-4785-9BDD-BDE1A2D505D0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962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Isn’t this hard to debug?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</a:t>
            </a:r>
            <a:r>
              <a:rPr lang="en-US" dirty="0" smtClean="0"/>
              <a:t>oss of stack context makes debugging hard</a:t>
            </a:r>
          </a:p>
          <a:p>
            <a:r>
              <a:rPr lang="en-US" dirty="0" smtClean="0"/>
              <a:t>Yes, but it would be lost even with threads</a:t>
            </a:r>
          </a:p>
          <a:p>
            <a:r>
              <a:rPr lang="en-US" dirty="0"/>
              <a:t>F</a:t>
            </a:r>
            <a:r>
              <a:rPr lang="en-US" dirty="0" smtClean="0"/>
              <a:t>undamental limitation of the need to break code into reactive, </a:t>
            </a:r>
            <a:r>
              <a:rPr lang="en-US" dirty="0" err="1" smtClean="0"/>
              <a:t>reorderable</a:t>
            </a:r>
            <a:r>
              <a:rPr lang="en-US" dirty="0" smtClean="0"/>
              <a:t> blocks</a:t>
            </a:r>
          </a:p>
          <a:p>
            <a:r>
              <a:rPr lang="en-US" dirty="0" smtClean="0"/>
              <a:t>Best we’ve got so far</a:t>
            </a:r>
          </a:p>
          <a:p>
            <a:pPr lvl="1"/>
            <a:r>
              <a:rPr lang="en-US" dirty="0" smtClean="0"/>
              <a:t>Dump state variables when a goal goes unmet for a long period</a:t>
            </a:r>
          </a:p>
          <a:p>
            <a:pPr lvl="1"/>
            <a:r>
              <a:rPr lang="en-US" dirty="0" smtClean="0"/>
              <a:t>Log aggressively for debugging</a:t>
            </a:r>
          </a:p>
          <a:p>
            <a:r>
              <a:rPr lang="en-US" dirty="0" smtClean="0"/>
              <a:t>Can add causality tracking to log messages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72995-1A64-4785-9BDD-BDE1A2D505D0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679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DCFT Code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/>
              <a:t>HDFS chunk </a:t>
            </a:r>
            <a:r>
              <a:rPr lang="en-US" dirty="0" smtClean="0"/>
              <a:t>replication</a:t>
            </a:r>
          </a:p>
          <a:p>
            <a:r>
              <a:rPr lang="en-US" dirty="0" smtClean="0"/>
              <a:t>Coordinating  </a:t>
            </a:r>
            <a:r>
              <a:rPr lang="en-US" dirty="0" err="1" smtClean="0"/>
              <a:t>Hadoop</a:t>
            </a:r>
            <a:r>
              <a:rPr lang="en-US" dirty="0"/>
              <a:t> </a:t>
            </a:r>
            <a:r>
              <a:rPr lang="en-US" dirty="0" smtClean="0"/>
              <a:t>jobs</a:t>
            </a:r>
            <a:endParaRPr lang="en-US" dirty="0"/>
          </a:p>
          <a:p>
            <a:r>
              <a:rPr lang="en-US" dirty="0" smtClean="0"/>
              <a:t>RAMCloud</a:t>
            </a:r>
          </a:p>
          <a:p>
            <a:pPr lvl="1"/>
            <a:r>
              <a:rPr lang="en-US" dirty="0" smtClean="0"/>
              <a:t>Replicate 1000s </a:t>
            </a:r>
            <a:r>
              <a:rPr lang="en-US" dirty="0"/>
              <a:t>of </a:t>
            </a:r>
            <a:r>
              <a:rPr lang="en-US" dirty="0" smtClean="0"/>
              <a:t>chunks </a:t>
            </a:r>
            <a:r>
              <a:rPr lang="en-US" dirty="0"/>
              <a:t>across </a:t>
            </a:r>
            <a:r>
              <a:rPr lang="en-US" dirty="0" smtClean="0"/>
              <a:t>1000s of servers</a:t>
            </a:r>
            <a:endParaRPr lang="en-US" dirty="0"/>
          </a:p>
          <a:p>
            <a:pPr lvl="1"/>
            <a:r>
              <a:rPr lang="en-US" dirty="0"/>
              <a:t>Coordinate </a:t>
            </a:r>
            <a:r>
              <a:rPr lang="en-US" dirty="0" smtClean="0"/>
              <a:t>1000s servers </a:t>
            </a:r>
            <a:r>
              <a:rPr lang="en-US" dirty="0"/>
              <a:t>working </a:t>
            </a:r>
            <a:r>
              <a:rPr lang="en-US" dirty="0" smtClean="0"/>
              <a:t>to </a:t>
            </a:r>
            <a:r>
              <a:rPr lang="en-US" dirty="0"/>
              <a:t>recover failed </a:t>
            </a:r>
            <a:r>
              <a:rPr lang="en-US" dirty="0" smtClean="0"/>
              <a:t>server</a:t>
            </a:r>
          </a:p>
          <a:p>
            <a:pPr lvl="1"/>
            <a:r>
              <a:rPr lang="en-US" dirty="0" smtClean="0"/>
              <a:t>Coordinate many ongoing recoveries at the same time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72995-1A64-4785-9BDD-BDE1A2D505D0}" type="slidenum">
              <a:rPr lang="en-US" smtClean="0"/>
              <a:t>3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06470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3634"/>
    </mc:Choice>
    <mc:Fallback xmlns="">
      <p:transition spd="slow" advTm="33634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8" name="Group 77"/>
          <p:cNvGrpSpPr/>
          <p:nvPr>
            <p:custDataLst>
              <p:tags r:id="rId2"/>
            </p:custDataLst>
          </p:nvPr>
        </p:nvGrpSpPr>
        <p:grpSpPr>
          <a:xfrm>
            <a:off x="1210636" y="2863655"/>
            <a:ext cx="1219200" cy="1030850"/>
            <a:chOff x="914400" y="2743200"/>
            <a:chExt cx="990600" cy="685800"/>
          </a:xfrm>
        </p:grpSpPr>
        <p:sp>
          <p:nvSpPr>
            <p:cNvPr id="79" name="Oval 78"/>
            <p:cNvSpPr/>
            <p:nvPr/>
          </p:nvSpPr>
          <p:spPr>
            <a:xfrm>
              <a:off x="914400" y="3200400"/>
              <a:ext cx="990600" cy="228600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Oval 79"/>
            <p:cNvSpPr/>
            <p:nvPr/>
          </p:nvSpPr>
          <p:spPr>
            <a:xfrm>
              <a:off x="914400" y="3048000"/>
              <a:ext cx="990600" cy="228600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Oval 80"/>
            <p:cNvSpPr/>
            <p:nvPr/>
          </p:nvSpPr>
          <p:spPr>
            <a:xfrm>
              <a:off x="914400" y="2895600"/>
              <a:ext cx="990600" cy="228600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Oval 81"/>
            <p:cNvSpPr/>
            <p:nvPr/>
          </p:nvSpPr>
          <p:spPr>
            <a:xfrm>
              <a:off x="914400" y="2743200"/>
              <a:ext cx="990600" cy="228600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Example: Distributed Log Replication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4"/>
            </p:custDataLst>
          </p:nvPr>
        </p:nvSpPr>
        <p:spPr>
          <a:xfrm>
            <a:off x="457200" y="4495800"/>
            <a:ext cx="8229600" cy="1619151"/>
          </a:xfrm>
        </p:spPr>
        <p:txBody>
          <a:bodyPr>
            <a:normAutofit/>
          </a:bodyPr>
          <a:lstStyle/>
          <a:p>
            <a:r>
              <a:rPr lang="en-US" dirty="0" smtClean="0"/>
              <a:t>Segmented log replicates client data</a:t>
            </a:r>
            <a:endParaRPr lang="en-US" dirty="0"/>
          </a:p>
        </p:txBody>
      </p:sp>
      <p:grpSp>
        <p:nvGrpSpPr>
          <p:cNvPr id="72" name="Group 71"/>
          <p:cNvGrpSpPr/>
          <p:nvPr>
            <p:custDataLst>
              <p:tags r:id="rId5"/>
            </p:custDataLst>
          </p:nvPr>
        </p:nvGrpSpPr>
        <p:grpSpPr>
          <a:xfrm>
            <a:off x="3067050" y="1438904"/>
            <a:ext cx="3619500" cy="969135"/>
            <a:chOff x="2743200" y="1219200"/>
            <a:chExt cx="3619500" cy="969135"/>
          </a:xfrm>
        </p:grpSpPr>
        <p:sp>
          <p:nvSpPr>
            <p:cNvPr id="5" name="Rounded Rectangle 4"/>
            <p:cNvSpPr/>
            <p:nvPr/>
          </p:nvSpPr>
          <p:spPr>
            <a:xfrm>
              <a:off x="2743200" y="1219200"/>
              <a:ext cx="3619500" cy="969135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 anchorCtr="0"/>
            <a:lstStyle/>
            <a:p>
              <a:r>
                <a:rPr lang="en-US" dirty="0" smtClean="0"/>
                <a:t>In-Memory Log Segments</a:t>
              </a:r>
              <a:endParaRPr lang="en-US" dirty="0"/>
            </a:p>
          </p:txBody>
        </p:sp>
        <p:grpSp>
          <p:nvGrpSpPr>
            <p:cNvPr id="70" name="Group 69"/>
            <p:cNvGrpSpPr/>
            <p:nvPr/>
          </p:nvGrpSpPr>
          <p:grpSpPr>
            <a:xfrm>
              <a:off x="2952750" y="1676400"/>
              <a:ext cx="3200400" cy="314916"/>
              <a:chOff x="2971800" y="1892737"/>
              <a:chExt cx="3200400" cy="314916"/>
            </a:xfrm>
          </p:grpSpPr>
          <p:sp>
            <p:nvSpPr>
              <p:cNvPr id="23" name="Rectangle 22"/>
              <p:cNvSpPr/>
              <p:nvPr/>
            </p:nvSpPr>
            <p:spPr>
              <a:xfrm>
                <a:off x="2971800" y="1892737"/>
                <a:ext cx="990600" cy="314916"/>
              </a:xfrm>
              <a:prstGeom prst="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4076700" y="1892737"/>
                <a:ext cx="990600" cy="314916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Rectangle 82"/>
              <p:cNvSpPr/>
              <p:nvPr/>
            </p:nvSpPr>
            <p:spPr>
              <a:xfrm>
                <a:off x="5181600" y="1892737"/>
                <a:ext cx="990600" cy="314916"/>
              </a:xfrm>
              <a:prstGeom prst="rect">
                <a:avLst/>
              </a:prstGeom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5562600" y="1892737"/>
                <a:ext cx="228600" cy="314916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" name="Rectangle 98"/>
              <p:cNvSpPr/>
              <p:nvPr/>
            </p:nvSpPr>
            <p:spPr>
              <a:xfrm>
                <a:off x="5181600" y="1892737"/>
                <a:ext cx="381000" cy="314916"/>
              </a:xfrm>
              <a:prstGeom prst="rect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75" name="Group 74"/>
          <p:cNvGrpSpPr/>
          <p:nvPr>
            <p:custDataLst>
              <p:tags r:id="rId6"/>
            </p:custDataLst>
          </p:nvPr>
        </p:nvGrpSpPr>
        <p:grpSpPr>
          <a:xfrm>
            <a:off x="4191000" y="2757002"/>
            <a:ext cx="1371600" cy="1433998"/>
            <a:chOff x="3886200" y="2537298"/>
            <a:chExt cx="1371600" cy="1433998"/>
          </a:xfrm>
        </p:grpSpPr>
        <p:sp>
          <p:nvSpPr>
            <p:cNvPr id="16" name="Rounded Rectangle 15"/>
            <p:cNvSpPr/>
            <p:nvPr/>
          </p:nvSpPr>
          <p:spPr>
            <a:xfrm>
              <a:off x="3886200" y="2537298"/>
              <a:ext cx="1371600" cy="1219200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5" name="Group 44"/>
            <p:cNvGrpSpPr/>
            <p:nvPr/>
          </p:nvGrpSpPr>
          <p:grpSpPr>
            <a:xfrm>
              <a:off x="4267200" y="3581400"/>
              <a:ext cx="609600" cy="389896"/>
              <a:chOff x="914400" y="2743200"/>
              <a:chExt cx="990600" cy="685800"/>
            </a:xfrm>
          </p:grpSpPr>
          <p:sp>
            <p:nvSpPr>
              <p:cNvPr id="46" name="Oval 45"/>
              <p:cNvSpPr/>
              <p:nvPr/>
            </p:nvSpPr>
            <p:spPr>
              <a:xfrm>
                <a:off x="914400" y="3200400"/>
                <a:ext cx="990600" cy="228600"/>
              </a:xfrm>
              <a:prstGeom prst="ellipse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Oval 46"/>
              <p:cNvSpPr/>
              <p:nvPr/>
            </p:nvSpPr>
            <p:spPr>
              <a:xfrm>
                <a:off x="914400" y="3048000"/>
                <a:ext cx="990600" cy="228600"/>
              </a:xfrm>
              <a:prstGeom prst="ellipse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Oval 47"/>
              <p:cNvSpPr/>
              <p:nvPr/>
            </p:nvSpPr>
            <p:spPr>
              <a:xfrm>
                <a:off x="914400" y="2895600"/>
                <a:ext cx="990600" cy="228600"/>
              </a:xfrm>
              <a:prstGeom prst="ellipse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Oval 48"/>
              <p:cNvSpPr/>
              <p:nvPr/>
            </p:nvSpPr>
            <p:spPr>
              <a:xfrm>
                <a:off x="914400" y="2743200"/>
                <a:ext cx="990600" cy="228600"/>
              </a:xfrm>
              <a:prstGeom prst="ellipse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76" name="Group 75"/>
          <p:cNvGrpSpPr/>
          <p:nvPr>
            <p:custDataLst>
              <p:tags r:id="rId7"/>
            </p:custDataLst>
          </p:nvPr>
        </p:nvGrpSpPr>
        <p:grpSpPr>
          <a:xfrm>
            <a:off x="2667000" y="2768351"/>
            <a:ext cx="1371600" cy="1422649"/>
            <a:chOff x="2362200" y="2548647"/>
            <a:chExt cx="1371600" cy="1422649"/>
          </a:xfrm>
        </p:grpSpPr>
        <p:sp>
          <p:nvSpPr>
            <p:cNvPr id="15" name="Rounded Rectangle 14"/>
            <p:cNvSpPr/>
            <p:nvPr/>
          </p:nvSpPr>
          <p:spPr>
            <a:xfrm>
              <a:off x="2362200" y="2548647"/>
              <a:ext cx="1371600" cy="1219200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0" name="Group 39"/>
            <p:cNvGrpSpPr/>
            <p:nvPr/>
          </p:nvGrpSpPr>
          <p:grpSpPr>
            <a:xfrm>
              <a:off x="2743200" y="3581400"/>
              <a:ext cx="609600" cy="389896"/>
              <a:chOff x="914400" y="2743200"/>
              <a:chExt cx="990600" cy="685800"/>
            </a:xfrm>
          </p:grpSpPr>
          <p:sp>
            <p:nvSpPr>
              <p:cNvPr id="41" name="Oval 40"/>
              <p:cNvSpPr/>
              <p:nvPr/>
            </p:nvSpPr>
            <p:spPr>
              <a:xfrm>
                <a:off x="914400" y="3200400"/>
                <a:ext cx="990600" cy="228600"/>
              </a:xfrm>
              <a:prstGeom prst="ellipse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Oval 41"/>
              <p:cNvSpPr/>
              <p:nvPr/>
            </p:nvSpPr>
            <p:spPr>
              <a:xfrm>
                <a:off x="914400" y="3048000"/>
                <a:ext cx="990600" cy="228600"/>
              </a:xfrm>
              <a:prstGeom prst="ellipse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Oval 42"/>
              <p:cNvSpPr/>
              <p:nvPr/>
            </p:nvSpPr>
            <p:spPr>
              <a:xfrm>
                <a:off x="914400" y="2895600"/>
                <a:ext cx="990600" cy="228600"/>
              </a:xfrm>
              <a:prstGeom prst="ellipse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Oval 43"/>
              <p:cNvSpPr/>
              <p:nvPr/>
            </p:nvSpPr>
            <p:spPr>
              <a:xfrm>
                <a:off x="914400" y="2743200"/>
                <a:ext cx="990600" cy="228600"/>
              </a:xfrm>
              <a:prstGeom prst="ellipse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7" name="Rounded Rectangle 6"/>
          <p:cNvSpPr/>
          <p:nvPr>
            <p:custDataLst>
              <p:tags r:id="rId8"/>
            </p:custDataLst>
          </p:nvPr>
        </p:nvSpPr>
        <p:spPr>
          <a:xfrm>
            <a:off x="1143000" y="2779700"/>
            <a:ext cx="1371600" cy="1219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/>
          <p:cNvGrpSpPr/>
          <p:nvPr>
            <p:custDataLst>
              <p:tags r:id="rId9"/>
            </p:custDataLst>
          </p:nvPr>
        </p:nvGrpSpPr>
        <p:grpSpPr>
          <a:xfrm>
            <a:off x="1524000" y="3801104"/>
            <a:ext cx="609600" cy="389896"/>
            <a:chOff x="914400" y="2743200"/>
            <a:chExt cx="990600" cy="685800"/>
          </a:xfrm>
        </p:grpSpPr>
        <p:sp>
          <p:nvSpPr>
            <p:cNvPr id="11" name="Oval 10"/>
            <p:cNvSpPr/>
            <p:nvPr/>
          </p:nvSpPr>
          <p:spPr>
            <a:xfrm>
              <a:off x="914400" y="3200400"/>
              <a:ext cx="990600" cy="228600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914400" y="3048000"/>
              <a:ext cx="990600" cy="228600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914400" y="2895600"/>
              <a:ext cx="990600" cy="228600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914400" y="2743200"/>
              <a:ext cx="990600" cy="228600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4" name="Group 73"/>
          <p:cNvGrpSpPr/>
          <p:nvPr>
            <p:custDataLst>
              <p:tags r:id="rId10"/>
            </p:custDataLst>
          </p:nvPr>
        </p:nvGrpSpPr>
        <p:grpSpPr>
          <a:xfrm>
            <a:off x="5715000" y="2745653"/>
            <a:ext cx="1371600" cy="1445347"/>
            <a:chOff x="5410200" y="2525949"/>
            <a:chExt cx="1371600" cy="1445347"/>
          </a:xfrm>
        </p:grpSpPr>
        <p:sp>
          <p:nvSpPr>
            <p:cNvPr id="17" name="Rounded Rectangle 16"/>
            <p:cNvSpPr/>
            <p:nvPr/>
          </p:nvSpPr>
          <p:spPr>
            <a:xfrm>
              <a:off x="5410200" y="2525949"/>
              <a:ext cx="1371600" cy="1219200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0" name="Group 49"/>
            <p:cNvGrpSpPr/>
            <p:nvPr/>
          </p:nvGrpSpPr>
          <p:grpSpPr>
            <a:xfrm>
              <a:off x="5791200" y="3581400"/>
              <a:ext cx="609600" cy="389896"/>
              <a:chOff x="914400" y="2743200"/>
              <a:chExt cx="990600" cy="685800"/>
            </a:xfrm>
          </p:grpSpPr>
          <p:sp>
            <p:nvSpPr>
              <p:cNvPr id="51" name="Oval 50"/>
              <p:cNvSpPr/>
              <p:nvPr/>
            </p:nvSpPr>
            <p:spPr>
              <a:xfrm>
                <a:off x="914400" y="3200400"/>
                <a:ext cx="990600" cy="228600"/>
              </a:xfrm>
              <a:prstGeom prst="ellipse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Oval 51"/>
              <p:cNvSpPr/>
              <p:nvPr/>
            </p:nvSpPr>
            <p:spPr>
              <a:xfrm>
                <a:off x="914400" y="3048000"/>
                <a:ext cx="990600" cy="228600"/>
              </a:xfrm>
              <a:prstGeom prst="ellipse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Oval 52"/>
              <p:cNvSpPr/>
              <p:nvPr/>
            </p:nvSpPr>
            <p:spPr>
              <a:xfrm>
                <a:off x="914400" y="2895600"/>
                <a:ext cx="990600" cy="228600"/>
              </a:xfrm>
              <a:prstGeom prst="ellipse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Oval 53"/>
              <p:cNvSpPr/>
              <p:nvPr/>
            </p:nvSpPr>
            <p:spPr>
              <a:xfrm>
                <a:off x="914400" y="2743200"/>
                <a:ext cx="990600" cy="228600"/>
              </a:xfrm>
              <a:prstGeom prst="ellipse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73" name="Group 72"/>
          <p:cNvGrpSpPr/>
          <p:nvPr>
            <p:custDataLst>
              <p:tags r:id="rId11"/>
            </p:custDataLst>
          </p:nvPr>
        </p:nvGrpSpPr>
        <p:grpSpPr>
          <a:xfrm>
            <a:off x="7239000" y="2734304"/>
            <a:ext cx="1371600" cy="1456696"/>
            <a:chOff x="6934200" y="2514600"/>
            <a:chExt cx="1371600" cy="1456696"/>
          </a:xfrm>
        </p:grpSpPr>
        <p:sp>
          <p:nvSpPr>
            <p:cNvPr id="18" name="Rounded Rectangle 17"/>
            <p:cNvSpPr/>
            <p:nvPr/>
          </p:nvSpPr>
          <p:spPr>
            <a:xfrm>
              <a:off x="6934200" y="2514600"/>
              <a:ext cx="1371600" cy="1219200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5" name="Group 54"/>
            <p:cNvGrpSpPr/>
            <p:nvPr/>
          </p:nvGrpSpPr>
          <p:grpSpPr>
            <a:xfrm>
              <a:off x="7315200" y="3581400"/>
              <a:ext cx="609600" cy="389896"/>
              <a:chOff x="914400" y="2743200"/>
              <a:chExt cx="990600" cy="685800"/>
            </a:xfrm>
          </p:grpSpPr>
          <p:sp>
            <p:nvSpPr>
              <p:cNvPr id="56" name="Oval 55"/>
              <p:cNvSpPr/>
              <p:nvPr/>
            </p:nvSpPr>
            <p:spPr>
              <a:xfrm>
                <a:off x="914400" y="3200400"/>
                <a:ext cx="990600" cy="228600"/>
              </a:xfrm>
              <a:prstGeom prst="ellipse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Oval 56"/>
              <p:cNvSpPr/>
              <p:nvPr/>
            </p:nvSpPr>
            <p:spPr>
              <a:xfrm>
                <a:off x="914400" y="3048000"/>
                <a:ext cx="990600" cy="228600"/>
              </a:xfrm>
              <a:prstGeom prst="ellipse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Oval 57"/>
              <p:cNvSpPr/>
              <p:nvPr/>
            </p:nvSpPr>
            <p:spPr>
              <a:xfrm>
                <a:off x="914400" y="2895600"/>
                <a:ext cx="990600" cy="228600"/>
              </a:xfrm>
              <a:prstGeom prst="ellipse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Oval 58"/>
              <p:cNvSpPr/>
              <p:nvPr/>
            </p:nvSpPr>
            <p:spPr>
              <a:xfrm>
                <a:off x="914400" y="2743200"/>
                <a:ext cx="990600" cy="228600"/>
              </a:xfrm>
              <a:prstGeom prst="ellipse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3" name="Rectangle 12"/>
          <p:cNvSpPr/>
          <p:nvPr>
            <p:custDataLst>
              <p:tags r:id="rId12"/>
            </p:custDataLst>
          </p:nvPr>
        </p:nvSpPr>
        <p:spPr>
          <a:xfrm>
            <a:off x="1333500" y="2927929"/>
            <a:ext cx="990600" cy="31491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>
            <p:custDataLst>
              <p:tags r:id="rId13"/>
            </p:custDataLst>
          </p:nvPr>
        </p:nvSpPr>
        <p:spPr>
          <a:xfrm>
            <a:off x="2857500" y="2927929"/>
            <a:ext cx="990600" cy="31491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>
            <p:custDataLst>
              <p:tags r:id="rId14"/>
            </p:custDataLst>
          </p:nvPr>
        </p:nvSpPr>
        <p:spPr>
          <a:xfrm>
            <a:off x="4381500" y="2927929"/>
            <a:ext cx="990600" cy="31491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>
            <p:custDataLst>
              <p:tags r:id="rId15"/>
            </p:custDataLst>
          </p:nvPr>
        </p:nvSpPr>
        <p:spPr>
          <a:xfrm>
            <a:off x="5905500" y="3389300"/>
            <a:ext cx="990600" cy="31491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>
            <p:custDataLst>
              <p:tags r:id="rId16"/>
            </p:custDataLst>
          </p:nvPr>
        </p:nvSpPr>
        <p:spPr>
          <a:xfrm>
            <a:off x="5905500" y="2927929"/>
            <a:ext cx="990600" cy="31491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>
            <p:custDataLst>
              <p:tags r:id="rId17"/>
            </p:custDataLst>
          </p:nvPr>
        </p:nvSpPr>
        <p:spPr>
          <a:xfrm>
            <a:off x="7429500" y="3389300"/>
            <a:ext cx="990600" cy="31491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8" name="Straight Arrow Connector 67"/>
          <p:cNvCxnSpPr/>
          <p:nvPr>
            <p:custDataLst>
              <p:tags r:id="rId18"/>
            </p:custDataLst>
          </p:nvPr>
        </p:nvCxnSpPr>
        <p:spPr>
          <a:xfrm rot="16200000" flipH="1">
            <a:off x="5619750" y="1534154"/>
            <a:ext cx="800100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pSp>
        <p:nvGrpSpPr>
          <p:cNvPr id="106" name="Group 105"/>
          <p:cNvGrpSpPr/>
          <p:nvPr>
            <p:custDataLst>
              <p:tags r:id="rId19"/>
            </p:custDataLst>
          </p:nvPr>
        </p:nvGrpSpPr>
        <p:grpSpPr>
          <a:xfrm>
            <a:off x="5905500" y="3389300"/>
            <a:ext cx="990600" cy="314916"/>
            <a:chOff x="7200900" y="1713234"/>
            <a:chExt cx="990600" cy="314916"/>
          </a:xfrm>
        </p:grpSpPr>
        <p:sp>
          <p:nvSpPr>
            <p:cNvPr id="103" name="Rectangle 102"/>
            <p:cNvSpPr/>
            <p:nvPr/>
          </p:nvSpPr>
          <p:spPr>
            <a:xfrm>
              <a:off x="7200900" y="1713234"/>
              <a:ext cx="990600" cy="314916"/>
            </a:xfrm>
            <a:prstGeom prst="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7581900" y="1713234"/>
              <a:ext cx="228600" cy="314916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Rectangle 104"/>
            <p:cNvSpPr/>
            <p:nvPr/>
          </p:nvSpPr>
          <p:spPr>
            <a:xfrm>
              <a:off x="7200900" y="1713234"/>
              <a:ext cx="381000" cy="314916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4" name="Group 113"/>
          <p:cNvGrpSpPr/>
          <p:nvPr>
            <p:custDataLst>
              <p:tags r:id="rId20"/>
            </p:custDataLst>
          </p:nvPr>
        </p:nvGrpSpPr>
        <p:grpSpPr>
          <a:xfrm>
            <a:off x="1333500" y="2927929"/>
            <a:ext cx="990600" cy="314916"/>
            <a:chOff x="5334000" y="1828800"/>
            <a:chExt cx="990600" cy="314916"/>
          </a:xfrm>
        </p:grpSpPr>
        <p:sp>
          <p:nvSpPr>
            <p:cNvPr id="111" name="Rectangle 110"/>
            <p:cNvSpPr/>
            <p:nvPr/>
          </p:nvSpPr>
          <p:spPr>
            <a:xfrm>
              <a:off x="5334000" y="1828800"/>
              <a:ext cx="990600" cy="314916"/>
            </a:xfrm>
            <a:prstGeom prst="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Rectangle 111"/>
            <p:cNvSpPr/>
            <p:nvPr/>
          </p:nvSpPr>
          <p:spPr>
            <a:xfrm>
              <a:off x="5715000" y="1828800"/>
              <a:ext cx="228600" cy="314916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5334000" y="1828800"/>
              <a:ext cx="381000" cy="314916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39" name="Straight Arrow Connector 38"/>
          <p:cNvCxnSpPr>
            <a:stCxn id="25" idx="2"/>
            <a:endCxn id="13" idx="0"/>
          </p:cNvCxnSpPr>
          <p:nvPr>
            <p:custDataLst>
              <p:tags r:id="rId21"/>
            </p:custDataLst>
          </p:nvPr>
        </p:nvCxnSpPr>
        <p:spPr>
          <a:xfrm flipH="1">
            <a:off x="1828800" y="2211020"/>
            <a:ext cx="4152900" cy="71690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>
            <a:stCxn id="25" idx="2"/>
            <a:endCxn id="32" idx="0"/>
          </p:cNvCxnSpPr>
          <p:nvPr>
            <p:custDataLst>
              <p:tags r:id="rId22"/>
            </p:custDataLst>
          </p:nvPr>
        </p:nvCxnSpPr>
        <p:spPr>
          <a:xfrm>
            <a:off x="5981700" y="2211020"/>
            <a:ext cx="419100" cy="117828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15" name="TextBox 114"/>
          <p:cNvSpPr txBox="1"/>
          <p:nvPr>
            <p:custDataLst>
              <p:tags r:id="rId23"/>
            </p:custDataLst>
          </p:nvPr>
        </p:nvSpPr>
        <p:spPr>
          <a:xfrm>
            <a:off x="151570" y="2962935"/>
            <a:ext cx="92999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Stable</a:t>
            </a:r>
          </a:p>
          <a:p>
            <a:pPr algn="ctr"/>
            <a:r>
              <a:rPr lang="en-US" dirty="0" smtClean="0"/>
              <a:t>Storage</a:t>
            </a:r>
          </a:p>
          <a:p>
            <a:pPr algn="ctr"/>
            <a:r>
              <a:rPr lang="en-US" dirty="0" smtClean="0"/>
              <a:t>Servers</a:t>
            </a:r>
            <a:endParaRPr lang="en-US" dirty="0"/>
          </a:p>
        </p:txBody>
      </p:sp>
      <p:sp>
        <p:nvSpPr>
          <p:cNvPr id="117" name="TextBox 116"/>
          <p:cNvSpPr txBox="1"/>
          <p:nvPr>
            <p:custDataLst>
              <p:tags r:id="rId24"/>
            </p:custDataLst>
          </p:nvPr>
        </p:nvSpPr>
        <p:spPr>
          <a:xfrm>
            <a:off x="2171914" y="1554609"/>
            <a:ext cx="8379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Master</a:t>
            </a:r>
          </a:p>
          <a:p>
            <a:pPr algn="ctr"/>
            <a:r>
              <a:rPr lang="en-US" dirty="0" smtClean="0"/>
              <a:t>Server</a:t>
            </a:r>
            <a:endParaRPr lang="en-US" dirty="0"/>
          </a:p>
        </p:txBody>
      </p:sp>
      <p:sp>
        <p:nvSpPr>
          <p:cNvPr id="4" name="TextBox 3"/>
          <p:cNvSpPr txBox="1"/>
          <p:nvPr>
            <p:custDataLst>
              <p:tags r:id="rId25"/>
            </p:custDataLst>
          </p:nvPr>
        </p:nvSpPr>
        <p:spPr>
          <a:xfrm>
            <a:off x="4953000" y="838200"/>
            <a:ext cx="21419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Client Write Request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72995-1A64-4785-9BDD-BDE1A2D505D0}" type="slidenum">
              <a:rPr lang="en-US" smtClean="0"/>
              <a:t>4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862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8284"/>
    </mc:Choice>
    <mc:Fallback xmlns="">
      <p:transition spd="slow" advTm="68284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8" name="Group 77"/>
          <p:cNvGrpSpPr/>
          <p:nvPr>
            <p:custDataLst>
              <p:tags r:id="rId2"/>
            </p:custDataLst>
          </p:nvPr>
        </p:nvGrpSpPr>
        <p:grpSpPr>
          <a:xfrm>
            <a:off x="1210636" y="2863655"/>
            <a:ext cx="1219200" cy="1030850"/>
            <a:chOff x="914400" y="2743200"/>
            <a:chExt cx="990600" cy="685800"/>
          </a:xfrm>
        </p:grpSpPr>
        <p:sp>
          <p:nvSpPr>
            <p:cNvPr id="79" name="Oval 78"/>
            <p:cNvSpPr/>
            <p:nvPr/>
          </p:nvSpPr>
          <p:spPr>
            <a:xfrm>
              <a:off x="914400" y="3200400"/>
              <a:ext cx="990600" cy="228600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Oval 79"/>
            <p:cNvSpPr/>
            <p:nvPr/>
          </p:nvSpPr>
          <p:spPr>
            <a:xfrm>
              <a:off x="914400" y="3048000"/>
              <a:ext cx="990600" cy="228600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Oval 80"/>
            <p:cNvSpPr/>
            <p:nvPr/>
          </p:nvSpPr>
          <p:spPr>
            <a:xfrm>
              <a:off x="914400" y="2895600"/>
              <a:ext cx="990600" cy="228600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Oval 81"/>
            <p:cNvSpPr/>
            <p:nvPr/>
          </p:nvSpPr>
          <p:spPr>
            <a:xfrm>
              <a:off x="914400" y="2743200"/>
              <a:ext cx="990600" cy="228600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Example: Distributed Log Replication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4"/>
            </p:custDataLst>
          </p:nvPr>
        </p:nvSpPr>
        <p:spPr>
          <a:xfrm>
            <a:off x="457200" y="4495800"/>
            <a:ext cx="8229600" cy="1619151"/>
          </a:xfrm>
        </p:spPr>
        <p:txBody>
          <a:bodyPr>
            <a:normAutofit/>
          </a:bodyPr>
          <a:lstStyle/>
          <a:p>
            <a:r>
              <a:rPr lang="en-US" dirty="0"/>
              <a:t>Segmented log replicates client data</a:t>
            </a:r>
          </a:p>
          <a:p>
            <a:r>
              <a:rPr lang="en-US" dirty="0" smtClean="0"/>
              <a:t>Failures require recreation of lost segments</a:t>
            </a:r>
          </a:p>
        </p:txBody>
      </p:sp>
      <p:grpSp>
        <p:nvGrpSpPr>
          <p:cNvPr id="72" name="Group 71"/>
          <p:cNvGrpSpPr/>
          <p:nvPr>
            <p:custDataLst>
              <p:tags r:id="rId5"/>
            </p:custDataLst>
          </p:nvPr>
        </p:nvGrpSpPr>
        <p:grpSpPr>
          <a:xfrm>
            <a:off x="3067050" y="1438904"/>
            <a:ext cx="3619500" cy="969135"/>
            <a:chOff x="2743200" y="1219200"/>
            <a:chExt cx="3619500" cy="969135"/>
          </a:xfrm>
        </p:grpSpPr>
        <p:sp>
          <p:nvSpPr>
            <p:cNvPr id="5" name="Rounded Rectangle 4"/>
            <p:cNvSpPr/>
            <p:nvPr/>
          </p:nvSpPr>
          <p:spPr>
            <a:xfrm>
              <a:off x="2743200" y="1219200"/>
              <a:ext cx="3619500" cy="969135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 anchorCtr="0"/>
            <a:lstStyle/>
            <a:p>
              <a:r>
                <a:rPr lang="en-US" dirty="0" smtClean="0"/>
                <a:t>In-Memory Log Segments</a:t>
              </a:r>
              <a:endParaRPr lang="en-US" dirty="0"/>
            </a:p>
          </p:txBody>
        </p:sp>
        <p:grpSp>
          <p:nvGrpSpPr>
            <p:cNvPr id="70" name="Group 69"/>
            <p:cNvGrpSpPr/>
            <p:nvPr/>
          </p:nvGrpSpPr>
          <p:grpSpPr>
            <a:xfrm>
              <a:off x="2952750" y="1676400"/>
              <a:ext cx="3200400" cy="314916"/>
              <a:chOff x="2971800" y="1892737"/>
              <a:chExt cx="3200400" cy="314916"/>
            </a:xfrm>
          </p:grpSpPr>
          <p:sp>
            <p:nvSpPr>
              <p:cNvPr id="23" name="Rectangle 22"/>
              <p:cNvSpPr/>
              <p:nvPr/>
            </p:nvSpPr>
            <p:spPr>
              <a:xfrm>
                <a:off x="2971800" y="1892737"/>
                <a:ext cx="990600" cy="314916"/>
              </a:xfrm>
              <a:prstGeom prst="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4076700" y="1892737"/>
                <a:ext cx="990600" cy="314916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Rectangle 82"/>
              <p:cNvSpPr/>
              <p:nvPr/>
            </p:nvSpPr>
            <p:spPr>
              <a:xfrm>
                <a:off x="5181600" y="1892737"/>
                <a:ext cx="990600" cy="314916"/>
              </a:xfrm>
              <a:prstGeom prst="rect">
                <a:avLst/>
              </a:prstGeom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5562600" y="1892737"/>
                <a:ext cx="228600" cy="314916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" name="Rectangle 98"/>
              <p:cNvSpPr/>
              <p:nvPr/>
            </p:nvSpPr>
            <p:spPr>
              <a:xfrm>
                <a:off x="5181600" y="1892737"/>
                <a:ext cx="381000" cy="314916"/>
              </a:xfrm>
              <a:prstGeom prst="rect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75" name="Group 74"/>
          <p:cNvGrpSpPr/>
          <p:nvPr>
            <p:custDataLst>
              <p:tags r:id="rId6"/>
            </p:custDataLst>
          </p:nvPr>
        </p:nvGrpSpPr>
        <p:grpSpPr>
          <a:xfrm>
            <a:off x="4191000" y="2757002"/>
            <a:ext cx="1371600" cy="1433998"/>
            <a:chOff x="3886200" y="2537298"/>
            <a:chExt cx="1371600" cy="1433998"/>
          </a:xfrm>
        </p:grpSpPr>
        <p:sp>
          <p:nvSpPr>
            <p:cNvPr id="16" name="Rounded Rectangle 15"/>
            <p:cNvSpPr/>
            <p:nvPr/>
          </p:nvSpPr>
          <p:spPr>
            <a:xfrm>
              <a:off x="3886200" y="2537298"/>
              <a:ext cx="1371600" cy="1219200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5" name="Group 44"/>
            <p:cNvGrpSpPr/>
            <p:nvPr/>
          </p:nvGrpSpPr>
          <p:grpSpPr>
            <a:xfrm>
              <a:off x="4267200" y="3581400"/>
              <a:ext cx="609600" cy="389896"/>
              <a:chOff x="914400" y="2743200"/>
              <a:chExt cx="990600" cy="685800"/>
            </a:xfrm>
          </p:grpSpPr>
          <p:sp>
            <p:nvSpPr>
              <p:cNvPr id="46" name="Oval 45"/>
              <p:cNvSpPr/>
              <p:nvPr/>
            </p:nvSpPr>
            <p:spPr>
              <a:xfrm>
                <a:off x="914400" y="3200400"/>
                <a:ext cx="990600" cy="228600"/>
              </a:xfrm>
              <a:prstGeom prst="ellipse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Oval 46"/>
              <p:cNvSpPr/>
              <p:nvPr/>
            </p:nvSpPr>
            <p:spPr>
              <a:xfrm>
                <a:off x="914400" y="3048000"/>
                <a:ext cx="990600" cy="228600"/>
              </a:xfrm>
              <a:prstGeom prst="ellipse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Oval 47"/>
              <p:cNvSpPr/>
              <p:nvPr/>
            </p:nvSpPr>
            <p:spPr>
              <a:xfrm>
                <a:off x="914400" y="2895600"/>
                <a:ext cx="990600" cy="228600"/>
              </a:xfrm>
              <a:prstGeom prst="ellipse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Oval 48"/>
              <p:cNvSpPr/>
              <p:nvPr/>
            </p:nvSpPr>
            <p:spPr>
              <a:xfrm>
                <a:off x="914400" y="2743200"/>
                <a:ext cx="990600" cy="228600"/>
              </a:xfrm>
              <a:prstGeom prst="ellipse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76" name="Group 75"/>
          <p:cNvGrpSpPr/>
          <p:nvPr>
            <p:custDataLst>
              <p:tags r:id="rId7"/>
            </p:custDataLst>
          </p:nvPr>
        </p:nvGrpSpPr>
        <p:grpSpPr>
          <a:xfrm>
            <a:off x="2667000" y="2768351"/>
            <a:ext cx="1371600" cy="1422649"/>
            <a:chOff x="2362200" y="2548647"/>
            <a:chExt cx="1371600" cy="1422649"/>
          </a:xfrm>
        </p:grpSpPr>
        <p:sp>
          <p:nvSpPr>
            <p:cNvPr id="15" name="Rounded Rectangle 14"/>
            <p:cNvSpPr/>
            <p:nvPr/>
          </p:nvSpPr>
          <p:spPr>
            <a:xfrm>
              <a:off x="2362200" y="2548647"/>
              <a:ext cx="1371600" cy="1219200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0" name="Group 39"/>
            <p:cNvGrpSpPr/>
            <p:nvPr/>
          </p:nvGrpSpPr>
          <p:grpSpPr>
            <a:xfrm>
              <a:off x="2743200" y="3581400"/>
              <a:ext cx="609600" cy="389896"/>
              <a:chOff x="914400" y="2743200"/>
              <a:chExt cx="990600" cy="685800"/>
            </a:xfrm>
          </p:grpSpPr>
          <p:sp>
            <p:nvSpPr>
              <p:cNvPr id="41" name="Oval 40"/>
              <p:cNvSpPr/>
              <p:nvPr/>
            </p:nvSpPr>
            <p:spPr>
              <a:xfrm>
                <a:off x="914400" y="3200400"/>
                <a:ext cx="990600" cy="228600"/>
              </a:xfrm>
              <a:prstGeom prst="ellipse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Oval 41"/>
              <p:cNvSpPr/>
              <p:nvPr/>
            </p:nvSpPr>
            <p:spPr>
              <a:xfrm>
                <a:off x="914400" y="3048000"/>
                <a:ext cx="990600" cy="228600"/>
              </a:xfrm>
              <a:prstGeom prst="ellipse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Oval 42"/>
              <p:cNvSpPr/>
              <p:nvPr/>
            </p:nvSpPr>
            <p:spPr>
              <a:xfrm>
                <a:off x="914400" y="2895600"/>
                <a:ext cx="990600" cy="228600"/>
              </a:xfrm>
              <a:prstGeom prst="ellipse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Oval 43"/>
              <p:cNvSpPr/>
              <p:nvPr/>
            </p:nvSpPr>
            <p:spPr>
              <a:xfrm>
                <a:off x="914400" y="2743200"/>
                <a:ext cx="990600" cy="228600"/>
              </a:xfrm>
              <a:prstGeom prst="ellipse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7" name="Rounded Rectangle 6"/>
          <p:cNvSpPr/>
          <p:nvPr>
            <p:custDataLst>
              <p:tags r:id="rId8"/>
            </p:custDataLst>
          </p:nvPr>
        </p:nvSpPr>
        <p:spPr>
          <a:xfrm>
            <a:off x="1143000" y="2779700"/>
            <a:ext cx="1371600" cy="1219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/>
          <p:cNvGrpSpPr/>
          <p:nvPr>
            <p:custDataLst>
              <p:tags r:id="rId9"/>
            </p:custDataLst>
          </p:nvPr>
        </p:nvGrpSpPr>
        <p:grpSpPr>
          <a:xfrm>
            <a:off x="1524000" y="3801104"/>
            <a:ext cx="609600" cy="389896"/>
            <a:chOff x="914400" y="2743200"/>
            <a:chExt cx="990600" cy="685800"/>
          </a:xfrm>
        </p:grpSpPr>
        <p:sp>
          <p:nvSpPr>
            <p:cNvPr id="11" name="Oval 10"/>
            <p:cNvSpPr/>
            <p:nvPr/>
          </p:nvSpPr>
          <p:spPr>
            <a:xfrm>
              <a:off x="914400" y="3200400"/>
              <a:ext cx="990600" cy="228600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914400" y="3048000"/>
              <a:ext cx="990600" cy="228600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914400" y="2895600"/>
              <a:ext cx="990600" cy="228600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914400" y="2743200"/>
              <a:ext cx="990600" cy="228600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4" name="Group 73"/>
          <p:cNvGrpSpPr/>
          <p:nvPr>
            <p:custDataLst>
              <p:tags r:id="rId10"/>
            </p:custDataLst>
          </p:nvPr>
        </p:nvGrpSpPr>
        <p:grpSpPr>
          <a:xfrm>
            <a:off x="5715000" y="2745653"/>
            <a:ext cx="1371600" cy="1445347"/>
            <a:chOff x="5410200" y="2525949"/>
            <a:chExt cx="1371600" cy="1445347"/>
          </a:xfrm>
        </p:grpSpPr>
        <p:sp>
          <p:nvSpPr>
            <p:cNvPr id="17" name="Rounded Rectangle 16"/>
            <p:cNvSpPr/>
            <p:nvPr/>
          </p:nvSpPr>
          <p:spPr>
            <a:xfrm>
              <a:off x="5410200" y="2525949"/>
              <a:ext cx="1371600" cy="1219200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0" name="Group 49"/>
            <p:cNvGrpSpPr/>
            <p:nvPr/>
          </p:nvGrpSpPr>
          <p:grpSpPr>
            <a:xfrm>
              <a:off x="5791200" y="3581400"/>
              <a:ext cx="609600" cy="389896"/>
              <a:chOff x="914400" y="2743200"/>
              <a:chExt cx="990600" cy="685800"/>
            </a:xfrm>
          </p:grpSpPr>
          <p:sp>
            <p:nvSpPr>
              <p:cNvPr id="51" name="Oval 50"/>
              <p:cNvSpPr/>
              <p:nvPr/>
            </p:nvSpPr>
            <p:spPr>
              <a:xfrm>
                <a:off x="914400" y="3200400"/>
                <a:ext cx="990600" cy="228600"/>
              </a:xfrm>
              <a:prstGeom prst="ellipse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Oval 51"/>
              <p:cNvSpPr/>
              <p:nvPr/>
            </p:nvSpPr>
            <p:spPr>
              <a:xfrm>
                <a:off x="914400" y="3048000"/>
                <a:ext cx="990600" cy="228600"/>
              </a:xfrm>
              <a:prstGeom prst="ellipse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Oval 52"/>
              <p:cNvSpPr/>
              <p:nvPr/>
            </p:nvSpPr>
            <p:spPr>
              <a:xfrm>
                <a:off x="914400" y="2895600"/>
                <a:ext cx="990600" cy="228600"/>
              </a:xfrm>
              <a:prstGeom prst="ellipse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Oval 53"/>
              <p:cNvSpPr/>
              <p:nvPr/>
            </p:nvSpPr>
            <p:spPr>
              <a:xfrm>
                <a:off x="914400" y="2743200"/>
                <a:ext cx="990600" cy="228600"/>
              </a:xfrm>
              <a:prstGeom prst="ellipse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73" name="Group 72"/>
          <p:cNvGrpSpPr/>
          <p:nvPr>
            <p:custDataLst>
              <p:tags r:id="rId11"/>
            </p:custDataLst>
          </p:nvPr>
        </p:nvGrpSpPr>
        <p:grpSpPr>
          <a:xfrm>
            <a:off x="7239000" y="2734304"/>
            <a:ext cx="1371600" cy="1456696"/>
            <a:chOff x="6934200" y="2514600"/>
            <a:chExt cx="1371600" cy="1456696"/>
          </a:xfrm>
        </p:grpSpPr>
        <p:sp>
          <p:nvSpPr>
            <p:cNvPr id="18" name="Rounded Rectangle 17"/>
            <p:cNvSpPr/>
            <p:nvPr/>
          </p:nvSpPr>
          <p:spPr>
            <a:xfrm>
              <a:off x="6934200" y="2514600"/>
              <a:ext cx="1371600" cy="1219200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5" name="Group 54"/>
            <p:cNvGrpSpPr/>
            <p:nvPr/>
          </p:nvGrpSpPr>
          <p:grpSpPr>
            <a:xfrm>
              <a:off x="7315200" y="3581400"/>
              <a:ext cx="609600" cy="389896"/>
              <a:chOff x="914400" y="2743200"/>
              <a:chExt cx="990600" cy="685800"/>
            </a:xfrm>
          </p:grpSpPr>
          <p:sp>
            <p:nvSpPr>
              <p:cNvPr id="56" name="Oval 55"/>
              <p:cNvSpPr/>
              <p:nvPr/>
            </p:nvSpPr>
            <p:spPr>
              <a:xfrm>
                <a:off x="914400" y="3200400"/>
                <a:ext cx="990600" cy="228600"/>
              </a:xfrm>
              <a:prstGeom prst="ellipse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Oval 56"/>
              <p:cNvSpPr/>
              <p:nvPr/>
            </p:nvSpPr>
            <p:spPr>
              <a:xfrm>
                <a:off x="914400" y="3048000"/>
                <a:ext cx="990600" cy="228600"/>
              </a:xfrm>
              <a:prstGeom prst="ellipse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Oval 57"/>
              <p:cNvSpPr/>
              <p:nvPr/>
            </p:nvSpPr>
            <p:spPr>
              <a:xfrm>
                <a:off x="914400" y="2895600"/>
                <a:ext cx="990600" cy="228600"/>
              </a:xfrm>
              <a:prstGeom prst="ellipse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Oval 58"/>
              <p:cNvSpPr/>
              <p:nvPr/>
            </p:nvSpPr>
            <p:spPr>
              <a:xfrm>
                <a:off x="914400" y="2743200"/>
                <a:ext cx="990600" cy="228600"/>
              </a:xfrm>
              <a:prstGeom prst="ellipse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3" name="Rectangle 12"/>
          <p:cNvSpPr/>
          <p:nvPr>
            <p:custDataLst>
              <p:tags r:id="rId12"/>
            </p:custDataLst>
          </p:nvPr>
        </p:nvSpPr>
        <p:spPr>
          <a:xfrm>
            <a:off x="1333500" y="2927929"/>
            <a:ext cx="990600" cy="31491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>
            <p:custDataLst>
              <p:tags r:id="rId13"/>
            </p:custDataLst>
          </p:nvPr>
        </p:nvSpPr>
        <p:spPr>
          <a:xfrm>
            <a:off x="2857500" y="2927929"/>
            <a:ext cx="990600" cy="31491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>
            <p:custDataLst>
              <p:tags r:id="rId14"/>
            </p:custDataLst>
          </p:nvPr>
        </p:nvSpPr>
        <p:spPr>
          <a:xfrm>
            <a:off x="4381500" y="2927929"/>
            <a:ext cx="990600" cy="31491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>
            <p:custDataLst>
              <p:tags r:id="rId15"/>
            </p:custDataLst>
          </p:nvPr>
        </p:nvSpPr>
        <p:spPr>
          <a:xfrm>
            <a:off x="5905500" y="3389300"/>
            <a:ext cx="990600" cy="31491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>
            <p:custDataLst>
              <p:tags r:id="rId16"/>
            </p:custDataLst>
          </p:nvPr>
        </p:nvSpPr>
        <p:spPr>
          <a:xfrm>
            <a:off x="5905500" y="2927929"/>
            <a:ext cx="990600" cy="31491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>
            <p:custDataLst>
              <p:tags r:id="rId17"/>
            </p:custDataLst>
          </p:nvPr>
        </p:nvSpPr>
        <p:spPr>
          <a:xfrm>
            <a:off x="7429500" y="3389300"/>
            <a:ext cx="990600" cy="31491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8" name="Straight Arrow Connector 67"/>
          <p:cNvCxnSpPr/>
          <p:nvPr>
            <p:custDataLst>
              <p:tags r:id="rId18"/>
            </p:custDataLst>
          </p:nvPr>
        </p:nvCxnSpPr>
        <p:spPr>
          <a:xfrm rot="16200000" flipH="1">
            <a:off x="5619750" y="1534154"/>
            <a:ext cx="800100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pSp>
        <p:nvGrpSpPr>
          <p:cNvPr id="106" name="Group 105"/>
          <p:cNvGrpSpPr/>
          <p:nvPr>
            <p:custDataLst>
              <p:tags r:id="rId19"/>
            </p:custDataLst>
          </p:nvPr>
        </p:nvGrpSpPr>
        <p:grpSpPr>
          <a:xfrm>
            <a:off x="5905500" y="3389300"/>
            <a:ext cx="990600" cy="314916"/>
            <a:chOff x="7200900" y="1713234"/>
            <a:chExt cx="990600" cy="314916"/>
          </a:xfrm>
        </p:grpSpPr>
        <p:sp>
          <p:nvSpPr>
            <p:cNvPr id="103" name="Rectangle 102"/>
            <p:cNvSpPr/>
            <p:nvPr/>
          </p:nvSpPr>
          <p:spPr>
            <a:xfrm>
              <a:off x="7200900" y="1713234"/>
              <a:ext cx="990600" cy="314916"/>
            </a:xfrm>
            <a:prstGeom prst="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7581900" y="1713234"/>
              <a:ext cx="228600" cy="314916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Rectangle 104"/>
            <p:cNvSpPr/>
            <p:nvPr/>
          </p:nvSpPr>
          <p:spPr>
            <a:xfrm>
              <a:off x="7200900" y="1713234"/>
              <a:ext cx="381000" cy="314916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4" name="Group 113"/>
          <p:cNvGrpSpPr/>
          <p:nvPr>
            <p:custDataLst>
              <p:tags r:id="rId20"/>
            </p:custDataLst>
          </p:nvPr>
        </p:nvGrpSpPr>
        <p:grpSpPr>
          <a:xfrm>
            <a:off x="1333500" y="2927929"/>
            <a:ext cx="990600" cy="314916"/>
            <a:chOff x="5334000" y="1828800"/>
            <a:chExt cx="990600" cy="314916"/>
          </a:xfrm>
        </p:grpSpPr>
        <p:sp>
          <p:nvSpPr>
            <p:cNvPr id="111" name="Rectangle 110"/>
            <p:cNvSpPr/>
            <p:nvPr/>
          </p:nvSpPr>
          <p:spPr>
            <a:xfrm>
              <a:off x="5334000" y="1828800"/>
              <a:ext cx="990600" cy="314916"/>
            </a:xfrm>
            <a:prstGeom prst="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Rectangle 111"/>
            <p:cNvSpPr/>
            <p:nvPr/>
          </p:nvSpPr>
          <p:spPr>
            <a:xfrm>
              <a:off x="5715000" y="1828800"/>
              <a:ext cx="228600" cy="314916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5334000" y="1828800"/>
              <a:ext cx="381000" cy="314916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39" name="Straight Arrow Connector 38"/>
          <p:cNvCxnSpPr>
            <a:stCxn id="25" idx="2"/>
            <a:endCxn id="13" idx="0"/>
          </p:cNvCxnSpPr>
          <p:nvPr>
            <p:custDataLst>
              <p:tags r:id="rId21"/>
            </p:custDataLst>
          </p:nvPr>
        </p:nvCxnSpPr>
        <p:spPr>
          <a:xfrm flipH="1">
            <a:off x="1828800" y="2211020"/>
            <a:ext cx="4152900" cy="71690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>
            <a:stCxn id="25" idx="2"/>
            <a:endCxn id="32" idx="0"/>
          </p:cNvCxnSpPr>
          <p:nvPr>
            <p:custDataLst>
              <p:tags r:id="rId22"/>
            </p:custDataLst>
          </p:nvPr>
        </p:nvCxnSpPr>
        <p:spPr>
          <a:xfrm>
            <a:off x="5981700" y="2211020"/>
            <a:ext cx="419100" cy="117828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15" name="TextBox 114"/>
          <p:cNvSpPr txBox="1"/>
          <p:nvPr>
            <p:custDataLst>
              <p:tags r:id="rId23"/>
            </p:custDataLst>
          </p:nvPr>
        </p:nvSpPr>
        <p:spPr>
          <a:xfrm>
            <a:off x="151570" y="2962935"/>
            <a:ext cx="92999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Stable</a:t>
            </a:r>
          </a:p>
          <a:p>
            <a:pPr algn="ctr"/>
            <a:r>
              <a:rPr lang="en-US" dirty="0" smtClean="0"/>
              <a:t>Storage</a:t>
            </a:r>
          </a:p>
          <a:p>
            <a:pPr algn="ctr"/>
            <a:r>
              <a:rPr lang="en-US" dirty="0" smtClean="0"/>
              <a:t>Servers</a:t>
            </a:r>
            <a:endParaRPr lang="en-US" dirty="0"/>
          </a:p>
        </p:txBody>
      </p:sp>
      <p:sp>
        <p:nvSpPr>
          <p:cNvPr id="117" name="TextBox 116"/>
          <p:cNvSpPr txBox="1"/>
          <p:nvPr>
            <p:custDataLst>
              <p:tags r:id="rId24"/>
            </p:custDataLst>
          </p:nvPr>
        </p:nvSpPr>
        <p:spPr>
          <a:xfrm>
            <a:off x="2171914" y="1554609"/>
            <a:ext cx="8379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Master</a:t>
            </a:r>
          </a:p>
          <a:p>
            <a:pPr algn="ctr"/>
            <a:r>
              <a:rPr lang="en-US" dirty="0" smtClean="0"/>
              <a:t>Server</a:t>
            </a:r>
            <a:endParaRPr lang="en-US" dirty="0"/>
          </a:p>
        </p:txBody>
      </p:sp>
      <p:sp>
        <p:nvSpPr>
          <p:cNvPr id="118" name="Explosion 2 117"/>
          <p:cNvSpPr/>
          <p:nvPr>
            <p:custDataLst>
              <p:tags r:id="rId25"/>
            </p:custDataLst>
          </p:nvPr>
        </p:nvSpPr>
        <p:spPr>
          <a:xfrm>
            <a:off x="5795744" y="2950322"/>
            <a:ext cx="1296623" cy="829659"/>
          </a:xfrm>
          <a:prstGeom prst="irregularSeal2">
            <a:avLst/>
          </a:prstGeom>
          <a:solidFill>
            <a:srgbClr val="FFFF00"/>
          </a:solidFill>
          <a:ln w="127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TextBox 70"/>
          <p:cNvSpPr txBox="1"/>
          <p:nvPr>
            <p:custDataLst>
              <p:tags r:id="rId26"/>
            </p:custDataLst>
          </p:nvPr>
        </p:nvSpPr>
        <p:spPr>
          <a:xfrm>
            <a:off x="4953000" y="838200"/>
            <a:ext cx="21419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Client Write Request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72995-1A64-4785-9BDD-BDE1A2D505D0}" type="slidenum">
              <a:rPr lang="en-US" smtClean="0"/>
              <a:t>5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8675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88"/>
    </mc:Choice>
    <mc:Fallback xmlns="">
      <p:transition spd="slow" advTm="10088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8" name="Group 77"/>
          <p:cNvGrpSpPr/>
          <p:nvPr>
            <p:custDataLst>
              <p:tags r:id="rId2"/>
            </p:custDataLst>
          </p:nvPr>
        </p:nvGrpSpPr>
        <p:grpSpPr>
          <a:xfrm>
            <a:off x="1210636" y="2863655"/>
            <a:ext cx="1219200" cy="1030850"/>
            <a:chOff x="914400" y="2743200"/>
            <a:chExt cx="990600" cy="685800"/>
          </a:xfrm>
        </p:grpSpPr>
        <p:sp>
          <p:nvSpPr>
            <p:cNvPr id="79" name="Oval 78"/>
            <p:cNvSpPr/>
            <p:nvPr/>
          </p:nvSpPr>
          <p:spPr>
            <a:xfrm>
              <a:off x="914400" y="3200400"/>
              <a:ext cx="990600" cy="228600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Oval 79"/>
            <p:cNvSpPr/>
            <p:nvPr/>
          </p:nvSpPr>
          <p:spPr>
            <a:xfrm>
              <a:off x="914400" y="3048000"/>
              <a:ext cx="990600" cy="228600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Oval 80"/>
            <p:cNvSpPr/>
            <p:nvPr/>
          </p:nvSpPr>
          <p:spPr>
            <a:xfrm>
              <a:off x="914400" y="2895600"/>
              <a:ext cx="990600" cy="228600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Oval 81"/>
            <p:cNvSpPr/>
            <p:nvPr/>
          </p:nvSpPr>
          <p:spPr>
            <a:xfrm>
              <a:off x="914400" y="2743200"/>
              <a:ext cx="990600" cy="228600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Example: Distributed Log Replication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4"/>
            </p:custDataLst>
          </p:nvPr>
        </p:nvSpPr>
        <p:spPr>
          <a:xfrm>
            <a:off x="457200" y="4495800"/>
            <a:ext cx="8229600" cy="1619151"/>
          </a:xfrm>
        </p:spPr>
        <p:txBody>
          <a:bodyPr>
            <a:normAutofit/>
          </a:bodyPr>
          <a:lstStyle/>
          <a:p>
            <a:r>
              <a:rPr lang="en-US" dirty="0"/>
              <a:t>Segmented log replicates client data</a:t>
            </a:r>
          </a:p>
          <a:p>
            <a:r>
              <a:rPr lang="en-US" dirty="0"/>
              <a:t>Failures require recreation of lost segments</a:t>
            </a:r>
          </a:p>
        </p:txBody>
      </p:sp>
      <p:grpSp>
        <p:nvGrpSpPr>
          <p:cNvPr id="72" name="Group 71"/>
          <p:cNvGrpSpPr/>
          <p:nvPr>
            <p:custDataLst>
              <p:tags r:id="rId5"/>
            </p:custDataLst>
          </p:nvPr>
        </p:nvGrpSpPr>
        <p:grpSpPr>
          <a:xfrm>
            <a:off x="3067050" y="1438904"/>
            <a:ext cx="3619500" cy="969135"/>
            <a:chOff x="2743200" y="1219200"/>
            <a:chExt cx="3619500" cy="969135"/>
          </a:xfrm>
        </p:grpSpPr>
        <p:sp>
          <p:nvSpPr>
            <p:cNvPr id="5" name="Rounded Rectangle 4"/>
            <p:cNvSpPr/>
            <p:nvPr/>
          </p:nvSpPr>
          <p:spPr>
            <a:xfrm>
              <a:off x="2743200" y="1219200"/>
              <a:ext cx="3619500" cy="969135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 anchorCtr="0"/>
            <a:lstStyle/>
            <a:p>
              <a:r>
                <a:rPr lang="en-US" dirty="0" smtClean="0"/>
                <a:t>In-Memory Log Segments</a:t>
              </a:r>
              <a:endParaRPr lang="en-US" dirty="0"/>
            </a:p>
          </p:txBody>
        </p:sp>
        <p:grpSp>
          <p:nvGrpSpPr>
            <p:cNvPr id="70" name="Group 69"/>
            <p:cNvGrpSpPr/>
            <p:nvPr/>
          </p:nvGrpSpPr>
          <p:grpSpPr>
            <a:xfrm>
              <a:off x="2952750" y="1676400"/>
              <a:ext cx="3200400" cy="314916"/>
              <a:chOff x="2971800" y="1892737"/>
              <a:chExt cx="3200400" cy="314916"/>
            </a:xfrm>
          </p:grpSpPr>
          <p:sp>
            <p:nvSpPr>
              <p:cNvPr id="23" name="Rectangle 22"/>
              <p:cNvSpPr/>
              <p:nvPr/>
            </p:nvSpPr>
            <p:spPr>
              <a:xfrm>
                <a:off x="2971800" y="1892737"/>
                <a:ext cx="990600" cy="314916"/>
              </a:xfrm>
              <a:prstGeom prst="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4076700" y="1892737"/>
                <a:ext cx="990600" cy="314916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Rectangle 82"/>
              <p:cNvSpPr/>
              <p:nvPr/>
            </p:nvSpPr>
            <p:spPr>
              <a:xfrm>
                <a:off x="5181600" y="1892737"/>
                <a:ext cx="990600" cy="314916"/>
              </a:xfrm>
              <a:prstGeom prst="rect">
                <a:avLst/>
              </a:prstGeom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5562600" y="1892737"/>
                <a:ext cx="228600" cy="314916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" name="Rectangle 98"/>
              <p:cNvSpPr/>
              <p:nvPr/>
            </p:nvSpPr>
            <p:spPr>
              <a:xfrm>
                <a:off x="5181600" y="1892737"/>
                <a:ext cx="381000" cy="314916"/>
              </a:xfrm>
              <a:prstGeom prst="rect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75" name="Group 74"/>
          <p:cNvGrpSpPr/>
          <p:nvPr>
            <p:custDataLst>
              <p:tags r:id="rId6"/>
            </p:custDataLst>
          </p:nvPr>
        </p:nvGrpSpPr>
        <p:grpSpPr>
          <a:xfrm>
            <a:off x="4191000" y="2757002"/>
            <a:ext cx="1371600" cy="1433998"/>
            <a:chOff x="3886200" y="2537298"/>
            <a:chExt cx="1371600" cy="1433998"/>
          </a:xfrm>
        </p:grpSpPr>
        <p:sp>
          <p:nvSpPr>
            <p:cNvPr id="16" name="Rounded Rectangle 15"/>
            <p:cNvSpPr/>
            <p:nvPr/>
          </p:nvSpPr>
          <p:spPr>
            <a:xfrm>
              <a:off x="3886200" y="2537298"/>
              <a:ext cx="1371600" cy="1219200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5" name="Group 44"/>
            <p:cNvGrpSpPr/>
            <p:nvPr/>
          </p:nvGrpSpPr>
          <p:grpSpPr>
            <a:xfrm>
              <a:off x="4267200" y="3581400"/>
              <a:ext cx="609600" cy="389896"/>
              <a:chOff x="914400" y="2743200"/>
              <a:chExt cx="990600" cy="685800"/>
            </a:xfrm>
          </p:grpSpPr>
          <p:sp>
            <p:nvSpPr>
              <p:cNvPr id="46" name="Oval 45"/>
              <p:cNvSpPr/>
              <p:nvPr/>
            </p:nvSpPr>
            <p:spPr>
              <a:xfrm>
                <a:off x="914400" y="3200400"/>
                <a:ext cx="990600" cy="228600"/>
              </a:xfrm>
              <a:prstGeom prst="ellipse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Oval 46"/>
              <p:cNvSpPr/>
              <p:nvPr/>
            </p:nvSpPr>
            <p:spPr>
              <a:xfrm>
                <a:off x="914400" y="3048000"/>
                <a:ext cx="990600" cy="228600"/>
              </a:xfrm>
              <a:prstGeom prst="ellipse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Oval 47"/>
              <p:cNvSpPr/>
              <p:nvPr/>
            </p:nvSpPr>
            <p:spPr>
              <a:xfrm>
                <a:off x="914400" y="2895600"/>
                <a:ext cx="990600" cy="228600"/>
              </a:xfrm>
              <a:prstGeom prst="ellipse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Oval 48"/>
              <p:cNvSpPr/>
              <p:nvPr/>
            </p:nvSpPr>
            <p:spPr>
              <a:xfrm>
                <a:off x="914400" y="2743200"/>
                <a:ext cx="990600" cy="228600"/>
              </a:xfrm>
              <a:prstGeom prst="ellipse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76" name="Group 75"/>
          <p:cNvGrpSpPr/>
          <p:nvPr>
            <p:custDataLst>
              <p:tags r:id="rId7"/>
            </p:custDataLst>
          </p:nvPr>
        </p:nvGrpSpPr>
        <p:grpSpPr>
          <a:xfrm>
            <a:off x="2667000" y="2768351"/>
            <a:ext cx="1371600" cy="1422649"/>
            <a:chOff x="2362200" y="2548647"/>
            <a:chExt cx="1371600" cy="1422649"/>
          </a:xfrm>
        </p:grpSpPr>
        <p:sp>
          <p:nvSpPr>
            <p:cNvPr id="15" name="Rounded Rectangle 14"/>
            <p:cNvSpPr/>
            <p:nvPr/>
          </p:nvSpPr>
          <p:spPr>
            <a:xfrm>
              <a:off x="2362200" y="2548647"/>
              <a:ext cx="1371600" cy="1219200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0" name="Group 39"/>
            <p:cNvGrpSpPr/>
            <p:nvPr/>
          </p:nvGrpSpPr>
          <p:grpSpPr>
            <a:xfrm>
              <a:off x="2743200" y="3581400"/>
              <a:ext cx="609600" cy="389896"/>
              <a:chOff x="914400" y="2743200"/>
              <a:chExt cx="990600" cy="685800"/>
            </a:xfrm>
          </p:grpSpPr>
          <p:sp>
            <p:nvSpPr>
              <p:cNvPr id="41" name="Oval 40"/>
              <p:cNvSpPr/>
              <p:nvPr/>
            </p:nvSpPr>
            <p:spPr>
              <a:xfrm>
                <a:off x="914400" y="3200400"/>
                <a:ext cx="990600" cy="228600"/>
              </a:xfrm>
              <a:prstGeom prst="ellipse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Oval 41"/>
              <p:cNvSpPr/>
              <p:nvPr/>
            </p:nvSpPr>
            <p:spPr>
              <a:xfrm>
                <a:off x="914400" y="3048000"/>
                <a:ext cx="990600" cy="228600"/>
              </a:xfrm>
              <a:prstGeom prst="ellipse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Oval 42"/>
              <p:cNvSpPr/>
              <p:nvPr/>
            </p:nvSpPr>
            <p:spPr>
              <a:xfrm>
                <a:off x="914400" y="2895600"/>
                <a:ext cx="990600" cy="228600"/>
              </a:xfrm>
              <a:prstGeom prst="ellipse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Oval 43"/>
              <p:cNvSpPr/>
              <p:nvPr/>
            </p:nvSpPr>
            <p:spPr>
              <a:xfrm>
                <a:off x="914400" y="2743200"/>
                <a:ext cx="990600" cy="228600"/>
              </a:xfrm>
              <a:prstGeom prst="ellipse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7" name="Rounded Rectangle 6"/>
          <p:cNvSpPr/>
          <p:nvPr>
            <p:custDataLst>
              <p:tags r:id="rId8"/>
            </p:custDataLst>
          </p:nvPr>
        </p:nvSpPr>
        <p:spPr>
          <a:xfrm>
            <a:off x="1143000" y="2779700"/>
            <a:ext cx="1371600" cy="1219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/>
          <p:cNvGrpSpPr/>
          <p:nvPr>
            <p:custDataLst>
              <p:tags r:id="rId9"/>
            </p:custDataLst>
          </p:nvPr>
        </p:nvGrpSpPr>
        <p:grpSpPr>
          <a:xfrm>
            <a:off x="1524000" y="3801104"/>
            <a:ext cx="609600" cy="389896"/>
            <a:chOff x="914400" y="2743200"/>
            <a:chExt cx="990600" cy="685800"/>
          </a:xfrm>
        </p:grpSpPr>
        <p:sp>
          <p:nvSpPr>
            <p:cNvPr id="11" name="Oval 10"/>
            <p:cNvSpPr/>
            <p:nvPr/>
          </p:nvSpPr>
          <p:spPr>
            <a:xfrm>
              <a:off x="914400" y="3200400"/>
              <a:ext cx="990600" cy="228600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914400" y="3048000"/>
              <a:ext cx="990600" cy="228600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914400" y="2895600"/>
              <a:ext cx="990600" cy="228600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914400" y="2743200"/>
              <a:ext cx="990600" cy="228600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4" name="Group 73"/>
          <p:cNvGrpSpPr/>
          <p:nvPr>
            <p:custDataLst>
              <p:tags r:id="rId10"/>
            </p:custDataLst>
          </p:nvPr>
        </p:nvGrpSpPr>
        <p:grpSpPr>
          <a:xfrm>
            <a:off x="5715000" y="2745653"/>
            <a:ext cx="1371600" cy="1445347"/>
            <a:chOff x="5410200" y="2525949"/>
            <a:chExt cx="1371600" cy="1445347"/>
          </a:xfrm>
        </p:grpSpPr>
        <p:sp>
          <p:nvSpPr>
            <p:cNvPr id="17" name="Rounded Rectangle 16"/>
            <p:cNvSpPr/>
            <p:nvPr/>
          </p:nvSpPr>
          <p:spPr>
            <a:xfrm>
              <a:off x="5410200" y="2525949"/>
              <a:ext cx="1371600" cy="1219200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0" name="Group 49"/>
            <p:cNvGrpSpPr/>
            <p:nvPr/>
          </p:nvGrpSpPr>
          <p:grpSpPr>
            <a:xfrm>
              <a:off x="5791200" y="3581400"/>
              <a:ext cx="609600" cy="389896"/>
              <a:chOff x="914400" y="2743200"/>
              <a:chExt cx="990600" cy="685800"/>
            </a:xfrm>
          </p:grpSpPr>
          <p:sp>
            <p:nvSpPr>
              <p:cNvPr id="51" name="Oval 50"/>
              <p:cNvSpPr/>
              <p:nvPr/>
            </p:nvSpPr>
            <p:spPr>
              <a:xfrm>
                <a:off x="914400" y="3200400"/>
                <a:ext cx="990600" cy="228600"/>
              </a:xfrm>
              <a:prstGeom prst="ellipse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Oval 51"/>
              <p:cNvSpPr/>
              <p:nvPr/>
            </p:nvSpPr>
            <p:spPr>
              <a:xfrm>
                <a:off x="914400" y="3048000"/>
                <a:ext cx="990600" cy="228600"/>
              </a:xfrm>
              <a:prstGeom prst="ellipse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Oval 52"/>
              <p:cNvSpPr/>
              <p:nvPr/>
            </p:nvSpPr>
            <p:spPr>
              <a:xfrm>
                <a:off x="914400" y="2895600"/>
                <a:ext cx="990600" cy="228600"/>
              </a:xfrm>
              <a:prstGeom prst="ellipse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Oval 53"/>
              <p:cNvSpPr/>
              <p:nvPr/>
            </p:nvSpPr>
            <p:spPr>
              <a:xfrm>
                <a:off x="914400" y="2743200"/>
                <a:ext cx="990600" cy="228600"/>
              </a:xfrm>
              <a:prstGeom prst="ellipse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73" name="Group 72"/>
          <p:cNvGrpSpPr/>
          <p:nvPr>
            <p:custDataLst>
              <p:tags r:id="rId11"/>
            </p:custDataLst>
          </p:nvPr>
        </p:nvGrpSpPr>
        <p:grpSpPr>
          <a:xfrm>
            <a:off x="7239000" y="2734304"/>
            <a:ext cx="1371600" cy="1456696"/>
            <a:chOff x="6934200" y="2514600"/>
            <a:chExt cx="1371600" cy="1456696"/>
          </a:xfrm>
        </p:grpSpPr>
        <p:sp>
          <p:nvSpPr>
            <p:cNvPr id="18" name="Rounded Rectangle 17"/>
            <p:cNvSpPr/>
            <p:nvPr/>
          </p:nvSpPr>
          <p:spPr>
            <a:xfrm>
              <a:off x="6934200" y="2514600"/>
              <a:ext cx="1371600" cy="1219200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5" name="Group 54"/>
            <p:cNvGrpSpPr/>
            <p:nvPr/>
          </p:nvGrpSpPr>
          <p:grpSpPr>
            <a:xfrm>
              <a:off x="7315200" y="3581400"/>
              <a:ext cx="609600" cy="389896"/>
              <a:chOff x="914400" y="2743200"/>
              <a:chExt cx="990600" cy="685800"/>
            </a:xfrm>
          </p:grpSpPr>
          <p:sp>
            <p:nvSpPr>
              <p:cNvPr id="56" name="Oval 55"/>
              <p:cNvSpPr/>
              <p:nvPr/>
            </p:nvSpPr>
            <p:spPr>
              <a:xfrm>
                <a:off x="914400" y="3200400"/>
                <a:ext cx="990600" cy="228600"/>
              </a:xfrm>
              <a:prstGeom prst="ellipse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Oval 56"/>
              <p:cNvSpPr/>
              <p:nvPr/>
            </p:nvSpPr>
            <p:spPr>
              <a:xfrm>
                <a:off x="914400" y="3048000"/>
                <a:ext cx="990600" cy="228600"/>
              </a:xfrm>
              <a:prstGeom prst="ellipse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Oval 57"/>
              <p:cNvSpPr/>
              <p:nvPr/>
            </p:nvSpPr>
            <p:spPr>
              <a:xfrm>
                <a:off x="914400" y="2895600"/>
                <a:ext cx="990600" cy="228600"/>
              </a:xfrm>
              <a:prstGeom prst="ellipse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Oval 58"/>
              <p:cNvSpPr/>
              <p:nvPr/>
            </p:nvSpPr>
            <p:spPr>
              <a:xfrm>
                <a:off x="914400" y="2743200"/>
                <a:ext cx="990600" cy="228600"/>
              </a:xfrm>
              <a:prstGeom prst="ellipse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3" name="Rectangle 12"/>
          <p:cNvSpPr/>
          <p:nvPr>
            <p:custDataLst>
              <p:tags r:id="rId12"/>
            </p:custDataLst>
          </p:nvPr>
        </p:nvSpPr>
        <p:spPr>
          <a:xfrm>
            <a:off x="1333500" y="2927929"/>
            <a:ext cx="990600" cy="31491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>
            <p:custDataLst>
              <p:tags r:id="rId13"/>
            </p:custDataLst>
          </p:nvPr>
        </p:nvSpPr>
        <p:spPr>
          <a:xfrm>
            <a:off x="2857500" y="2927929"/>
            <a:ext cx="990600" cy="31491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>
            <p:custDataLst>
              <p:tags r:id="rId14"/>
            </p:custDataLst>
          </p:nvPr>
        </p:nvSpPr>
        <p:spPr>
          <a:xfrm>
            <a:off x="4381500" y="2927929"/>
            <a:ext cx="990600" cy="31491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>
            <p:custDataLst>
              <p:tags r:id="rId15"/>
            </p:custDataLst>
          </p:nvPr>
        </p:nvSpPr>
        <p:spPr>
          <a:xfrm>
            <a:off x="5905500" y="3389300"/>
            <a:ext cx="990600" cy="31491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>
            <p:custDataLst>
              <p:tags r:id="rId16"/>
            </p:custDataLst>
          </p:nvPr>
        </p:nvSpPr>
        <p:spPr>
          <a:xfrm>
            <a:off x="5905500" y="2927929"/>
            <a:ext cx="990600" cy="31491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>
            <p:custDataLst>
              <p:tags r:id="rId17"/>
            </p:custDataLst>
          </p:nvPr>
        </p:nvSpPr>
        <p:spPr>
          <a:xfrm>
            <a:off x="4381500" y="3389300"/>
            <a:ext cx="990600" cy="31491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>
            <p:custDataLst>
              <p:tags r:id="rId18"/>
            </p:custDataLst>
          </p:nvPr>
        </p:nvSpPr>
        <p:spPr>
          <a:xfrm>
            <a:off x="7429500" y="3389300"/>
            <a:ext cx="990600" cy="31491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8" name="Straight Arrow Connector 67"/>
          <p:cNvCxnSpPr/>
          <p:nvPr>
            <p:custDataLst>
              <p:tags r:id="rId19"/>
            </p:custDataLst>
          </p:nvPr>
        </p:nvCxnSpPr>
        <p:spPr>
          <a:xfrm rot="16200000" flipH="1">
            <a:off x="5619750" y="1534154"/>
            <a:ext cx="800100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pSp>
        <p:nvGrpSpPr>
          <p:cNvPr id="106" name="Group 105"/>
          <p:cNvGrpSpPr/>
          <p:nvPr>
            <p:custDataLst>
              <p:tags r:id="rId20"/>
            </p:custDataLst>
          </p:nvPr>
        </p:nvGrpSpPr>
        <p:grpSpPr>
          <a:xfrm>
            <a:off x="5905500" y="3389300"/>
            <a:ext cx="990600" cy="314916"/>
            <a:chOff x="7200900" y="1713234"/>
            <a:chExt cx="990600" cy="314916"/>
          </a:xfrm>
        </p:grpSpPr>
        <p:sp>
          <p:nvSpPr>
            <p:cNvPr id="103" name="Rectangle 102"/>
            <p:cNvSpPr/>
            <p:nvPr/>
          </p:nvSpPr>
          <p:spPr>
            <a:xfrm>
              <a:off x="7200900" y="1713234"/>
              <a:ext cx="990600" cy="314916"/>
            </a:xfrm>
            <a:prstGeom prst="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7581900" y="1713234"/>
              <a:ext cx="228600" cy="314916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Rectangle 104"/>
            <p:cNvSpPr/>
            <p:nvPr/>
          </p:nvSpPr>
          <p:spPr>
            <a:xfrm>
              <a:off x="7200900" y="1713234"/>
              <a:ext cx="381000" cy="314916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4" name="Group 113"/>
          <p:cNvGrpSpPr/>
          <p:nvPr>
            <p:custDataLst>
              <p:tags r:id="rId21"/>
            </p:custDataLst>
          </p:nvPr>
        </p:nvGrpSpPr>
        <p:grpSpPr>
          <a:xfrm>
            <a:off x="1333500" y="2927929"/>
            <a:ext cx="990600" cy="314916"/>
            <a:chOff x="5334000" y="1828800"/>
            <a:chExt cx="990600" cy="314916"/>
          </a:xfrm>
        </p:grpSpPr>
        <p:sp>
          <p:nvSpPr>
            <p:cNvPr id="111" name="Rectangle 110"/>
            <p:cNvSpPr/>
            <p:nvPr/>
          </p:nvSpPr>
          <p:spPr>
            <a:xfrm>
              <a:off x="5334000" y="1828800"/>
              <a:ext cx="990600" cy="314916"/>
            </a:xfrm>
            <a:prstGeom prst="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Rectangle 111"/>
            <p:cNvSpPr/>
            <p:nvPr/>
          </p:nvSpPr>
          <p:spPr>
            <a:xfrm>
              <a:off x="5715000" y="1828800"/>
              <a:ext cx="228600" cy="314916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5334000" y="1828800"/>
              <a:ext cx="381000" cy="314916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39" name="Straight Arrow Connector 38"/>
          <p:cNvCxnSpPr>
            <a:stCxn id="25" idx="2"/>
            <a:endCxn id="13" idx="0"/>
          </p:cNvCxnSpPr>
          <p:nvPr>
            <p:custDataLst>
              <p:tags r:id="rId22"/>
            </p:custDataLst>
          </p:nvPr>
        </p:nvCxnSpPr>
        <p:spPr>
          <a:xfrm flipH="1">
            <a:off x="1828800" y="2211020"/>
            <a:ext cx="4152900" cy="71690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>
            <a:stCxn id="25" idx="2"/>
            <a:endCxn id="85" idx="0"/>
          </p:cNvCxnSpPr>
          <p:nvPr>
            <p:custDataLst>
              <p:tags r:id="rId23"/>
            </p:custDataLst>
          </p:nvPr>
        </p:nvCxnSpPr>
        <p:spPr>
          <a:xfrm>
            <a:off x="5981700" y="2211020"/>
            <a:ext cx="1943100" cy="71690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15" name="TextBox 114"/>
          <p:cNvSpPr txBox="1"/>
          <p:nvPr>
            <p:custDataLst>
              <p:tags r:id="rId24"/>
            </p:custDataLst>
          </p:nvPr>
        </p:nvSpPr>
        <p:spPr>
          <a:xfrm>
            <a:off x="151570" y="2962935"/>
            <a:ext cx="92999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Stable</a:t>
            </a:r>
          </a:p>
          <a:p>
            <a:pPr algn="ctr"/>
            <a:r>
              <a:rPr lang="en-US" dirty="0" smtClean="0"/>
              <a:t>Storage</a:t>
            </a:r>
          </a:p>
          <a:p>
            <a:pPr algn="ctr"/>
            <a:r>
              <a:rPr lang="en-US" dirty="0" smtClean="0"/>
              <a:t>Servers</a:t>
            </a:r>
            <a:endParaRPr lang="en-US" dirty="0"/>
          </a:p>
        </p:txBody>
      </p:sp>
      <p:sp>
        <p:nvSpPr>
          <p:cNvPr id="117" name="TextBox 116"/>
          <p:cNvSpPr txBox="1"/>
          <p:nvPr>
            <p:custDataLst>
              <p:tags r:id="rId25"/>
            </p:custDataLst>
          </p:nvPr>
        </p:nvSpPr>
        <p:spPr>
          <a:xfrm>
            <a:off x="2171914" y="1554609"/>
            <a:ext cx="8379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Master</a:t>
            </a:r>
          </a:p>
          <a:p>
            <a:pPr algn="ctr"/>
            <a:r>
              <a:rPr lang="en-US" dirty="0" smtClean="0"/>
              <a:t>Server</a:t>
            </a:r>
            <a:endParaRPr lang="en-US" dirty="0"/>
          </a:p>
        </p:txBody>
      </p:sp>
      <p:sp>
        <p:nvSpPr>
          <p:cNvPr id="118" name="Explosion 2 117"/>
          <p:cNvSpPr/>
          <p:nvPr>
            <p:custDataLst>
              <p:tags r:id="rId26"/>
            </p:custDataLst>
          </p:nvPr>
        </p:nvSpPr>
        <p:spPr>
          <a:xfrm>
            <a:off x="5795744" y="2950322"/>
            <a:ext cx="1296623" cy="829659"/>
          </a:xfrm>
          <a:prstGeom prst="irregularSeal2">
            <a:avLst/>
          </a:prstGeom>
          <a:solidFill>
            <a:srgbClr val="FFFF00"/>
          </a:solidFill>
          <a:ln w="127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3"/>
          <p:cNvGrpSpPr/>
          <p:nvPr>
            <p:custDataLst>
              <p:tags r:id="rId27"/>
            </p:custDataLst>
          </p:nvPr>
        </p:nvGrpSpPr>
        <p:grpSpPr>
          <a:xfrm>
            <a:off x="7429500" y="2927929"/>
            <a:ext cx="990600" cy="314916"/>
            <a:chOff x="7315200" y="1729902"/>
            <a:chExt cx="990600" cy="314916"/>
          </a:xfrm>
        </p:grpSpPr>
        <p:sp>
          <p:nvSpPr>
            <p:cNvPr id="84" name="Rectangle 83"/>
            <p:cNvSpPr/>
            <p:nvPr/>
          </p:nvSpPr>
          <p:spPr>
            <a:xfrm>
              <a:off x="7315200" y="1729902"/>
              <a:ext cx="990600" cy="314916"/>
            </a:xfrm>
            <a:prstGeom prst="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Rectangle 84"/>
            <p:cNvSpPr/>
            <p:nvPr/>
          </p:nvSpPr>
          <p:spPr>
            <a:xfrm>
              <a:off x="7696200" y="1729902"/>
              <a:ext cx="228600" cy="314916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Rectangle 85"/>
            <p:cNvSpPr/>
            <p:nvPr/>
          </p:nvSpPr>
          <p:spPr>
            <a:xfrm>
              <a:off x="7315200" y="1729902"/>
              <a:ext cx="381000" cy="314916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87" name="Straight Arrow Connector 86"/>
          <p:cNvCxnSpPr>
            <a:stCxn id="24" idx="2"/>
            <a:endCxn id="88" idx="0"/>
          </p:cNvCxnSpPr>
          <p:nvPr>
            <p:custDataLst>
              <p:tags r:id="rId28"/>
            </p:custDataLst>
          </p:nvPr>
        </p:nvCxnSpPr>
        <p:spPr>
          <a:xfrm flipH="1">
            <a:off x="4626267" y="2211020"/>
            <a:ext cx="250533" cy="117828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88" name="Rectangle 87"/>
          <p:cNvSpPr/>
          <p:nvPr>
            <p:custDataLst>
              <p:tags r:id="rId29"/>
            </p:custDataLst>
          </p:nvPr>
        </p:nvSpPr>
        <p:spPr>
          <a:xfrm>
            <a:off x="4381500" y="3389300"/>
            <a:ext cx="489533" cy="31491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TextBox 88"/>
          <p:cNvSpPr txBox="1"/>
          <p:nvPr>
            <p:custDataLst>
              <p:tags r:id="rId30"/>
            </p:custDataLst>
          </p:nvPr>
        </p:nvSpPr>
        <p:spPr>
          <a:xfrm>
            <a:off x="4953000" y="838200"/>
            <a:ext cx="21419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Client Write Request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72995-1A64-4785-9BDD-BDE1A2D505D0}" type="slidenum">
              <a:rPr lang="en-US" smtClean="0"/>
              <a:t>6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25388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4205"/>
    </mc:Choice>
    <mc:Fallback xmlns="">
      <p:transition spd="slow" advTm="24205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8" name="Group 77"/>
          <p:cNvGrpSpPr/>
          <p:nvPr>
            <p:custDataLst>
              <p:tags r:id="rId2"/>
            </p:custDataLst>
          </p:nvPr>
        </p:nvGrpSpPr>
        <p:grpSpPr>
          <a:xfrm>
            <a:off x="1210636" y="2863655"/>
            <a:ext cx="1219200" cy="1030850"/>
            <a:chOff x="914400" y="2743200"/>
            <a:chExt cx="990600" cy="685800"/>
          </a:xfrm>
        </p:grpSpPr>
        <p:sp>
          <p:nvSpPr>
            <p:cNvPr id="79" name="Oval 78"/>
            <p:cNvSpPr/>
            <p:nvPr/>
          </p:nvSpPr>
          <p:spPr>
            <a:xfrm>
              <a:off x="914400" y="3200400"/>
              <a:ext cx="990600" cy="228600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Oval 79"/>
            <p:cNvSpPr/>
            <p:nvPr/>
          </p:nvSpPr>
          <p:spPr>
            <a:xfrm>
              <a:off x="914400" y="3048000"/>
              <a:ext cx="990600" cy="228600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Oval 80"/>
            <p:cNvSpPr/>
            <p:nvPr/>
          </p:nvSpPr>
          <p:spPr>
            <a:xfrm>
              <a:off x="914400" y="2895600"/>
              <a:ext cx="990600" cy="228600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Oval 81"/>
            <p:cNvSpPr/>
            <p:nvPr/>
          </p:nvSpPr>
          <p:spPr>
            <a:xfrm>
              <a:off x="914400" y="2743200"/>
              <a:ext cx="990600" cy="228600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Example: Distributed Log Replication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4"/>
            </p:custDataLst>
          </p:nvPr>
        </p:nvSpPr>
        <p:spPr>
          <a:xfrm>
            <a:off x="457724" y="4495800"/>
            <a:ext cx="8229600" cy="1619151"/>
          </a:xfrm>
        </p:spPr>
        <p:txBody>
          <a:bodyPr>
            <a:noAutofit/>
          </a:bodyPr>
          <a:lstStyle/>
          <a:p>
            <a:r>
              <a:rPr lang="en-US" dirty="0"/>
              <a:t>Segmented log replicates client data</a:t>
            </a:r>
          </a:p>
          <a:p>
            <a:r>
              <a:rPr lang="en-US" dirty="0"/>
              <a:t>Failures require recreation of lost </a:t>
            </a:r>
            <a:r>
              <a:rPr lang="en-US" dirty="0" smtClean="0"/>
              <a:t>segments</a:t>
            </a:r>
          </a:p>
          <a:p>
            <a:r>
              <a:rPr lang="en-US" dirty="0" smtClean="0"/>
              <a:t>Failures can occur at any time</a:t>
            </a:r>
            <a:endParaRPr lang="en-US" dirty="0"/>
          </a:p>
        </p:txBody>
      </p:sp>
      <p:grpSp>
        <p:nvGrpSpPr>
          <p:cNvPr id="72" name="Group 71"/>
          <p:cNvGrpSpPr/>
          <p:nvPr>
            <p:custDataLst>
              <p:tags r:id="rId5"/>
            </p:custDataLst>
          </p:nvPr>
        </p:nvGrpSpPr>
        <p:grpSpPr>
          <a:xfrm>
            <a:off x="3067050" y="1438904"/>
            <a:ext cx="3619500" cy="969135"/>
            <a:chOff x="2743200" y="1219200"/>
            <a:chExt cx="3619500" cy="969135"/>
          </a:xfrm>
        </p:grpSpPr>
        <p:sp>
          <p:nvSpPr>
            <p:cNvPr id="5" name="Rounded Rectangle 4"/>
            <p:cNvSpPr/>
            <p:nvPr/>
          </p:nvSpPr>
          <p:spPr>
            <a:xfrm>
              <a:off x="2743200" y="1219200"/>
              <a:ext cx="3619500" cy="969135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 anchorCtr="0"/>
            <a:lstStyle/>
            <a:p>
              <a:r>
                <a:rPr lang="en-US" dirty="0" smtClean="0"/>
                <a:t>In-Memory Log Segments</a:t>
              </a:r>
              <a:endParaRPr lang="en-US" dirty="0"/>
            </a:p>
          </p:txBody>
        </p:sp>
        <p:grpSp>
          <p:nvGrpSpPr>
            <p:cNvPr id="70" name="Group 69"/>
            <p:cNvGrpSpPr/>
            <p:nvPr/>
          </p:nvGrpSpPr>
          <p:grpSpPr>
            <a:xfrm>
              <a:off x="2952750" y="1676400"/>
              <a:ext cx="3200400" cy="314916"/>
              <a:chOff x="2971800" y="1892737"/>
              <a:chExt cx="3200400" cy="314916"/>
            </a:xfrm>
          </p:grpSpPr>
          <p:sp>
            <p:nvSpPr>
              <p:cNvPr id="23" name="Rectangle 22"/>
              <p:cNvSpPr/>
              <p:nvPr/>
            </p:nvSpPr>
            <p:spPr>
              <a:xfrm>
                <a:off x="2971800" y="1892737"/>
                <a:ext cx="990600" cy="314916"/>
              </a:xfrm>
              <a:prstGeom prst="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4076700" y="1892737"/>
                <a:ext cx="990600" cy="314916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Rectangle 82"/>
              <p:cNvSpPr/>
              <p:nvPr/>
            </p:nvSpPr>
            <p:spPr>
              <a:xfrm>
                <a:off x="5181600" y="1892737"/>
                <a:ext cx="990600" cy="314916"/>
              </a:xfrm>
              <a:prstGeom prst="rect">
                <a:avLst/>
              </a:prstGeom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5562600" y="1892737"/>
                <a:ext cx="228600" cy="314916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" name="Rectangle 98"/>
              <p:cNvSpPr/>
              <p:nvPr/>
            </p:nvSpPr>
            <p:spPr>
              <a:xfrm>
                <a:off x="5181600" y="1892737"/>
                <a:ext cx="381000" cy="314916"/>
              </a:xfrm>
              <a:prstGeom prst="rect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75" name="Group 74"/>
          <p:cNvGrpSpPr/>
          <p:nvPr>
            <p:custDataLst>
              <p:tags r:id="rId6"/>
            </p:custDataLst>
          </p:nvPr>
        </p:nvGrpSpPr>
        <p:grpSpPr>
          <a:xfrm>
            <a:off x="4191000" y="2757002"/>
            <a:ext cx="1371600" cy="1433998"/>
            <a:chOff x="3886200" y="2537298"/>
            <a:chExt cx="1371600" cy="1433998"/>
          </a:xfrm>
        </p:grpSpPr>
        <p:sp>
          <p:nvSpPr>
            <p:cNvPr id="16" name="Rounded Rectangle 15"/>
            <p:cNvSpPr/>
            <p:nvPr/>
          </p:nvSpPr>
          <p:spPr>
            <a:xfrm>
              <a:off x="3886200" y="2537298"/>
              <a:ext cx="1371600" cy="1219200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5" name="Group 44"/>
            <p:cNvGrpSpPr/>
            <p:nvPr/>
          </p:nvGrpSpPr>
          <p:grpSpPr>
            <a:xfrm>
              <a:off x="4267200" y="3581400"/>
              <a:ext cx="609600" cy="389896"/>
              <a:chOff x="914400" y="2743200"/>
              <a:chExt cx="990600" cy="685800"/>
            </a:xfrm>
          </p:grpSpPr>
          <p:sp>
            <p:nvSpPr>
              <p:cNvPr id="46" name="Oval 45"/>
              <p:cNvSpPr/>
              <p:nvPr/>
            </p:nvSpPr>
            <p:spPr>
              <a:xfrm>
                <a:off x="914400" y="3200400"/>
                <a:ext cx="990600" cy="228600"/>
              </a:xfrm>
              <a:prstGeom prst="ellipse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Oval 46"/>
              <p:cNvSpPr/>
              <p:nvPr/>
            </p:nvSpPr>
            <p:spPr>
              <a:xfrm>
                <a:off x="914400" y="3048000"/>
                <a:ext cx="990600" cy="228600"/>
              </a:xfrm>
              <a:prstGeom prst="ellipse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Oval 47"/>
              <p:cNvSpPr/>
              <p:nvPr/>
            </p:nvSpPr>
            <p:spPr>
              <a:xfrm>
                <a:off x="914400" y="2895600"/>
                <a:ext cx="990600" cy="228600"/>
              </a:xfrm>
              <a:prstGeom prst="ellipse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Oval 48"/>
              <p:cNvSpPr/>
              <p:nvPr/>
            </p:nvSpPr>
            <p:spPr>
              <a:xfrm>
                <a:off x="914400" y="2743200"/>
                <a:ext cx="990600" cy="228600"/>
              </a:xfrm>
              <a:prstGeom prst="ellipse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76" name="Group 75"/>
          <p:cNvGrpSpPr/>
          <p:nvPr>
            <p:custDataLst>
              <p:tags r:id="rId7"/>
            </p:custDataLst>
          </p:nvPr>
        </p:nvGrpSpPr>
        <p:grpSpPr>
          <a:xfrm>
            <a:off x="2667000" y="2768351"/>
            <a:ext cx="1371600" cy="1422649"/>
            <a:chOff x="2362200" y="2548647"/>
            <a:chExt cx="1371600" cy="1422649"/>
          </a:xfrm>
        </p:grpSpPr>
        <p:sp>
          <p:nvSpPr>
            <p:cNvPr id="15" name="Rounded Rectangle 14"/>
            <p:cNvSpPr/>
            <p:nvPr/>
          </p:nvSpPr>
          <p:spPr>
            <a:xfrm>
              <a:off x="2362200" y="2548647"/>
              <a:ext cx="1371600" cy="1219200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0" name="Group 39"/>
            <p:cNvGrpSpPr/>
            <p:nvPr/>
          </p:nvGrpSpPr>
          <p:grpSpPr>
            <a:xfrm>
              <a:off x="2743200" y="3581400"/>
              <a:ext cx="609600" cy="389896"/>
              <a:chOff x="914400" y="2743200"/>
              <a:chExt cx="990600" cy="685800"/>
            </a:xfrm>
          </p:grpSpPr>
          <p:sp>
            <p:nvSpPr>
              <p:cNvPr id="41" name="Oval 40"/>
              <p:cNvSpPr/>
              <p:nvPr/>
            </p:nvSpPr>
            <p:spPr>
              <a:xfrm>
                <a:off x="914400" y="3200400"/>
                <a:ext cx="990600" cy="228600"/>
              </a:xfrm>
              <a:prstGeom prst="ellipse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Oval 41"/>
              <p:cNvSpPr/>
              <p:nvPr/>
            </p:nvSpPr>
            <p:spPr>
              <a:xfrm>
                <a:off x="914400" y="3048000"/>
                <a:ext cx="990600" cy="228600"/>
              </a:xfrm>
              <a:prstGeom prst="ellipse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Oval 42"/>
              <p:cNvSpPr/>
              <p:nvPr/>
            </p:nvSpPr>
            <p:spPr>
              <a:xfrm>
                <a:off x="914400" y="2895600"/>
                <a:ext cx="990600" cy="228600"/>
              </a:xfrm>
              <a:prstGeom prst="ellipse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Oval 43"/>
              <p:cNvSpPr/>
              <p:nvPr/>
            </p:nvSpPr>
            <p:spPr>
              <a:xfrm>
                <a:off x="914400" y="2743200"/>
                <a:ext cx="990600" cy="228600"/>
              </a:xfrm>
              <a:prstGeom prst="ellipse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7" name="Rounded Rectangle 6"/>
          <p:cNvSpPr/>
          <p:nvPr>
            <p:custDataLst>
              <p:tags r:id="rId8"/>
            </p:custDataLst>
          </p:nvPr>
        </p:nvSpPr>
        <p:spPr>
          <a:xfrm>
            <a:off x="1143000" y="2779700"/>
            <a:ext cx="1371600" cy="1219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/>
          <p:cNvGrpSpPr/>
          <p:nvPr>
            <p:custDataLst>
              <p:tags r:id="rId9"/>
            </p:custDataLst>
          </p:nvPr>
        </p:nvGrpSpPr>
        <p:grpSpPr>
          <a:xfrm>
            <a:off x="1524000" y="3801104"/>
            <a:ext cx="609600" cy="389896"/>
            <a:chOff x="914400" y="2743200"/>
            <a:chExt cx="990600" cy="685800"/>
          </a:xfrm>
        </p:grpSpPr>
        <p:sp>
          <p:nvSpPr>
            <p:cNvPr id="11" name="Oval 10"/>
            <p:cNvSpPr/>
            <p:nvPr/>
          </p:nvSpPr>
          <p:spPr>
            <a:xfrm>
              <a:off x="914400" y="3200400"/>
              <a:ext cx="990600" cy="228600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914400" y="3048000"/>
              <a:ext cx="990600" cy="228600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914400" y="2895600"/>
              <a:ext cx="990600" cy="228600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914400" y="2743200"/>
              <a:ext cx="990600" cy="228600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4" name="Group 73"/>
          <p:cNvGrpSpPr/>
          <p:nvPr>
            <p:custDataLst>
              <p:tags r:id="rId10"/>
            </p:custDataLst>
          </p:nvPr>
        </p:nvGrpSpPr>
        <p:grpSpPr>
          <a:xfrm>
            <a:off x="5715000" y="2745653"/>
            <a:ext cx="1371600" cy="1445347"/>
            <a:chOff x="5410200" y="2525949"/>
            <a:chExt cx="1371600" cy="1445347"/>
          </a:xfrm>
        </p:grpSpPr>
        <p:sp>
          <p:nvSpPr>
            <p:cNvPr id="17" name="Rounded Rectangle 16"/>
            <p:cNvSpPr/>
            <p:nvPr/>
          </p:nvSpPr>
          <p:spPr>
            <a:xfrm>
              <a:off x="5410200" y="2525949"/>
              <a:ext cx="1371600" cy="1219200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0" name="Group 49"/>
            <p:cNvGrpSpPr/>
            <p:nvPr/>
          </p:nvGrpSpPr>
          <p:grpSpPr>
            <a:xfrm>
              <a:off x="5791200" y="3581400"/>
              <a:ext cx="609600" cy="389896"/>
              <a:chOff x="914400" y="2743200"/>
              <a:chExt cx="990600" cy="685800"/>
            </a:xfrm>
          </p:grpSpPr>
          <p:sp>
            <p:nvSpPr>
              <p:cNvPr id="51" name="Oval 50"/>
              <p:cNvSpPr/>
              <p:nvPr/>
            </p:nvSpPr>
            <p:spPr>
              <a:xfrm>
                <a:off x="914400" y="3200400"/>
                <a:ext cx="990600" cy="228600"/>
              </a:xfrm>
              <a:prstGeom prst="ellipse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Oval 51"/>
              <p:cNvSpPr/>
              <p:nvPr/>
            </p:nvSpPr>
            <p:spPr>
              <a:xfrm>
                <a:off x="914400" y="3048000"/>
                <a:ext cx="990600" cy="228600"/>
              </a:xfrm>
              <a:prstGeom prst="ellipse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Oval 52"/>
              <p:cNvSpPr/>
              <p:nvPr/>
            </p:nvSpPr>
            <p:spPr>
              <a:xfrm>
                <a:off x="914400" y="2895600"/>
                <a:ext cx="990600" cy="228600"/>
              </a:xfrm>
              <a:prstGeom prst="ellipse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Oval 53"/>
              <p:cNvSpPr/>
              <p:nvPr/>
            </p:nvSpPr>
            <p:spPr>
              <a:xfrm>
                <a:off x="914400" y="2743200"/>
                <a:ext cx="990600" cy="228600"/>
              </a:xfrm>
              <a:prstGeom prst="ellipse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73" name="Group 72"/>
          <p:cNvGrpSpPr/>
          <p:nvPr>
            <p:custDataLst>
              <p:tags r:id="rId11"/>
            </p:custDataLst>
          </p:nvPr>
        </p:nvGrpSpPr>
        <p:grpSpPr>
          <a:xfrm>
            <a:off x="7239000" y="2734304"/>
            <a:ext cx="1371600" cy="1456696"/>
            <a:chOff x="6934200" y="2514600"/>
            <a:chExt cx="1371600" cy="1456696"/>
          </a:xfrm>
        </p:grpSpPr>
        <p:sp>
          <p:nvSpPr>
            <p:cNvPr id="18" name="Rounded Rectangle 17"/>
            <p:cNvSpPr/>
            <p:nvPr/>
          </p:nvSpPr>
          <p:spPr>
            <a:xfrm>
              <a:off x="6934200" y="2514600"/>
              <a:ext cx="1371600" cy="1219200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5" name="Group 54"/>
            <p:cNvGrpSpPr/>
            <p:nvPr/>
          </p:nvGrpSpPr>
          <p:grpSpPr>
            <a:xfrm>
              <a:off x="7315200" y="3581400"/>
              <a:ext cx="609600" cy="389896"/>
              <a:chOff x="914400" y="2743200"/>
              <a:chExt cx="990600" cy="685800"/>
            </a:xfrm>
          </p:grpSpPr>
          <p:sp>
            <p:nvSpPr>
              <p:cNvPr id="56" name="Oval 55"/>
              <p:cNvSpPr/>
              <p:nvPr/>
            </p:nvSpPr>
            <p:spPr>
              <a:xfrm>
                <a:off x="914400" y="3200400"/>
                <a:ext cx="990600" cy="228600"/>
              </a:xfrm>
              <a:prstGeom prst="ellipse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Oval 56"/>
              <p:cNvSpPr/>
              <p:nvPr/>
            </p:nvSpPr>
            <p:spPr>
              <a:xfrm>
                <a:off x="914400" y="3048000"/>
                <a:ext cx="990600" cy="228600"/>
              </a:xfrm>
              <a:prstGeom prst="ellipse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Oval 57"/>
              <p:cNvSpPr/>
              <p:nvPr/>
            </p:nvSpPr>
            <p:spPr>
              <a:xfrm>
                <a:off x="914400" y="2895600"/>
                <a:ext cx="990600" cy="228600"/>
              </a:xfrm>
              <a:prstGeom prst="ellipse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Oval 58"/>
              <p:cNvSpPr/>
              <p:nvPr/>
            </p:nvSpPr>
            <p:spPr>
              <a:xfrm>
                <a:off x="914400" y="2743200"/>
                <a:ext cx="990600" cy="228600"/>
              </a:xfrm>
              <a:prstGeom prst="ellipse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3" name="Rectangle 12"/>
          <p:cNvSpPr/>
          <p:nvPr>
            <p:custDataLst>
              <p:tags r:id="rId12"/>
            </p:custDataLst>
          </p:nvPr>
        </p:nvSpPr>
        <p:spPr>
          <a:xfrm>
            <a:off x="1333500" y="2927929"/>
            <a:ext cx="990600" cy="31491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>
            <p:custDataLst>
              <p:tags r:id="rId13"/>
            </p:custDataLst>
          </p:nvPr>
        </p:nvSpPr>
        <p:spPr>
          <a:xfrm>
            <a:off x="2857500" y="2927929"/>
            <a:ext cx="990600" cy="31491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>
            <p:custDataLst>
              <p:tags r:id="rId14"/>
            </p:custDataLst>
          </p:nvPr>
        </p:nvSpPr>
        <p:spPr>
          <a:xfrm>
            <a:off x="4381500" y="2927929"/>
            <a:ext cx="990600" cy="31491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>
            <p:custDataLst>
              <p:tags r:id="rId15"/>
            </p:custDataLst>
          </p:nvPr>
        </p:nvSpPr>
        <p:spPr>
          <a:xfrm>
            <a:off x="5905500" y="3389300"/>
            <a:ext cx="990600" cy="31491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>
            <p:custDataLst>
              <p:tags r:id="rId16"/>
            </p:custDataLst>
          </p:nvPr>
        </p:nvSpPr>
        <p:spPr>
          <a:xfrm>
            <a:off x="5905500" y="2927929"/>
            <a:ext cx="990600" cy="31491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>
            <p:custDataLst>
              <p:tags r:id="rId17"/>
            </p:custDataLst>
          </p:nvPr>
        </p:nvSpPr>
        <p:spPr>
          <a:xfrm>
            <a:off x="4381500" y="3389300"/>
            <a:ext cx="990600" cy="31491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>
            <p:custDataLst>
              <p:tags r:id="rId18"/>
            </p:custDataLst>
          </p:nvPr>
        </p:nvSpPr>
        <p:spPr>
          <a:xfrm>
            <a:off x="7429500" y="3389300"/>
            <a:ext cx="990600" cy="31491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8" name="Straight Arrow Connector 67"/>
          <p:cNvCxnSpPr/>
          <p:nvPr>
            <p:custDataLst>
              <p:tags r:id="rId19"/>
            </p:custDataLst>
          </p:nvPr>
        </p:nvCxnSpPr>
        <p:spPr>
          <a:xfrm rot="16200000" flipH="1">
            <a:off x="5619750" y="1534154"/>
            <a:ext cx="800100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pSp>
        <p:nvGrpSpPr>
          <p:cNvPr id="106" name="Group 105"/>
          <p:cNvGrpSpPr/>
          <p:nvPr>
            <p:custDataLst>
              <p:tags r:id="rId20"/>
            </p:custDataLst>
          </p:nvPr>
        </p:nvGrpSpPr>
        <p:grpSpPr>
          <a:xfrm>
            <a:off x="5905500" y="3389300"/>
            <a:ext cx="990600" cy="314916"/>
            <a:chOff x="7200900" y="1713234"/>
            <a:chExt cx="990600" cy="314916"/>
          </a:xfrm>
        </p:grpSpPr>
        <p:sp>
          <p:nvSpPr>
            <p:cNvPr id="103" name="Rectangle 102"/>
            <p:cNvSpPr/>
            <p:nvPr/>
          </p:nvSpPr>
          <p:spPr>
            <a:xfrm>
              <a:off x="7200900" y="1713234"/>
              <a:ext cx="990600" cy="314916"/>
            </a:xfrm>
            <a:prstGeom prst="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7581900" y="1713234"/>
              <a:ext cx="228600" cy="314916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Rectangle 104"/>
            <p:cNvSpPr/>
            <p:nvPr/>
          </p:nvSpPr>
          <p:spPr>
            <a:xfrm>
              <a:off x="7200900" y="1713234"/>
              <a:ext cx="381000" cy="314916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4" name="Group 113"/>
          <p:cNvGrpSpPr/>
          <p:nvPr>
            <p:custDataLst>
              <p:tags r:id="rId21"/>
            </p:custDataLst>
          </p:nvPr>
        </p:nvGrpSpPr>
        <p:grpSpPr>
          <a:xfrm>
            <a:off x="1333500" y="2927929"/>
            <a:ext cx="990600" cy="314916"/>
            <a:chOff x="5334000" y="1828800"/>
            <a:chExt cx="990600" cy="314916"/>
          </a:xfrm>
        </p:grpSpPr>
        <p:sp>
          <p:nvSpPr>
            <p:cNvPr id="111" name="Rectangle 110"/>
            <p:cNvSpPr/>
            <p:nvPr/>
          </p:nvSpPr>
          <p:spPr>
            <a:xfrm>
              <a:off x="5334000" y="1828800"/>
              <a:ext cx="990600" cy="314916"/>
            </a:xfrm>
            <a:prstGeom prst="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Rectangle 111"/>
            <p:cNvSpPr/>
            <p:nvPr/>
          </p:nvSpPr>
          <p:spPr>
            <a:xfrm>
              <a:off x="5715000" y="1828800"/>
              <a:ext cx="228600" cy="314916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5334000" y="1828800"/>
              <a:ext cx="381000" cy="314916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39" name="Straight Arrow Connector 38"/>
          <p:cNvCxnSpPr>
            <a:stCxn id="25" idx="2"/>
            <a:endCxn id="13" idx="0"/>
          </p:cNvCxnSpPr>
          <p:nvPr>
            <p:custDataLst>
              <p:tags r:id="rId22"/>
            </p:custDataLst>
          </p:nvPr>
        </p:nvCxnSpPr>
        <p:spPr>
          <a:xfrm flipH="1">
            <a:off x="1828800" y="2211020"/>
            <a:ext cx="4152900" cy="71690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>
            <a:stCxn id="25" idx="2"/>
            <a:endCxn id="85" idx="0"/>
          </p:cNvCxnSpPr>
          <p:nvPr>
            <p:custDataLst>
              <p:tags r:id="rId23"/>
            </p:custDataLst>
          </p:nvPr>
        </p:nvCxnSpPr>
        <p:spPr>
          <a:xfrm>
            <a:off x="5981700" y="2211020"/>
            <a:ext cx="1943100" cy="71690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15" name="TextBox 114"/>
          <p:cNvSpPr txBox="1"/>
          <p:nvPr>
            <p:custDataLst>
              <p:tags r:id="rId24"/>
            </p:custDataLst>
          </p:nvPr>
        </p:nvSpPr>
        <p:spPr>
          <a:xfrm>
            <a:off x="151570" y="2962935"/>
            <a:ext cx="92999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Stable</a:t>
            </a:r>
          </a:p>
          <a:p>
            <a:pPr algn="ctr"/>
            <a:r>
              <a:rPr lang="en-US" dirty="0" smtClean="0"/>
              <a:t>Storage</a:t>
            </a:r>
          </a:p>
          <a:p>
            <a:pPr algn="ctr"/>
            <a:r>
              <a:rPr lang="en-US" dirty="0" smtClean="0"/>
              <a:t>Servers</a:t>
            </a:r>
            <a:endParaRPr lang="en-US" dirty="0"/>
          </a:p>
        </p:txBody>
      </p:sp>
      <p:sp>
        <p:nvSpPr>
          <p:cNvPr id="117" name="TextBox 116"/>
          <p:cNvSpPr txBox="1"/>
          <p:nvPr>
            <p:custDataLst>
              <p:tags r:id="rId25"/>
            </p:custDataLst>
          </p:nvPr>
        </p:nvSpPr>
        <p:spPr>
          <a:xfrm>
            <a:off x="2171914" y="1554609"/>
            <a:ext cx="8379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Master</a:t>
            </a:r>
          </a:p>
          <a:p>
            <a:pPr algn="ctr"/>
            <a:r>
              <a:rPr lang="en-US" dirty="0" smtClean="0"/>
              <a:t>Server</a:t>
            </a:r>
            <a:endParaRPr lang="en-US" dirty="0"/>
          </a:p>
        </p:txBody>
      </p:sp>
      <p:sp>
        <p:nvSpPr>
          <p:cNvPr id="118" name="Explosion 2 117"/>
          <p:cNvSpPr/>
          <p:nvPr>
            <p:custDataLst>
              <p:tags r:id="rId26"/>
            </p:custDataLst>
          </p:nvPr>
        </p:nvSpPr>
        <p:spPr>
          <a:xfrm>
            <a:off x="5795744" y="2950322"/>
            <a:ext cx="1296623" cy="829659"/>
          </a:xfrm>
          <a:prstGeom prst="irregularSeal2">
            <a:avLst/>
          </a:prstGeom>
          <a:solidFill>
            <a:srgbClr val="FFFF00"/>
          </a:solidFill>
          <a:ln w="127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3"/>
          <p:cNvGrpSpPr/>
          <p:nvPr>
            <p:custDataLst>
              <p:tags r:id="rId27"/>
            </p:custDataLst>
          </p:nvPr>
        </p:nvGrpSpPr>
        <p:grpSpPr>
          <a:xfrm>
            <a:off x="7429500" y="2927929"/>
            <a:ext cx="990600" cy="314916"/>
            <a:chOff x="7315200" y="1729902"/>
            <a:chExt cx="990600" cy="314916"/>
          </a:xfrm>
        </p:grpSpPr>
        <p:sp>
          <p:nvSpPr>
            <p:cNvPr id="84" name="Rectangle 83"/>
            <p:cNvSpPr/>
            <p:nvPr/>
          </p:nvSpPr>
          <p:spPr>
            <a:xfrm>
              <a:off x="7315200" y="1729902"/>
              <a:ext cx="990600" cy="314916"/>
            </a:xfrm>
            <a:prstGeom prst="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Rectangle 84"/>
            <p:cNvSpPr/>
            <p:nvPr/>
          </p:nvSpPr>
          <p:spPr>
            <a:xfrm>
              <a:off x="7696200" y="1729902"/>
              <a:ext cx="228600" cy="314916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Rectangle 85"/>
            <p:cNvSpPr/>
            <p:nvPr/>
          </p:nvSpPr>
          <p:spPr>
            <a:xfrm>
              <a:off x="7315200" y="1729902"/>
              <a:ext cx="381000" cy="314916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8" name="Rectangle 87"/>
          <p:cNvSpPr/>
          <p:nvPr>
            <p:custDataLst>
              <p:tags r:id="rId28"/>
            </p:custDataLst>
          </p:nvPr>
        </p:nvSpPr>
        <p:spPr>
          <a:xfrm>
            <a:off x="4381500" y="3389300"/>
            <a:ext cx="489533" cy="31491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Explosion 2 88"/>
          <p:cNvSpPr/>
          <p:nvPr>
            <p:custDataLst>
              <p:tags r:id="rId29"/>
            </p:custDataLst>
          </p:nvPr>
        </p:nvSpPr>
        <p:spPr>
          <a:xfrm>
            <a:off x="4265977" y="2950467"/>
            <a:ext cx="1296623" cy="829659"/>
          </a:xfrm>
          <a:prstGeom prst="irregularSeal2">
            <a:avLst/>
          </a:prstGeom>
          <a:solidFill>
            <a:srgbClr val="FFFF00"/>
          </a:solidFill>
          <a:ln w="127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/>
          <p:cNvGrpSpPr/>
          <p:nvPr>
            <p:custDataLst>
              <p:tags r:id="rId30"/>
            </p:custDataLst>
          </p:nvPr>
        </p:nvGrpSpPr>
        <p:grpSpPr>
          <a:xfrm>
            <a:off x="2857500" y="3389300"/>
            <a:ext cx="990600" cy="314916"/>
            <a:chOff x="2821847" y="3152348"/>
            <a:chExt cx="990600" cy="314916"/>
          </a:xfrm>
        </p:grpSpPr>
        <p:sp>
          <p:nvSpPr>
            <p:cNvPr id="90" name="Rectangle 89"/>
            <p:cNvSpPr/>
            <p:nvPr/>
          </p:nvSpPr>
          <p:spPr>
            <a:xfrm>
              <a:off x="2821847" y="3152348"/>
              <a:ext cx="990600" cy="314916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Rectangle 90"/>
            <p:cNvSpPr/>
            <p:nvPr/>
          </p:nvSpPr>
          <p:spPr>
            <a:xfrm>
              <a:off x="2821847" y="3152348"/>
              <a:ext cx="489533" cy="314916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92" name="Straight Arrow Connector 91"/>
          <p:cNvCxnSpPr>
            <a:endCxn id="91" idx="0"/>
          </p:cNvCxnSpPr>
          <p:nvPr>
            <p:custDataLst>
              <p:tags r:id="rId31"/>
            </p:custDataLst>
          </p:nvPr>
        </p:nvCxnSpPr>
        <p:spPr>
          <a:xfrm flipH="1">
            <a:off x="3102267" y="2211020"/>
            <a:ext cx="1774534" cy="117828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94" name="Rectangle 93"/>
          <p:cNvSpPr/>
          <p:nvPr>
            <p:custDataLst>
              <p:tags r:id="rId32"/>
            </p:custDataLst>
          </p:nvPr>
        </p:nvSpPr>
        <p:spPr>
          <a:xfrm>
            <a:off x="1333500" y="3389300"/>
            <a:ext cx="990600" cy="31491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ectangle 94"/>
          <p:cNvSpPr/>
          <p:nvPr>
            <p:custDataLst>
              <p:tags r:id="rId33"/>
            </p:custDataLst>
          </p:nvPr>
        </p:nvSpPr>
        <p:spPr>
          <a:xfrm>
            <a:off x="1333501" y="3389300"/>
            <a:ext cx="495300" cy="31491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6" name="Straight Arrow Connector 95"/>
          <p:cNvCxnSpPr>
            <a:stCxn id="23" idx="2"/>
            <a:endCxn id="95" idx="0"/>
          </p:cNvCxnSpPr>
          <p:nvPr>
            <p:custDataLst>
              <p:tags r:id="rId34"/>
            </p:custDataLst>
          </p:nvPr>
        </p:nvCxnSpPr>
        <p:spPr>
          <a:xfrm flipH="1">
            <a:off x="1581151" y="2211020"/>
            <a:ext cx="2190749" cy="117828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>
            <p:custDataLst>
              <p:tags r:id="rId35"/>
            </p:custDataLst>
          </p:nvPr>
        </p:nvSpPr>
        <p:spPr>
          <a:xfrm>
            <a:off x="4953000" y="838200"/>
            <a:ext cx="21419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Client Write Request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72995-1A64-4785-9BDD-BDE1A2D505D0}" type="slidenum">
              <a:rPr lang="en-US" smtClean="0"/>
              <a:t>7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31372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4"/>
    </mc:Choice>
    <mc:Fallback xmlns="">
      <p:transition spd="slow" advTm="154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219200"/>
            <a:ext cx="8382000" cy="5181600"/>
          </a:xfrm>
        </p:spPr>
        <p:txBody>
          <a:bodyPr>
            <a:normAutofit/>
          </a:bodyPr>
          <a:lstStyle/>
          <a:p>
            <a:r>
              <a:rPr lang="en-US" dirty="0" smtClean="0"/>
              <a:t>Traditional imperative programming doesn’t work</a:t>
            </a:r>
          </a:p>
          <a:p>
            <a:r>
              <a:rPr lang="en-US" dirty="0"/>
              <a:t>Result: spaghetti code, brittle, </a:t>
            </a:r>
            <a:r>
              <a:rPr lang="en-US" dirty="0" smtClean="0"/>
              <a:t>buggy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PC doesn’t matter, only state matters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fld id="{E2162002-2512-45FD-82AF-2FE8F2E91859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en-US" dirty="0" smtClean="0"/>
              <a:t>This Type of Code is Hard</a:t>
            </a:r>
            <a:endParaRPr lang="en-US" dirty="0"/>
          </a:p>
        </p:txBody>
      </p:sp>
      <p:grpSp>
        <p:nvGrpSpPr>
          <p:cNvPr id="93" name="Group 92"/>
          <p:cNvGrpSpPr/>
          <p:nvPr>
            <p:custDataLst>
              <p:tags r:id="rId5"/>
            </p:custDataLst>
          </p:nvPr>
        </p:nvGrpSpPr>
        <p:grpSpPr>
          <a:xfrm>
            <a:off x="5181600" y="3124200"/>
            <a:ext cx="1600200" cy="1722119"/>
            <a:chOff x="5181600" y="4038600"/>
            <a:chExt cx="1600200" cy="1722119"/>
          </a:xfrm>
        </p:grpSpPr>
        <p:grpSp>
          <p:nvGrpSpPr>
            <p:cNvPr id="61" name="Group 60"/>
            <p:cNvGrpSpPr/>
            <p:nvPr/>
          </p:nvGrpSpPr>
          <p:grpSpPr>
            <a:xfrm>
              <a:off x="5181600" y="4038600"/>
              <a:ext cx="1600200" cy="1722119"/>
              <a:chOff x="990600" y="4038600"/>
              <a:chExt cx="1600200" cy="1722119"/>
            </a:xfrm>
          </p:grpSpPr>
          <p:sp>
            <p:nvSpPr>
              <p:cNvPr id="62" name="Rectangle 61"/>
              <p:cNvSpPr/>
              <p:nvPr/>
            </p:nvSpPr>
            <p:spPr>
              <a:xfrm>
                <a:off x="1143000" y="4114800"/>
                <a:ext cx="990600" cy="45719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Rectangle 62"/>
              <p:cNvSpPr/>
              <p:nvPr/>
            </p:nvSpPr>
            <p:spPr>
              <a:xfrm>
                <a:off x="1143000" y="4191000"/>
                <a:ext cx="1143000" cy="45719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Rectangle 63"/>
              <p:cNvSpPr/>
              <p:nvPr/>
            </p:nvSpPr>
            <p:spPr>
              <a:xfrm>
                <a:off x="1295400" y="4267200"/>
                <a:ext cx="533400" cy="45719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Rectangle 64"/>
              <p:cNvSpPr/>
              <p:nvPr/>
            </p:nvSpPr>
            <p:spPr>
              <a:xfrm>
                <a:off x="1447800" y="4495800"/>
                <a:ext cx="533400" cy="45719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Rectangle 65"/>
              <p:cNvSpPr/>
              <p:nvPr/>
            </p:nvSpPr>
            <p:spPr>
              <a:xfrm>
                <a:off x="1295400" y="4343400"/>
                <a:ext cx="762000" cy="45719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Rectangle 66"/>
              <p:cNvSpPr/>
              <p:nvPr/>
            </p:nvSpPr>
            <p:spPr>
              <a:xfrm>
                <a:off x="1295400" y="4419600"/>
                <a:ext cx="381000" cy="45719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Rectangle 67"/>
              <p:cNvSpPr/>
              <p:nvPr/>
            </p:nvSpPr>
            <p:spPr>
              <a:xfrm>
                <a:off x="1447800" y="4572000"/>
                <a:ext cx="228600" cy="45719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Rectangle 68"/>
              <p:cNvSpPr/>
              <p:nvPr/>
            </p:nvSpPr>
            <p:spPr>
              <a:xfrm>
                <a:off x="1447800" y="4648200"/>
                <a:ext cx="304800" cy="45719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Rectangle 69"/>
              <p:cNvSpPr/>
              <p:nvPr/>
            </p:nvSpPr>
            <p:spPr>
              <a:xfrm>
                <a:off x="990600" y="4038600"/>
                <a:ext cx="533400" cy="45719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Rectangle 70"/>
              <p:cNvSpPr/>
              <p:nvPr/>
            </p:nvSpPr>
            <p:spPr>
              <a:xfrm>
                <a:off x="1143000" y="4724400"/>
                <a:ext cx="533400" cy="45719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Rectangle 71"/>
              <p:cNvSpPr/>
              <p:nvPr/>
            </p:nvSpPr>
            <p:spPr>
              <a:xfrm>
                <a:off x="1295400" y="4800600"/>
                <a:ext cx="381000" cy="45719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Rectangle 72"/>
              <p:cNvSpPr/>
              <p:nvPr/>
            </p:nvSpPr>
            <p:spPr>
              <a:xfrm>
                <a:off x="1447800" y="4876800"/>
                <a:ext cx="228600" cy="45719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Rectangle 73"/>
              <p:cNvSpPr/>
              <p:nvPr/>
            </p:nvSpPr>
            <p:spPr>
              <a:xfrm>
                <a:off x="1600200" y="4953000"/>
                <a:ext cx="533400" cy="45719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Rectangle 74"/>
              <p:cNvSpPr/>
              <p:nvPr/>
            </p:nvSpPr>
            <p:spPr>
              <a:xfrm>
                <a:off x="1600200" y="5029200"/>
                <a:ext cx="228600" cy="45719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990600" y="5181600"/>
                <a:ext cx="1600200" cy="45719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1143000" y="5257800"/>
                <a:ext cx="228600" cy="45719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Rectangle 77"/>
              <p:cNvSpPr/>
              <p:nvPr/>
            </p:nvSpPr>
            <p:spPr>
              <a:xfrm>
                <a:off x="1143000" y="5334000"/>
                <a:ext cx="990600" cy="45719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1280160" y="5105400"/>
                <a:ext cx="91440" cy="45719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1295400" y="5410200"/>
                <a:ext cx="762000" cy="45719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Rectangle 80"/>
              <p:cNvSpPr/>
              <p:nvPr/>
            </p:nvSpPr>
            <p:spPr>
              <a:xfrm>
                <a:off x="1447800" y="5486400"/>
                <a:ext cx="533400" cy="45719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2" name="Rectangle 81"/>
              <p:cNvSpPr/>
              <p:nvPr/>
            </p:nvSpPr>
            <p:spPr>
              <a:xfrm>
                <a:off x="1295400" y="5562600"/>
                <a:ext cx="91440" cy="45719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Rectangle 82"/>
              <p:cNvSpPr/>
              <p:nvPr/>
            </p:nvSpPr>
            <p:spPr>
              <a:xfrm>
                <a:off x="1143000" y="5638800"/>
                <a:ext cx="91440" cy="45719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" name="Rectangle 83"/>
              <p:cNvSpPr/>
              <p:nvPr/>
            </p:nvSpPr>
            <p:spPr>
              <a:xfrm>
                <a:off x="990600" y="5715000"/>
                <a:ext cx="304800" cy="45719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7" name="Freeform 86"/>
            <p:cNvSpPr/>
            <p:nvPr/>
          </p:nvSpPr>
          <p:spPr>
            <a:xfrm>
              <a:off x="5974596" y="4602984"/>
              <a:ext cx="614442" cy="751724"/>
            </a:xfrm>
            <a:custGeom>
              <a:avLst/>
              <a:gdLst>
                <a:gd name="connsiteX0" fmla="*/ 8605 w 78381"/>
                <a:gd name="connsiteY0" fmla="*/ 790413 h 866470"/>
                <a:gd name="connsiteX1" fmla="*/ 78347 w 78381"/>
                <a:gd name="connsiteY1" fmla="*/ 790413 h 866470"/>
                <a:gd name="connsiteX2" fmla="*/ 856 w 78381"/>
                <a:gd name="connsiteY2" fmla="*/ 0 h 866470"/>
                <a:gd name="connsiteX0" fmla="*/ 7749 w 7749"/>
                <a:gd name="connsiteY0" fmla="*/ 790413 h 790413"/>
                <a:gd name="connsiteX1" fmla="*/ 0 w 7749"/>
                <a:gd name="connsiteY1" fmla="*/ 0 h 790413"/>
                <a:gd name="connsiteX0" fmla="*/ 10000 w 10000"/>
                <a:gd name="connsiteY0" fmla="*/ 10000 h 10000"/>
                <a:gd name="connsiteX1" fmla="*/ 0 w 10000"/>
                <a:gd name="connsiteY1" fmla="*/ 0 h 10000"/>
                <a:gd name="connsiteX0" fmla="*/ 10000 w 10000"/>
                <a:gd name="connsiteY0" fmla="*/ 10000 h 10000"/>
                <a:gd name="connsiteX1" fmla="*/ 0 w 10000"/>
                <a:gd name="connsiteY1" fmla="*/ 0 h 10000"/>
                <a:gd name="connsiteX0" fmla="*/ 10000 w 282240"/>
                <a:gd name="connsiteY0" fmla="*/ 10000 h 10000"/>
                <a:gd name="connsiteX1" fmla="*/ 0 w 282240"/>
                <a:gd name="connsiteY1" fmla="*/ 0 h 10000"/>
                <a:gd name="connsiteX0" fmla="*/ 10000 w 366831"/>
                <a:gd name="connsiteY0" fmla="*/ 10000 h 10000"/>
                <a:gd name="connsiteX1" fmla="*/ 0 w 366831"/>
                <a:gd name="connsiteY1" fmla="*/ 0 h 10000"/>
                <a:gd name="connsiteX0" fmla="*/ 10000 w 276130"/>
                <a:gd name="connsiteY0" fmla="*/ 10000 h 10000"/>
                <a:gd name="connsiteX1" fmla="*/ 0 w 276130"/>
                <a:gd name="connsiteY1" fmla="*/ 0 h 10000"/>
                <a:gd name="connsiteX0" fmla="*/ 10000 w 305027"/>
                <a:gd name="connsiteY0" fmla="*/ 10000 h 10000"/>
                <a:gd name="connsiteX1" fmla="*/ 0 w 305027"/>
                <a:gd name="connsiteY1" fmla="*/ 0 h 10000"/>
                <a:gd name="connsiteX0" fmla="*/ 560009 w 696677"/>
                <a:gd name="connsiteY0" fmla="*/ 9608 h 9608"/>
                <a:gd name="connsiteX1" fmla="*/ 0 w 696677"/>
                <a:gd name="connsiteY1" fmla="*/ 0 h 9608"/>
                <a:gd name="connsiteX0" fmla="*/ 8038 w 11571"/>
                <a:gd name="connsiteY0" fmla="*/ 10000 h 10000"/>
                <a:gd name="connsiteX1" fmla="*/ 0 w 11571"/>
                <a:gd name="connsiteY1" fmla="*/ 0 h 10000"/>
                <a:gd name="connsiteX0" fmla="*/ 7320 w 11104"/>
                <a:gd name="connsiteY0" fmla="*/ 9694 h 9694"/>
                <a:gd name="connsiteX1" fmla="*/ 0 w 11104"/>
                <a:gd name="connsiteY1" fmla="*/ 0 h 9694"/>
                <a:gd name="connsiteX0" fmla="*/ 6980 w 10250"/>
                <a:gd name="connsiteY0" fmla="*/ 10211 h 10211"/>
                <a:gd name="connsiteX1" fmla="*/ 0 w 10250"/>
                <a:gd name="connsiteY1" fmla="*/ 0 h 102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0250" h="10211">
                  <a:moveTo>
                    <a:pt x="6980" y="10211"/>
                  </a:moveTo>
                  <a:cubicBezTo>
                    <a:pt x="12108" y="10106"/>
                    <a:pt x="12194" y="210"/>
                    <a:pt x="0" y="0"/>
                  </a:cubicBezTo>
                </a:path>
              </a:pathLst>
            </a:custGeom>
            <a:ln>
              <a:tailEnd type="triangle" w="med" len="lg"/>
            </a:ln>
            <a:effectLst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chemeClr val="accent4"/>
                  </a:solidFill>
                </a:ln>
              </a:endParaRPr>
            </a:p>
          </p:txBody>
        </p:sp>
        <p:sp>
          <p:nvSpPr>
            <p:cNvPr id="89" name="Freeform 88"/>
            <p:cNvSpPr/>
            <p:nvPr/>
          </p:nvSpPr>
          <p:spPr>
            <a:xfrm flipH="1">
              <a:off x="5236069" y="4305930"/>
              <a:ext cx="473952" cy="751683"/>
            </a:xfrm>
            <a:custGeom>
              <a:avLst/>
              <a:gdLst>
                <a:gd name="connsiteX0" fmla="*/ 8605 w 78381"/>
                <a:gd name="connsiteY0" fmla="*/ 790413 h 866470"/>
                <a:gd name="connsiteX1" fmla="*/ 78347 w 78381"/>
                <a:gd name="connsiteY1" fmla="*/ 790413 h 866470"/>
                <a:gd name="connsiteX2" fmla="*/ 856 w 78381"/>
                <a:gd name="connsiteY2" fmla="*/ 0 h 866470"/>
                <a:gd name="connsiteX0" fmla="*/ 7749 w 7749"/>
                <a:gd name="connsiteY0" fmla="*/ 790413 h 790413"/>
                <a:gd name="connsiteX1" fmla="*/ 0 w 7749"/>
                <a:gd name="connsiteY1" fmla="*/ 0 h 790413"/>
                <a:gd name="connsiteX0" fmla="*/ 10000 w 10000"/>
                <a:gd name="connsiteY0" fmla="*/ 10000 h 10000"/>
                <a:gd name="connsiteX1" fmla="*/ 0 w 10000"/>
                <a:gd name="connsiteY1" fmla="*/ 0 h 10000"/>
                <a:gd name="connsiteX0" fmla="*/ 10000 w 10000"/>
                <a:gd name="connsiteY0" fmla="*/ 10000 h 10000"/>
                <a:gd name="connsiteX1" fmla="*/ 0 w 10000"/>
                <a:gd name="connsiteY1" fmla="*/ 0 h 10000"/>
                <a:gd name="connsiteX0" fmla="*/ 10000 w 282240"/>
                <a:gd name="connsiteY0" fmla="*/ 10000 h 10000"/>
                <a:gd name="connsiteX1" fmla="*/ 0 w 282240"/>
                <a:gd name="connsiteY1" fmla="*/ 0 h 10000"/>
                <a:gd name="connsiteX0" fmla="*/ 10000 w 366831"/>
                <a:gd name="connsiteY0" fmla="*/ 10000 h 10000"/>
                <a:gd name="connsiteX1" fmla="*/ 0 w 366831"/>
                <a:gd name="connsiteY1" fmla="*/ 0 h 10000"/>
                <a:gd name="connsiteX0" fmla="*/ 10000 w 276130"/>
                <a:gd name="connsiteY0" fmla="*/ 10000 h 10000"/>
                <a:gd name="connsiteX1" fmla="*/ 0 w 276130"/>
                <a:gd name="connsiteY1" fmla="*/ 0 h 10000"/>
                <a:gd name="connsiteX0" fmla="*/ 10000 w 305027"/>
                <a:gd name="connsiteY0" fmla="*/ 10000 h 10000"/>
                <a:gd name="connsiteX1" fmla="*/ 0 w 305027"/>
                <a:gd name="connsiteY1" fmla="*/ 0 h 10000"/>
                <a:gd name="connsiteX0" fmla="*/ 0 w 424631"/>
                <a:gd name="connsiteY0" fmla="*/ 9510 h 9510"/>
                <a:gd name="connsiteX1" fmla="*/ 208881 w 424631"/>
                <a:gd name="connsiteY1" fmla="*/ 0 h 9510"/>
                <a:gd name="connsiteX0" fmla="*/ 0 w 9059"/>
                <a:gd name="connsiteY0" fmla="*/ 10000 h 10000"/>
                <a:gd name="connsiteX1" fmla="*/ 4919 w 9059"/>
                <a:gd name="connsiteY1" fmla="*/ 0 h 10000"/>
                <a:gd name="connsiteX0" fmla="*/ 0 w 9667"/>
                <a:gd name="connsiteY0" fmla="*/ 10000 h 10000"/>
                <a:gd name="connsiteX1" fmla="*/ 5430 w 9667"/>
                <a:gd name="connsiteY1" fmla="*/ 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9667" h="10000">
                  <a:moveTo>
                    <a:pt x="0" y="10000"/>
                  </a:moveTo>
                  <a:cubicBezTo>
                    <a:pt x="9048" y="10000"/>
                    <a:pt x="13545" y="1444"/>
                    <a:pt x="5430" y="0"/>
                  </a:cubicBezTo>
                </a:path>
              </a:pathLst>
            </a:custGeom>
            <a:ln>
              <a:tailEnd type="triangle" w="med" len="lg"/>
            </a:ln>
            <a:effectLst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chemeClr val="accent4"/>
                  </a:solidFill>
                </a:ln>
              </a:endParaRPr>
            </a:p>
          </p:txBody>
        </p:sp>
        <p:sp>
          <p:nvSpPr>
            <p:cNvPr id="90" name="Freeform 89"/>
            <p:cNvSpPr/>
            <p:nvPr/>
          </p:nvSpPr>
          <p:spPr>
            <a:xfrm>
              <a:off x="5842860" y="4068324"/>
              <a:ext cx="809431" cy="836889"/>
            </a:xfrm>
            <a:custGeom>
              <a:avLst/>
              <a:gdLst>
                <a:gd name="connsiteX0" fmla="*/ 8605 w 78381"/>
                <a:gd name="connsiteY0" fmla="*/ 790413 h 866470"/>
                <a:gd name="connsiteX1" fmla="*/ 78347 w 78381"/>
                <a:gd name="connsiteY1" fmla="*/ 790413 h 866470"/>
                <a:gd name="connsiteX2" fmla="*/ 856 w 78381"/>
                <a:gd name="connsiteY2" fmla="*/ 0 h 866470"/>
                <a:gd name="connsiteX0" fmla="*/ 7749 w 7749"/>
                <a:gd name="connsiteY0" fmla="*/ 790413 h 790413"/>
                <a:gd name="connsiteX1" fmla="*/ 0 w 7749"/>
                <a:gd name="connsiteY1" fmla="*/ 0 h 790413"/>
                <a:gd name="connsiteX0" fmla="*/ 10000 w 10000"/>
                <a:gd name="connsiteY0" fmla="*/ 10000 h 10000"/>
                <a:gd name="connsiteX1" fmla="*/ 0 w 10000"/>
                <a:gd name="connsiteY1" fmla="*/ 0 h 10000"/>
                <a:gd name="connsiteX0" fmla="*/ 10000 w 10000"/>
                <a:gd name="connsiteY0" fmla="*/ 10000 h 10000"/>
                <a:gd name="connsiteX1" fmla="*/ 0 w 10000"/>
                <a:gd name="connsiteY1" fmla="*/ 0 h 10000"/>
                <a:gd name="connsiteX0" fmla="*/ 10000 w 282240"/>
                <a:gd name="connsiteY0" fmla="*/ 10000 h 10000"/>
                <a:gd name="connsiteX1" fmla="*/ 0 w 282240"/>
                <a:gd name="connsiteY1" fmla="*/ 0 h 10000"/>
                <a:gd name="connsiteX0" fmla="*/ 10000 w 366831"/>
                <a:gd name="connsiteY0" fmla="*/ 10000 h 10000"/>
                <a:gd name="connsiteX1" fmla="*/ 0 w 366831"/>
                <a:gd name="connsiteY1" fmla="*/ 0 h 10000"/>
                <a:gd name="connsiteX0" fmla="*/ 10000 w 276130"/>
                <a:gd name="connsiteY0" fmla="*/ 10000 h 10000"/>
                <a:gd name="connsiteX1" fmla="*/ 0 w 276130"/>
                <a:gd name="connsiteY1" fmla="*/ 0 h 10000"/>
                <a:gd name="connsiteX0" fmla="*/ 10000 w 305027"/>
                <a:gd name="connsiteY0" fmla="*/ 10000 h 10000"/>
                <a:gd name="connsiteX1" fmla="*/ 0 w 305027"/>
                <a:gd name="connsiteY1" fmla="*/ 0 h 10000"/>
                <a:gd name="connsiteX0" fmla="*/ 60407 w 331731"/>
                <a:gd name="connsiteY0" fmla="*/ 10588 h 10588"/>
                <a:gd name="connsiteX1" fmla="*/ 0 w 331731"/>
                <a:gd name="connsiteY1" fmla="*/ 0 h 10588"/>
                <a:gd name="connsiteX0" fmla="*/ 60407 w 405017"/>
                <a:gd name="connsiteY0" fmla="*/ 10588 h 10588"/>
                <a:gd name="connsiteX1" fmla="*/ 0 w 405017"/>
                <a:gd name="connsiteY1" fmla="*/ 0 h 105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05017" h="10588">
                  <a:moveTo>
                    <a:pt x="60407" y="10588"/>
                  </a:moveTo>
                  <a:cubicBezTo>
                    <a:pt x="457082" y="10490"/>
                    <a:pt x="601090" y="0"/>
                    <a:pt x="0" y="0"/>
                  </a:cubicBezTo>
                </a:path>
              </a:pathLst>
            </a:custGeom>
            <a:ln>
              <a:tailEnd type="triangle" w="med" len="lg"/>
            </a:ln>
            <a:effectLst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chemeClr val="accent4"/>
                  </a:solidFill>
                </a:ln>
              </a:endParaRPr>
            </a:p>
          </p:txBody>
        </p:sp>
        <p:sp>
          <p:nvSpPr>
            <p:cNvPr id="91" name="Freeform 90"/>
            <p:cNvSpPr/>
            <p:nvPr/>
          </p:nvSpPr>
          <p:spPr>
            <a:xfrm>
              <a:off x="5501389" y="4745038"/>
              <a:ext cx="694451" cy="922175"/>
            </a:xfrm>
            <a:custGeom>
              <a:avLst/>
              <a:gdLst>
                <a:gd name="connsiteX0" fmla="*/ 8605 w 78381"/>
                <a:gd name="connsiteY0" fmla="*/ 790413 h 866470"/>
                <a:gd name="connsiteX1" fmla="*/ 78347 w 78381"/>
                <a:gd name="connsiteY1" fmla="*/ 790413 h 866470"/>
                <a:gd name="connsiteX2" fmla="*/ 856 w 78381"/>
                <a:gd name="connsiteY2" fmla="*/ 0 h 866470"/>
                <a:gd name="connsiteX0" fmla="*/ 7749 w 7749"/>
                <a:gd name="connsiteY0" fmla="*/ 790413 h 790413"/>
                <a:gd name="connsiteX1" fmla="*/ 0 w 7749"/>
                <a:gd name="connsiteY1" fmla="*/ 0 h 790413"/>
                <a:gd name="connsiteX0" fmla="*/ 10000 w 10000"/>
                <a:gd name="connsiteY0" fmla="*/ 10000 h 10000"/>
                <a:gd name="connsiteX1" fmla="*/ 0 w 10000"/>
                <a:gd name="connsiteY1" fmla="*/ 0 h 10000"/>
                <a:gd name="connsiteX0" fmla="*/ 10000 w 10000"/>
                <a:gd name="connsiteY0" fmla="*/ 10000 h 10000"/>
                <a:gd name="connsiteX1" fmla="*/ 0 w 10000"/>
                <a:gd name="connsiteY1" fmla="*/ 0 h 10000"/>
                <a:gd name="connsiteX0" fmla="*/ 10000 w 282240"/>
                <a:gd name="connsiteY0" fmla="*/ 10000 h 10000"/>
                <a:gd name="connsiteX1" fmla="*/ 0 w 282240"/>
                <a:gd name="connsiteY1" fmla="*/ 0 h 10000"/>
                <a:gd name="connsiteX0" fmla="*/ 10000 w 366831"/>
                <a:gd name="connsiteY0" fmla="*/ 10000 h 10000"/>
                <a:gd name="connsiteX1" fmla="*/ 0 w 366831"/>
                <a:gd name="connsiteY1" fmla="*/ 0 h 10000"/>
                <a:gd name="connsiteX0" fmla="*/ 10000 w 276130"/>
                <a:gd name="connsiteY0" fmla="*/ 10000 h 10000"/>
                <a:gd name="connsiteX1" fmla="*/ 0 w 276130"/>
                <a:gd name="connsiteY1" fmla="*/ 0 h 10000"/>
                <a:gd name="connsiteX0" fmla="*/ 10000 w 305027"/>
                <a:gd name="connsiteY0" fmla="*/ 10000 h 10000"/>
                <a:gd name="connsiteX1" fmla="*/ 0 w 305027"/>
                <a:gd name="connsiteY1" fmla="*/ 0 h 10000"/>
                <a:gd name="connsiteX0" fmla="*/ 0 w 463312"/>
                <a:gd name="connsiteY0" fmla="*/ 11667 h 11667"/>
                <a:gd name="connsiteX1" fmla="*/ 264007 w 463312"/>
                <a:gd name="connsiteY1" fmla="*/ 0 h 11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63312" h="11667">
                  <a:moveTo>
                    <a:pt x="0" y="11667"/>
                  </a:moveTo>
                  <a:cubicBezTo>
                    <a:pt x="396675" y="11569"/>
                    <a:pt x="667346" y="1667"/>
                    <a:pt x="264007" y="0"/>
                  </a:cubicBezTo>
                </a:path>
              </a:pathLst>
            </a:custGeom>
            <a:ln>
              <a:tailEnd type="triangle" w="med" len="lg"/>
            </a:ln>
            <a:effectLst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chemeClr val="accent4"/>
                  </a:solidFill>
                </a:ln>
              </a:endParaRPr>
            </a:p>
          </p:txBody>
        </p:sp>
      </p:grpSp>
      <p:grpSp>
        <p:nvGrpSpPr>
          <p:cNvPr id="94" name="Group 93"/>
          <p:cNvGrpSpPr/>
          <p:nvPr>
            <p:custDataLst>
              <p:tags r:id="rId6"/>
            </p:custDataLst>
          </p:nvPr>
        </p:nvGrpSpPr>
        <p:grpSpPr>
          <a:xfrm>
            <a:off x="3124200" y="3124200"/>
            <a:ext cx="1600200" cy="1722119"/>
            <a:chOff x="5181600" y="4038600"/>
            <a:chExt cx="1600200" cy="1722119"/>
          </a:xfrm>
        </p:grpSpPr>
        <p:grpSp>
          <p:nvGrpSpPr>
            <p:cNvPr id="95" name="Group 94"/>
            <p:cNvGrpSpPr/>
            <p:nvPr/>
          </p:nvGrpSpPr>
          <p:grpSpPr>
            <a:xfrm>
              <a:off x="5181600" y="4038600"/>
              <a:ext cx="1600200" cy="1722119"/>
              <a:chOff x="990600" y="4038600"/>
              <a:chExt cx="1600200" cy="1722119"/>
            </a:xfrm>
          </p:grpSpPr>
          <p:sp>
            <p:nvSpPr>
              <p:cNvPr id="101" name="Rectangle 100"/>
              <p:cNvSpPr/>
              <p:nvPr/>
            </p:nvSpPr>
            <p:spPr>
              <a:xfrm>
                <a:off x="1143000" y="4114800"/>
                <a:ext cx="990600" cy="45719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Rectangle 101"/>
              <p:cNvSpPr/>
              <p:nvPr/>
            </p:nvSpPr>
            <p:spPr>
              <a:xfrm>
                <a:off x="1143000" y="4191000"/>
                <a:ext cx="1143000" cy="45719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Rectangle 102"/>
              <p:cNvSpPr/>
              <p:nvPr/>
            </p:nvSpPr>
            <p:spPr>
              <a:xfrm>
                <a:off x="1295400" y="4267200"/>
                <a:ext cx="533400" cy="45719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ectangle 103"/>
              <p:cNvSpPr/>
              <p:nvPr/>
            </p:nvSpPr>
            <p:spPr>
              <a:xfrm>
                <a:off x="1447800" y="4495800"/>
                <a:ext cx="533400" cy="45719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1295400" y="4343400"/>
                <a:ext cx="762000" cy="45719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1295400" y="4419600"/>
                <a:ext cx="381000" cy="45719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Rectangle 106"/>
              <p:cNvSpPr/>
              <p:nvPr/>
            </p:nvSpPr>
            <p:spPr>
              <a:xfrm>
                <a:off x="1447800" y="4572000"/>
                <a:ext cx="228600" cy="45719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" name="Rectangle 107"/>
              <p:cNvSpPr/>
              <p:nvPr/>
            </p:nvSpPr>
            <p:spPr>
              <a:xfrm>
                <a:off x="1447800" y="4648200"/>
                <a:ext cx="304800" cy="45719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" name="Rectangle 108"/>
              <p:cNvSpPr/>
              <p:nvPr/>
            </p:nvSpPr>
            <p:spPr>
              <a:xfrm>
                <a:off x="990600" y="4038600"/>
                <a:ext cx="533400" cy="45719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Rectangle 109"/>
              <p:cNvSpPr/>
              <p:nvPr/>
            </p:nvSpPr>
            <p:spPr>
              <a:xfrm>
                <a:off x="1143000" y="4724400"/>
                <a:ext cx="533400" cy="45719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1" name="Rectangle 110"/>
              <p:cNvSpPr/>
              <p:nvPr/>
            </p:nvSpPr>
            <p:spPr>
              <a:xfrm>
                <a:off x="1295400" y="4800600"/>
                <a:ext cx="381000" cy="45719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Rectangle 111"/>
              <p:cNvSpPr/>
              <p:nvPr/>
            </p:nvSpPr>
            <p:spPr>
              <a:xfrm>
                <a:off x="1447800" y="4876800"/>
                <a:ext cx="228600" cy="45719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" name="Rectangle 112"/>
              <p:cNvSpPr/>
              <p:nvPr/>
            </p:nvSpPr>
            <p:spPr>
              <a:xfrm>
                <a:off x="1600200" y="4953000"/>
                <a:ext cx="533400" cy="45719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Rectangle 113"/>
              <p:cNvSpPr/>
              <p:nvPr/>
            </p:nvSpPr>
            <p:spPr>
              <a:xfrm>
                <a:off x="1600200" y="5029200"/>
                <a:ext cx="228600" cy="45719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Rectangle 114"/>
              <p:cNvSpPr/>
              <p:nvPr/>
            </p:nvSpPr>
            <p:spPr>
              <a:xfrm>
                <a:off x="990600" y="5181600"/>
                <a:ext cx="1600200" cy="45719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Rectangle 115"/>
              <p:cNvSpPr/>
              <p:nvPr/>
            </p:nvSpPr>
            <p:spPr>
              <a:xfrm>
                <a:off x="1143000" y="5257800"/>
                <a:ext cx="228600" cy="45719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Rectangle 116"/>
              <p:cNvSpPr/>
              <p:nvPr/>
            </p:nvSpPr>
            <p:spPr>
              <a:xfrm>
                <a:off x="1143000" y="5334000"/>
                <a:ext cx="990600" cy="45719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Rectangle 117"/>
              <p:cNvSpPr/>
              <p:nvPr/>
            </p:nvSpPr>
            <p:spPr>
              <a:xfrm>
                <a:off x="1280160" y="5105400"/>
                <a:ext cx="91440" cy="45719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Rectangle 118"/>
              <p:cNvSpPr/>
              <p:nvPr/>
            </p:nvSpPr>
            <p:spPr>
              <a:xfrm>
                <a:off x="1295400" y="5410200"/>
                <a:ext cx="762000" cy="45719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Rectangle 119"/>
              <p:cNvSpPr/>
              <p:nvPr/>
            </p:nvSpPr>
            <p:spPr>
              <a:xfrm>
                <a:off x="1447800" y="5486400"/>
                <a:ext cx="533400" cy="45719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Rectangle 120"/>
              <p:cNvSpPr/>
              <p:nvPr/>
            </p:nvSpPr>
            <p:spPr>
              <a:xfrm>
                <a:off x="1295400" y="5562600"/>
                <a:ext cx="91440" cy="45719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Rectangle 121"/>
              <p:cNvSpPr/>
              <p:nvPr/>
            </p:nvSpPr>
            <p:spPr>
              <a:xfrm>
                <a:off x="1143000" y="5638800"/>
                <a:ext cx="91440" cy="45719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Rectangle 122"/>
              <p:cNvSpPr/>
              <p:nvPr/>
            </p:nvSpPr>
            <p:spPr>
              <a:xfrm>
                <a:off x="990600" y="5715000"/>
                <a:ext cx="304800" cy="45719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96" name="Freeform 95"/>
            <p:cNvSpPr/>
            <p:nvPr/>
          </p:nvSpPr>
          <p:spPr>
            <a:xfrm>
              <a:off x="5974596" y="4602984"/>
              <a:ext cx="614442" cy="751724"/>
            </a:xfrm>
            <a:custGeom>
              <a:avLst/>
              <a:gdLst>
                <a:gd name="connsiteX0" fmla="*/ 8605 w 78381"/>
                <a:gd name="connsiteY0" fmla="*/ 790413 h 866470"/>
                <a:gd name="connsiteX1" fmla="*/ 78347 w 78381"/>
                <a:gd name="connsiteY1" fmla="*/ 790413 h 866470"/>
                <a:gd name="connsiteX2" fmla="*/ 856 w 78381"/>
                <a:gd name="connsiteY2" fmla="*/ 0 h 866470"/>
                <a:gd name="connsiteX0" fmla="*/ 7749 w 7749"/>
                <a:gd name="connsiteY0" fmla="*/ 790413 h 790413"/>
                <a:gd name="connsiteX1" fmla="*/ 0 w 7749"/>
                <a:gd name="connsiteY1" fmla="*/ 0 h 790413"/>
                <a:gd name="connsiteX0" fmla="*/ 10000 w 10000"/>
                <a:gd name="connsiteY0" fmla="*/ 10000 h 10000"/>
                <a:gd name="connsiteX1" fmla="*/ 0 w 10000"/>
                <a:gd name="connsiteY1" fmla="*/ 0 h 10000"/>
                <a:gd name="connsiteX0" fmla="*/ 10000 w 10000"/>
                <a:gd name="connsiteY0" fmla="*/ 10000 h 10000"/>
                <a:gd name="connsiteX1" fmla="*/ 0 w 10000"/>
                <a:gd name="connsiteY1" fmla="*/ 0 h 10000"/>
                <a:gd name="connsiteX0" fmla="*/ 10000 w 282240"/>
                <a:gd name="connsiteY0" fmla="*/ 10000 h 10000"/>
                <a:gd name="connsiteX1" fmla="*/ 0 w 282240"/>
                <a:gd name="connsiteY1" fmla="*/ 0 h 10000"/>
                <a:gd name="connsiteX0" fmla="*/ 10000 w 366831"/>
                <a:gd name="connsiteY0" fmla="*/ 10000 h 10000"/>
                <a:gd name="connsiteX1" fmla="*/ 0 w 366831"/>
                <a:gd name="connsiteY1" fmla="*/ 0 h 10000"/>
                <a:gd name="connsiteX0" fmla="*/ 10000 w 276130"/>
                <a:gd name="connsiteY0" fmla="*/ 10000 h 10000"/>
                <a:gd name="connsiteX1" fmla="*/ 0 w 276130"/>
                <a:gd name="connsiteY1" fmla="*/ 0 h 10000"/>
                <a:gd name="connsiteX0" fmla="*/ 10000 w 305027"/>
                <a:gd name="connsiteY0" fmla="*/ 10000 h 10000"/>
                <a:gd name="connsiteX1" fmla="*/ 0 w 305027"/>
                <a:gd name="connsiteY1" fmla="*/ 0 h 10000"/>
                <a:gd name="connsiteX0" fmla="*/ 560009 w 696677"/>
                <a:gd name="connsiteY0" fmla="*/ 9608 h 9608"/>
                <a:gd name="connsiteX1" fmla="*/ 0 w 696677"/>
                <a:gd name="connsiteY1" fmla="*/ 0 h 9608"/>
                <a:gd name="connsiteX0" fmla="*/ 8038 w 11571"/>
                <a:gd name="connsiteY0" fmla="*/ 10000 h 10000"/>
                <a:gd name="connsiteX1" fmla="*/ 0 w 11571"/>
                <a:gd name="connsiteY1" fmla="*/ 0 h 10000"/>
                <a:gd name="connsiteX0" fmla="*/ 7320 w 11104"/>
                <a:gd name="connsiteY0" fmla="*/ 9694 h 9694"/>
                <a:gd name="connsiteX1" fmla="*/ 0 w 11104"/>
                <a:gd name="connsiteY1" fmla="*/ 0 h 9694"/>
                <a:gd name="connsiteX0" fmla="*/ 6980 w 10250"/>
                <a:gd name="connsiteY0" fmla="*/ 10211 h 10211"/>
                <a:gd name="connsiteX1" fmla="*/ 0 w 10250"/>
                <a:gd name="connsiteY1" fmla="*/ 0 h 102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0250" h="10211">
                  <a:moveTo>
                    <a:pt x="6980" y="10211"/>
                  </a:moveTo>
                  <a:cubicBezTo>
                    <a:pt x="12108" y="10106"/>
                    <a:pt x="12194" y="210"/>
                    <a:pt x="0" y="0"/>
                  </a:cubicBezTo>
                </a:path>
              </a:pathLst>
            </a:custGeom>
            <a:ln>
              <a:tailEnd type="triangle" w="med" len="lg"/>
            </a:ln>
            <a:effectLst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chemeClr val="accent4"/>
                  </a:solidFill>
                </a:ln>
              </a:endParaRPr>
            </a:p>
          </p:txBody>
        </p:sp>
        <p:sp>
          <p:nvSpPr>
            <p:cNvPr id="97" name="Freeform 96"/>
            <p:cNvSpPr/>
            <p:nvPr/>
          </p:nvSpPr>
          <p:spPr>
            <a:xfrm flipH="1">
              <a:off x="5236069" y="4305930"/>
              <a:ext cx="473952" cy="751683"/>
            </a:xfrm>
            <a:custGeom>
              <a:avLst/>
              <a:gdLst>
                <a:gd name="connsiteX0" fmla="*/ 8605 w 78381"/>
                <a:gd name="connsiteY0" fmla="*/ 790413 h 866470"/>
                <a:gd name="connsiteX1" fmla="*/ 78347 w 78381"/>
                <a:gd name="connsiteY1" fmla="*/ 790413 h 866470"/>
                <a:gd name="connsiteX2" fmla="*/ 856 w 78381"/>
                <a:gd name="connsiteY2" fmla="*/ 0 h 866470"/>
                <a:gd name="connsiteX0" fmla="*/ 7749 w 7749"/>
                <a:gd name="connsiteY0" fmla="*/ 790413 h 790413"/>
                <a:gd name="connsiteX1" fmla="*/ 0 w 7749"/>
                <a:gd name="connsiteY1" fmla="*/ 0 h 790413"/>
                <a:gd name="connsiteX0" fmla="*/ 10000 w 10000"/>
                <a:gd name="connsiteY0" fmla="*/ 10000 h 10000"/>
                <a:gd name="connsiteX1" fmla="*/ 0 w 10000"/>
                <a:gd name="connsiteY1" fmla="*/ 0 h 10000"/>
                <a:gd name="connsiteX0" fmla="*/ 10000 w 10000"/>
                <a:gd name="connsiteY0" fmla="*/ 10000 h 10000"/>
                <a:gd name="connsiteX1" fmla="*/ 0 w 10000"/>
                <a:gd name="connsiteY1" fmla="*/ 0 h 10000"/>
                <a:gd name="connsiteX0" fmla="*/ 10000 w 282240"/>
                <a:gd name="connsiteY0" fmla="*/ 10000 h 10000"/>
                <a:gd name="connsiteX1" fmla="*/ 0 w 282240"/>
                <a:gd name="connsiteY1" fmla="*/ 0 h 10000"/>
                <a:gd name="connsiteX0" fmla="*/ 10000 w 366831"/>
                <a:gd name="connsiteY0" fmla="*/ 10000 h 10000"/>
                <a:gd name="connsiteX1" fmla="*/ 0 w 366831"/>
                <a:gd name="connsiteY1" fmla="*/ 0 h 10000"/>
                <a:gd name="connsiteX0" fmla="*/ 10000 w 276130"/>
                <a:gd name="connsiteY0" fmla="*/ 10000 h 10000"/>
                <a:gd name="connsiteX1" fmla="*/ 0 w 276130"/>
                <a:gd name="connsiteY1" fmla="*/ 0 h 10000"/>
                <a:gd name="connsiteX0" fmla="*/ 10000 w 305027"/>
                <a:gd name="connsiteY0" fmla="*/ 10000 h 10000"/>
                <a:gd name="connsiteX1" fmla="*/ 0 w 305027"/>
                <a:gd name="connsiteY1" fmla="*/ 0 h 10000"/>
                <a:gd name="connsiteX0" fmla="*/ 0 w 424631"/>
                <a:gd name="connsiteY0" fmla="*/ 9510 h 9510"/>
                <a:gd name="connsiteX1" fmla="*/ 208881 w 424631"/>
                <a:gd name="connsiteY1" fmla="*/ 0 h 9510"/>
                <a:gd name="connsiteX0" fmla="*/ 0 w 9059"/>
                <a:gd name="connsiteY0" fmla="*/ 10000 h 10000"/>
                <a:gd name="connsiteX1" fmla="*/ 4919 w 9059"/>
                <a:gd name="connsiteY1" fmla="*/ 0 h 10000"/>
                <a:gd name="connsiteX0" fmla="*/ 0 w 9667"/>
                <a:gd name="connsiteY0" fmla="*/ 10000 h 10000"/>
                <a:gd name="connsiteX1" fmla="*/ 5430 w 9667"/>
                <a:gd name="connsiteY1" fmla="*/ 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9667" h="10000">
                  <a:moveTo>
                    <a:pt x="0" y="10000"/>
                  </a:moveTo>
                  <a:cubicBezTo>
                    <a:pt x="9048" y="10000"/>
                    <a:pt x="13545" y="1444"/>
                    <a:pt x="5430" y="0"/>
                  </a:cubicBezTo>
                </a:path>
              </a:pathLst>
            </a:custGeom>
            <a:ln>
              <a:tailEnd type="triangle" w="med" len="lg"/>
            </a:ln>
            <a:effectLst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chemeClr val="accent4"/>
                  </a:solidFill>
                </a:ln>
              </a:endParaRPr>
            </a:p>
          </p:txBody>
        </p:sp>
        <p:sp>
          <p:nvSpPr>
            <p:cNvPr id="98" name="Freeform 97"/>
            <p:cNvSpPr/>
            <p:nvPr/>
          </p:nvSpPr>
          <p:spPr>
            <a:xfrm>
              <a:off x="5842860" y="4068324"/>
              <a:ext cx="809431" cy="836889"/>
            </a:xfrm>
            <a:custGeom>
              <a:avLst/>
              <a:gdLst>
                <a:gd name="connsiteX0" fmla="*/ 8605 w 78381"/>
                <a:gd name="connsiteY0" fmla="*/ 790413 h 866470"/>
                <a:gd name="connsiteX1" fmla="*/ 78347 w 78381"/>
                <a:gd name="connsiteY1" fmla="*/ 790413 h 866470"/>
                <a:gd name="connsiteX2" fmla="*/ 856 w 78381"/>
                <a:gd name="connsiteY2" fmla="*/ 0 h 866470"/>
                <a:gd name="connsiteX0" fmla="*/ 7749 w 7749"/>
                <a:gd name="connsiteY0" fmla="*/ 790413 h 790413"/>
                <a:gd name="connsiteX1" fmla="*/ 0 w 7749"/>
                <a:gd name="connsiteY1" fmla="*/ 0 h 790413"/>
                <a:gd name="connsiteX0" fmla="*/ 10000 w 10000"/>
                <a:gd name="connsiteY0" fmla="*/ 10000 h 10000"/>
                <a:gd name="connsiteX1" fmla="*/ 0 w 10000"/>
                <a:gd name="connsiteY1" fmla="*/ 0 h 10000"/>
                <a:gd name="connsiteX0" fmla="*/ 10000 w 10000"/>
                <a:gd name="connsiteY0" fmla="*/ 10000 h 10000"/>
                <a:gd name="connsiteX1" fmla="*/ 0 w 10000"/>
                <a:gd name="connsiteY1" fmla="*/ 0 h 10000"/>
                <a:gd name="connsiteX0" fmla="*/ 10000 w 282240"/>
                <a:gd name="connsiteY0" fmla="*/ 10000 h 10000"/>
                <a:gd name="connsiteX1" fmla="*/ 0 w 282240"/>
                <a:gd name="connsiteY1" fmla="*/ 0 h 10000"/>
                <a:gd name="connsiteX0" fmla="*/ 10000 w 366831"/>
                <a:gd name="connsiteY0" fmla="*/ 10000 h 10000"/>
                <a:gd name="connsiteX1" fmla="*/ 0 w 366831"/>
                <a:gd name="connsiteY1" fmla="*/ 0 h 10000"/>
                <a:gd name="connsiteX0" fmla="*/ 10000 w 276130"/>
                <a:gd name="connsiteY0" fmla="*/ 10000 h 10000"/>
                <a:gd name="connsiteX1" fmla="*/ 0 w 276130"/>
                <a:gd name="connsiteY1" fmla="*/ 0 h 10000"/>
                <a:gd name="connsiteX0" fmla="*/ 10000 w 305027"/>
                <a:gd name="connsiteY0" fmla="*/ 10000 h 10000"/>
                <a:gd name="connsiteX1" fmla="*/ 0 w 305027"/>
                <a:gd name="connsiteY1" fmla="*/ 0 h 10000"/>
                <a:gd name="connsiteX0" fmla="*/ 60407 w 331731"/>
                <a:gd name="connsiteY0" fmla="*/ 10588 h 10588"/>
                <a:gd name="connsiteX1" fmla="*/ 0 w 331731"/>
                <a:gd name="connsiteY1" fmla="*/ 0 h 10588"/>
                <a:gd name="connsiteX0" fmla="*/ 60407 w 405017"/>
                <a:gd name="connsiteY0" fmla="*/ 10588 h 10588"/>
                <a:gd name="connsiteX1" fmla="*/ 0 w 405017"/>
                <a:gd name="connsiteY1" fmla="*/ 0 h 105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05017" h="10588">
                  <a:moveTo>
                    <a:pt x="60407" y="10588"/>
                  </a:moveTo>
                  <a:cubicBezTo>
                    <a:pt x="457082" y="10490"/>
                    <a:pt x="601090" y="0"/>
                    <a:pt x="0" y="0"/>
                  </a:cubicBezTo>
                </a:path>
              </a:pathLst>
            </a:custGeom>
            <a:ln>
              <a:tailEnd type="triangle" w="med" len="lg"/>
            </a:ln>
            <a:effectLst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chemeClr val="accent4"/>
                  </a:solidFill>
                </a:ln>
              </a:endParaRPr>
            </a:p>
          </p:txBody>
        </p:sp>
        <p:sp>
          <p:nvSpPr>
            <p:cNvPr id="99" name="Freeform 98"/>
            <p:cNvSpPr/>
            <p:nvPr/>
          </p:nvSpPr>
          <p:spPr>
            <a:xfrm>
              <a:off x="5501389" y="4745038"/>
              <a:ext cx="694451" cy="922175"/>
            </a:xfrm>
            <a:custGeom>
              <a:avLst/>
              <a:gdLst>
                <a:gd name="connsiteX0" fmla="*/ 8605 w 78381"/>
                <a:gd name="connsiteY0" fmla="*/ 790413 h 866470"/>
                <a:gd name="connsiteX1" fmla="*/ 78347 w 78381"/>
                <a:gd name="connsiteY1" fmla="*/ 790413 h 866470"/>
                <a:gd name="connsiteX2" fmla="*/ 856 w 78381"/>
                <a:gd name="connsiteY2" fmla="*/ 0 h 866470"/>
                <a:gd name="connsiteX0" fmla="*/ 7749 w 7749"/>
                <a:gd name="connsiteY0" fmla="*/ 790413 h 790413"/>
                <a:gd name="connsiteX1" fmla="*/ 0 w 7749"/>
                <a:gd name="connsiteY1" fmla="*/ 0 h 790413"/>
                <a:gd name="connsiteX0" fmla="*/ 10000 w 10000"/>
                <a:gd name="connsiteY0" fmla="*/ 10000 h 10000"/>
                <a:gd name="connsiteX1" fmla="*/ 0 w 10000"/>
                <a:gd name="connsiteY1" fmla="*/ 0 h 10000"/>
                <a:gd name="connsiteX0" fmla="*/ 10000 w 10000"/>
                <a:gd name="connsiteY0" fmla="*/ 10000 h 10000"/>
                <a:gd name="connsiteX1" fmla="*/ 0 w 10000"/>
                <a:gd name="connsiteY1" fmla="*/ 0 h 10000"/>
                <a:gd name="connsiteX0" fmla="*/ 10000 w 282240"/>
                <a:gd name="connsiteY0" fmla="*/ 10000 h 10000"/>
                <a:gd name="connsiteX1" fmla="*/ 0 w 282240"/>
                <a:gd name="connsiteY1" fmla="*/ 0 h 10000"/>
                <a:gd name="connsiteX0" fmla="*/ 10000 w 366831"/>
                <a:gd name="connsiteY0" fmla="*/ 10000 h 10000"/>
                <a:gd name="connsiteX1" fmla="*/ 0 w 366831"/>
                <a:gd name="connsiteY1" fmla="*/ 0 h 10000"/>
                <a:gd name="connsiteX0" fmla="*/ 10000 w 276130"/>
                <a:gd name="connsiteY0" fmla="*/ 10000 h 10000"/>
                <a:gd name="connsiteX1" fmla="*/ 0 w 276130"/>
                <a:gd name="connsiteY1" fmla="*/ 0 h 10000"/>
                <a:gd name="connsiteX0" fmla="*/ 10000 w 305027"/>
                <a:gd name="connsiteY0" fmla="*/ 10000 h 10000"/>
                <a:gd name="connsiteX1" fmla="*/ 0 w 305027"/>
                <a:gd name="connsiteY1" fmla="*/ 0 h 10000"/>
                <a:gd name="connsiteX0" fmla="*/ 0 w 463312"/>
                <a:gd name="connsiteY0" fmla="*/ 11667 h 11667"/>
                <a:gd name="connsiteX1" fmla="*/ 264007 w 463312"/>
                <a:gd name="connsiteY1" fmla="*/ 0 h 11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63312" h="11667">
                  <a:moveTo>
                    <a:pt x="0" y="11667"/>
                  </a:moveTo>
                  <a:cubicBezTo>
                    <a:pt x="396675" y="11569"/>
                    <a:pt x="667346" y="1667"/>
                    <a:pt x="264007" y="0"/>
                  </a:cubicBezTo>
                </a:path>
              </a:pathLst>
            </a:custGeom>
            <a:ln>
              <a:tailEnd type="triangle" w="med" len="lg"/>
            </a:ln>
            <a:effectLst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chemeClr val="accent4"/>
                  </a:solidFill>
                </a:ln>
              </a:endParaRPr>
            </a:p>
          </p:txBody>
        </p:sp>
      </p:grpSp>
      <p:grpSp>
        <p:nvGrpSpPr>
          <p:cNvPr id="124" name="Group 123"/>
          <p:cNvGrpSpPr/>
          <p:nvPr>
            <p:custDataLst>
              <p:tags r:id="rId7"/>
            </p:custDataLst>
          </p:nvPr>
        </p:nvGrpSpPr>
        <p:grpSpPr>
          <a:xfrm>
            <a:off x="1066800" y="3124200"/>
            <a:ext cx="1600200" cy="1722119"/>
            <a:chOff x="5181600" y="4038600"/>
            <a:chExt cx="1600200" cy="1722119"/>
          </a:xfrm>
        </p:grpSpPr>
        <p:grpSp>
          <p:nvGrpSpPr>
            <p:cNvPr id="125" name="Group 124"/>
            <p:cNvGrpSpPr/>
            <p:nvPr/>
          </p:nvGrpSpPr>
          <p:grpSpPr>
            <a:xfrm>
              <a:off x="5181600" y="4038600"/>
              <a:ext cx="1600200" cy="1722119"/>
              <a:chOff x="990600" y="4038600"/>
              <a:chExt cx="1600200" cy="1722119"/>
            </a:xfrm>
          </p:grpSpPr>
          <p:sp>
            <p:nvSpPr>
              <p:cNvPr id="131" name="Rectangle 130"/>
              <p:cNvSpPr/>
              <p:nvPr/>
            </p:nvSpPr>
            <p:spPr>
              <a:xfrm>
                <a:off x="1143000" y="4114800"/>
                <a:ext cx="990600" cy="45719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2" name="Rectangle 131"/>
              <p:cNvSpPr/>
              <p:nvPr/>
            </p:nvSpPr>
            <p:spPr>
              <a:xfrm>
                <a:off x="1143000" y="4191000"/>
                <a:ext cx="1143000" cy="45719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3" name="Rectangle 132"/>
              <p:cNvSpPr/>
              <p:nvPr/>
            </p:nvSpPr>
            <p:spPr>
              <a:xfrm>
                <a:off x="1295400" y="4267200"/>
                <a:ext cx="533400" cy="45719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4" name="Rectangle 133"/>
              <p:cNvSpPr/>
              <p:nvPr/>
            </p:nvSpPr>
            <p:spPr>
              <a:xfrm>
                <a:off x="1447800" y="4495800"/>
                <a:ext cx="533400" cy="45719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5" name="Rectangle 134"/>
              <p:cNvSpPr/>
              <p:nvPr/>
            </p:nvSpPr>
            <p:spPr>
              <a:xfrm>
                <a:off x="1295400" y="4343400"/>
                <a:ext cx="762000" cy="45719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6" name="Rectangle 135"/>
              <p:cNvSpPr/>
              <p:nvPr/>
            </p:nvSpPr>
            <p:spPr>
              <a:xfrm>
                <a:off x="1295400" y="4419600"/>
                <a:ext cx="381000" cy="45719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7" name="Rectangle 136"/>
              <p:cNvSpPr/>
              <p:nvPr/>
            </p:nvSpPr>
            <p:spPr>
              <a:xfrm>
                <a:off x="1447800" y="4572000"/>
                <a:ext cx="228600" cy="45719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8" name="Rectangle 137"/>
              <p:cNvSpPr/>
              <p:nvPr/>
            </p:nvSpPr>
            <p:spPr>
              <a:xfrm>
                <a:off x="1447800" y="4648200"/>
                <a:ext cx="304800" cy="45719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9" name="Rectangle 138"/>
              <p:cNvSpPr/>
              <p:nvPr/>
            </p:nvSpPr>
            <p:spPr>
              <a:xfrm>
                <a:off x="990600" y="4038600"/>
                <a:ext cx="533400" cy="45719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0" name="Rectangle 139"/>
              <p:cNvSpPr/>
              <p:nvPr/>
            </p:nvSpPr>
            <p:spPr>
              <a:xfrm>
                <a:off x="1143000" y="4724400"/>
                <a:ext cx="533400" cy="45719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1" name="Rectangle 140"/>
              <p:cNvSpPr/>
              <p:nvPr/>
            </p:nvSpPr>
            <p:spPr>
              <a:xfrm>
                <a:off x="1295400" y="4800600"/>
                <a:ext cx="381000" cy="45719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2" name="Rectangle 141"/>
              <p:cNvSpPr/>
              <p:nvPr/>
            </p:nvSpPr>
            <p:spPr>
              <a:xfrm>
                <a:off x="1447800" y="4876800"/>
                <a:ext cx="228600" cy="45719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3" name="Rectangle 142"/>
              <p:cNvSpPr/>
              <p:nvPr/>
            </p:nvSpPr>
            <p:spPr>
              <a:xfrm>
                <a:off x="1600200" y="4953000"/>
                <a:ext cx="533400" cy="45719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4" name="Rectangle 143"/>
              <p:cNvSpPr/>
              <p:nvPr/>
            </p:nvSpPr>
            <p:spPr>
              <a:xfrm>
                <a:off x="1600200" y="5029200"/>
                <a:ext cx="228600" cy="45719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5" name="Rectangle 144"/>
              <p:cNvSpPr/>
              <p:nvPr/>
            </p:nvSpPr>
            <p:spPr>
              <a:xfrm>
                <a:off x="990600" y="5181600"/>
                <a:ext cx="1600200" cy="45719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6" name="Rectangle 145"/>
              <p:cNvSpPr/>
              <p:nvPr/>
            </p:nvSpPr>
            <p:spPr>
              <a:xfrm>
                <a:off x="1143000" y="5257800"/>
                <a:ext cx="228600" cy="45719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7" name="Rectangle 146"/>
              <p:cNvSpPr/>
              <p:nvPr/>
            </p:nvSpPr>
            <p:spPr>
              <a:xfrm>
                <a:off x="1143000" y="5334000"/>
                <a:ext cx="990600" cy="45719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8" name="Rectangle 147"/>
              <p:cNvSpPr/>
              <p:nvPr/>
            </p:nvSpPr>
            <p:spPr>
              <a:xfrm>
                <a:off x="1280160" y="5105400"/>
                <a:ext cx="91440" cy="45719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9" name="Rectangle 148"/>
              <p:cNvSpPr/>
              <p:nvPr/>
            </p:nvSpPr>
            <p:spPr>
              <a:xfrm>
                <a:off x="1295400" y="5410200"/>
                <a:ext cx="762000" cy="45719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0" name="Rectangle 149"/>
              <p:cNvSpPr/>
              <p:nvPr/>
            </p:nvSpPr>
            <p:spPr>
              <a:xfrm>
                <a:off x="1447800" y="5486400"/>
                <a:ext cx="533400" cy="45719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1" name="Rectangle 150"/>
              <p:cNvSpPr/>
              <p:nvPr/>
            </p:nvSpPr>
            <p:spPr>
              <a:xfrm>
                <a:off x="1295400" y="5562600"/>
                <a:ext cx="91440" cy="45719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2" name="Rectangle 151"/>
              <p:cNvSpPr/>
              <p:nvPr/>
            </p:nvSpPr>
            <p:spPr>
              <a:xfrm>
                <a:off x="1143000" y="5638800"/>
                <a:ext cx="91440" cy="45719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3" name="Rectangle 152"/>
              <p:cNvSpPr/>
              <p:nvPr/>
            </p:nvSpPr>
            <p:spPr>
              <a:xfrm>
                <a:off x="990600" y="5715000"/>
                <a:ext cx="304800" cy="45719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26" name="Freeform 125"/>
            <p:cNvSpPr/>
            <p:nvPr/>
          </p:nvSpPr>
          <p:spPr>
            <a:xfrm>
              <a:off x="5974596" y="4602984"/>
              <a:ext cx="614442" cy="751724"/>
            </a:xfrm>
            <a:custGeom>
              <a:avLst/>
              <a:gdLst>
                <a:gd name="connsiteX0" fmla="*/ 8605 w 78381"/>
                <a:gd name="connsiteY0" fmla="*/ 790413 h 866470"/>
                <a:gd name="connsiteX1" fmla="*/ 78347 w 78381"/>
                <a:gd name="connsiteY1" fmla="*/ 790413 h 866470"/>
                <a:gd name="connsiteX2" fmla="*/ 856 w 78381"/>
                <a:gd name="connsiteY2" fmla="*/ 0 h 866470"/>
                <a:gd name="connsiteX0" fmla="*/ 7749 w 7749"/>
                <a:gd name="connsiteY0" fmla="*/ 790413 h 790413"/>
                <a:gd name="connsiteX1" fmla="*/ 0 w 7749"/>
                <a:gd name="connsiteY1" fmla="*/ 0 h 790413"/>
                <a:gd name="connsiteX0" fmla="*/ 10000 w 10000"/>
                <a:gd name="connsiteY0" fmla="*/ 10000 h 10000"/>
                <a:gd name="connsiteX1" fmla="*/ 0 w 10000"/>
                <a:gd name="connsiteY1" fmla="*/ 0 h 10000"/>
                <a:gd name="connsiteX0" fmla="*/ 10000 w 10000"/>
                <a:gd name="connsiteY0" fmla="*/ 10000 h 10000"/>
                <a:gd name="connsiteX1" fmla="*/ 0 w 10000"/>
                <a:gd name="connsiteY1" fmla="*/ 0 h 10000"/>
                <a:gd name="connsiteX0" fmla="*/ 10000 w 282240"/>
                <a:gd name="connsiteY0" fmla="*/ 10000 h 10000"/>
                <a:gd name="connsiteX1" fmla="*/ 0 w 282240"/>
                <a:gd name="connsiteY1" fmla="*/ 0 h 10000"/>
                <a:gd name="connsiteX0" fmla="*/ 10000 w 366831"/>
                <a:gd name="connsiteY0" fmla="*/ 10000 h 10000"/>
                <a:gd name="connsiteX1" fmla="*/ 0 w 366831"/>
                <a:gd name="connsiteY1" fmla="*/ 0 h 10000"/>
                <a:gd name="connsiteX0" fmla="*/ 10000 w 276130"/>
                <a:gd name="connsiteY0" fmla="*/ 10000 h 10000"/>
                <a:gd name="connsiteX1" fmla="*/ 0 w 276130"/>
                <a:gd name="connsiteY1" fmla="*/ 0 h 10000"/>
                <a:gd name="connsiteX0" fmla="*/ 10000 w 305027"/>
                <a:gd name="connsiteY0" fmla="*/ 10000 h 10000"/>
                <a:gd name="connsiteX1" fmla="*/ 0 w 305027"/>
                <a:gd name="connsiteY1" fmla="*/ 0 h 10000"/>
                <a:gd name="connsiteX0" fmla="*/ 560009 w 696677"/>
                <a:gd name="connsiteY0" fmla="*/ 9608 h 9608"/>
                <a:gd name="connsiteX1" fmla="*/ 0 w 696677"/>
                <a:gd name="connsiteY1" fmla="*/ 0 h 9608"/>
                <a:gd name="connsiteX0" fmla="*/ 8038 w 11571"/>
                <a:gd name="connsiteY0" fmla="*/ 10000 h 10000"/>
                <a:gd name="connsiteX1" fmla="*/ 0 w 11571"/>
                <a:gd name="connsiteY1" fmla="*/ 0 h 10000"/>
                <a:gd name="connsiteX0" fmla="*/ 7320 w 11104"/>
                <a:gd name="connsiteY0" fmla="*/ 9694 h 9694"/>
                <a:gd name="connsiteX1" fmla="*/ 0 w 11104"/>
                <a:gd name="connsiteY1" fmla="*/ 0 h 9694"/>
                <a:gd name="connsiteX0" fmla="*/ 6980 w 10250"/>
                <a:gd name="connsiteY0" fmla="*/ 10211 h 10211"/>
                <a:gd name="connsiteX1" fmla="*/ 0 w 10250"/>
                <a:gd name="connsiteY1" fmla="*/ 0 h 102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0250" h="10211">
                  <a:moveTo>
                    <a:pt x="6980" y="10211"/>
                  </a:moveTo>
                  <a:cubicBezTo>
                    <a:pt x="12108" y="10106"/>
                    <a:pt x="12194" y="210"/>
                    <a:pt x="0" y="0"/>
                  </a:cubicBezTo>
                </a:path>
              </a:pathLst>
            </a:custGeom>
            <a:ln>
              <a:tailEnd type="triangle" w="med" len="lg"/>
            </a:ln>
            <a:effectLst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chemeClr val="accent4"/>
                  </a:solidFill>
                </a:ln>
              </a:endParaRPr>
            </a:p>
          </p:txBody>
        </p:sp>
        <p:sp>
          <p:nvSpPr>
            <p:cNvPr id="127" name="Freeform 126"/>
            <p:cNvSpPr/>
            <p:nvPr/>
          </p:nvSpPr>
          <p:spPr>
            <a:xfrm flipH="1">
              <a:off x="5236069" y="4305930"/>
              <a:ext cx="473952" cy="751683"/>
            </a:xfrm>
            <a:custGeom>
              <a:avLst/>
              <a:gdLst>
                <a:gd name="connsiteX0" fmla="*/ 8605 w 78381"/>
                <a:gd name="connsiteY0" fmla="*/ 790413 h 866470"/>
                <a:gd name="connsiteX1" fmla="*/ 78347 w 78381"/>
                <a:gd name="connsiteY1" fmla="*/ 790413 h 866470"/>
                <a:gd name="connsiteX2" fmla="*/ 856 w 78381"/>
                <a:gd name="connsiteY2" fmla="*/ 0 h 866470"/>
                <a:gd name="connsiteX0" fmla="*/ 7749 w 7749"/>
                <a:gd name="connsiteY0" fmla="*/ 790413 h 790413"/>
                <a:gd name="connsiteX1" fmla="*/ 0 w 7749"/>
                <a:gd name="connsiteY1" fmla="*/ 0 h 790413"/>
                <a:gd name="connsiteX0" fmla="*/ 10000 w 10000"/>
                <a:gd name="connsiteY0" fmla="*/ 10000 h 10000"/>
                <a:gd name="connsiteX1" fmla="*/ 0 w 10000"/>
                <a:gd name="connsiteY1" fmla="*/ 0 h 10000"/>
                <a:gd name="connsiteX0" fmla="*/ 10000 w 10000"/>
                <a:gd name="connsiteY0" fmla="*/ 10000 h 10000"/>
                <a:gd name="connsiteX1" fmla="*/ 0 w 10000"/>
                <a:gd name="connsiteY1" fmla="*/ 0 h 10000"/>
                <a:gd name="connsiteX0" fmla="*/ 10000 w 282240"/>
                <a:gd name="connsiteY0" fmla="*/ 10000 h 10000"/>
                <a:gd name="connsiteX1" fmla="*/ 0 w 282240"/>
                <a:gd name="connsiteY1" fmla="*/ 0 h 10000"/>
                <a:gd name="connsiteX0" fmla="*/ 10000 w 366831"/>
                <a:gd name="connsiteY0" fmla="*/ 10000 h 10000"/>
                <a:gd name="connsiteX1" fmla="*/ 0 w 366831"/>
                <a:gd name="connsiteY1" fmla="*/ 0 h 10000"/>
                <a:gd name="connsiteX0" fmla="*/ 10000 w 276130"/>
                <a:gd name="connsiteY0" fmla="*/ 10000 h 10000"/>
                <a:gd name="connsiteX1" fmla="*/ 0 w 276130"/>
                <a:gd name="connsiteY1" fmla="*/ 0 h 10000"/>
                <a:gd name="connsiteX0" fmla="*/ 10000 w 305027"/>
                <a:gd name="connsiteY0" fmla="*/ 10000 h 10000"/>
                <a:gd name="connsiteX1" fmla="*/ 0 w 305027"/>
                <a:gd name="connsiteY1" fmla="*/ 0 h 10000"/>
                <a:gd name="connsiteX0" fmla="*/ 0 w 424631"/>
                <a:gd name="connsiteY0" fmla="*/ 9510 h 9510"/>
                <a:gd name="connsiteX1" fmla="*/ 208881 w 424631"/>
                <a:gd name="connsiteY1" fmla="*/ 0 h 9510"/>
                <a:gd name="connsiteX0" fmla="*/ 0 w 9059"/>
                <a:gd name="connsiteY0" fmla="*/ 10000 h 10000"/>
                <a:gd name="connsiteX1" fmla="*/ 4919 w 9059"/>
                <a:gd name="connsiteY1" fmla="*/ 0 h 10000"/>
                <a:gd name="connsiteX0" fmla="*/ 0 w 9667"/>
                <a:gd name="connsiteY0" fmla="*/ 10000 h 10000"/>
                <a:gd name="connsiteX1" fmla="*/ 5430 w 9667"/>
                <a:gd name="connsiteY1" fmla="*/ 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9667" h="10000">
                  <a:moveTo>
                    <a:pt x="0" y="10000"/>
                  </a:moveTo>
                  <a:cubicBezTo>
                    <a:pt x="9048" y="10000"/>
                    <a:pt x="13545" y="1444"/>
                    <a:pt x="5430" y="0"/>
                  </a:cubicBezTo>
                </a:path>
              </a:pathLst>
            </a:custGeom>
            <a:ln>
              <a:tailEnd type="triangle" w="med" len="lg"/>
            </a:ln>
            <a:effectLst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chemeClr val="accent4"/>
                  </a:solidFill>
                </a:ln>
              </a:endParaRPr>
            </a:p>
          </p:txBody>
        </p:sp>
        <p:sp>
          <p:nvSpPr>
            <p:cNvPr id="128" name="Freeform 127"/>
            <p:cNvSpPr/>
            <p:nvPr/>
          </p:nvSpPr>
          <p:spPr>
            <a:xfrm>
              <a:off x="5842860" y="4068324"/>
              <a:ext cx="809431" cy="836889"/>
            </a:xfrm>
            <a:custGeom>
              <a:avLst/>
              <a:gdLst>
                <a:gd name="connsiteX0" fmla="*/ 8605 w 78381"/>
                <a:gd name="connsiteY0" fmla="*/ 790413 h 866470"/>
                <a:gd name="connsiteX1" fmla="*/ 78347 w 78381"/>
                <a:gd name="connsiteY1" fmla="*/ 790413 h 866470"/>
                <a:gd name="connsiteX2" fmla="*/ 856 w 78381"/>
                <a:gd name="connsiteY2" fmla="*/ 0 h 866470"/>
                <a:gd name="connsiteX0" fmla="*/ 7749 w 7749"/>
                <a:gd name="connsiteY0" fmla="*/ 790413 h 790413"/>
                <a:gd name="connsiteX1" fmla="*/ 0 w 7749"/>
                <a:gd name="connsiteY1" fmla="*/ 0 h 790413"/>
                <a:gd name="connsiteX0" fmla="*/ 10000 w 10000"/>
                <a:gd name="connsiteY0" fmla="*/ 10000 h 10000"/>
                <a:gd name="connsiteX1" fmla="*/ 0 w 10000"/>
                <a:gd name="connsiteY1" fmla="*/ 0 h 10000"/>
                <a:gd name="connsiteX0" fmla="*/ 10000 w 10000"/>
                <a:gd name="connsiteY0" fmla="*/ 10000 h 10000"/>
                <a:gd name="connsiteX1" fmla="*/ 0 w 10000"/>
                <a:gd name="connsiteY1" fmla="*/ 0 h 10000"/>
                <a:gd name="connsiteX0" fmla="*/ 10000 w 282240"/>
                <a:gd name="connsiteY0" fmla="*/ 10000 h 10000"/>
                <a:gd name="connsiteX1" fmla="*/ 0 w 282240"/>
                <a:gd name="connsiteY1" fmla="*/ 0 h 10000"/>
                <a:gd name="connsiteX0" fmla="*/ 10000 w 366831"/>
                <a:gd name="connsiteY0" fmla="*/ 10000 h 10000"/>
                <a:gd name="connsiteX1" fmla="*/ 0 w 366831"/>
                <a:gd name="connsiteY1" fmla="*/ 0 h 10000"/>
                <a:gd name="connsiteX0" fmla="*/ 10000 w 276130"/>
                <a:gd name="connsiteY0" fmla="*/ 10000 h 10000"/>
                <a:gd name="connsiteX1" fmla="*/ 0 w 276130"/>
                <a:gd name="connsiteY1" fmla="*/ 0 h 10000"/>
                <a:gd name="connsiteX0" fmla="*/ 10000 w 305027"/>
                <a:gd name="connsiteY0" fmla="*/ 10000 h 10000"/>
                <a:gd name="connsiteX1" fmla="*/ 0 w 305027"/>
                <a:gd name="connsiteY1" fmla="*/ 0 h 10000"/>
                <a:gd name="connsiteX0" fmla="*/ 60407 w 331731"/>
                <a:gd name="connsiteY0" fmla="*/ 10588 h 10588"/>
                <a:gd name="connsiteX1" fmla="*/ 0 w 331731"/>
                <a:gd name="connsiteY1" fmla="*/ 0 h 10588"/>
                <a:gd name="connsiteX0" fmla="*/ 60407 w 405017"/>
                <a:gd name="connsiteY0" fmla="*/ 10588 h 10588"/>
                <a:gd name="connsiteX1" fmla="*/ 0 w 405017"/>
                <a:gd name="connsiteY1" fmla="*/ 0 h 105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05017" h="10588">
                  <a:moveTo>
                    <a:pt x="60407" y="10588"/>
                  </a:moveTo>
                  <a:cubicBezTo>
                    <a:pt x="457082" y="10490"/>
                    <a:pt x="601090" y="0"/>
                    <a:pt x="0" y="0"/>
                  </a:cubicBezTo>
                </a:path>
              </a:pathLst>
            </a:custGeom>
            <a:ln>
              <a:tailEnd type="triangle" w="med" len="lg"/>
            </a:ln>
            <a:effectLst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chemeClr val="accent4"/>
                  </a:solidFill>
                </a:ln>
              </a:endParaRPr>
            </a:p>
          </p:txBody>
        </p:sp>
        <p:sp>
          <p:nvSpPr>
            <p:cNvPr id="129" name="Freeform 128"/>
            <p:cNvSpPr/>
            <p:nvPr/>
          </p:nvSpPr>
          <p:spPr>
            <a:xfrm>
              <a:off x="5501389" y="4745038"/>
              <a:ext cx="694451" cy="922175"/>
            </a:xfrm>
            <a:custGeom>
              <a:avLst/>
              <a:gdLst>
                <a:gd name="connsiteX0" fmla="*/ 8605 w 78381"/>
                <a:gd name="connsiteY0" fmla="*/ 790413 h 866470"/>
                <a:gd name="connsiteX1" fmla="*/ 78347 w 78381"/>
                <a:gd name="connsiteY1" fmla="*/ 790413 h 866470"/>
                <a:gd name="connsiteX2" fmla="*/ 856 w 78381"/>
                <a:gd name="connsiteY2" fmla="*/ 0 h 866470"/>
                <a:gd name="connsiteX0" fmla="*/ 7749 w 7749"/>
                <a:gd name="connsiteY0" fmla="*/ 790413 h 790413"/>
                <a:gd name="connsiteX1" fmla="*/ 0 w 7749"/>
                <a:gd name="connsiteY1" fmla="*/ 0 h 790413"/>
                <a:gd name="connsiteX0" fmla="*/ 10000 w 10000"/>
                <a:gd name="connsiteY0" fmla="*/ 10000 h 10000"/>
                <a:gd name="connsiteX1" fmla="*/ 0 w 10000"/>
                <a:gd name="connsiteY1" fmla="*/ 0 h 10000"/>
                <a:gd name="connsiteX0" fmla="*/ 10000 w 10000"/>
                <a:gd name="connsiteY0" fmla="*/ 10000 h 10000"/>
                <a:gd name="connsiteX1" fmla="*/ 0 w 10000"/>
                <a:gd name="connsiteY1" fmla="*/ 0 h 10000"/>
                <a:gd name="connsiteX0" fmla="*/ 10000 w 282240"/>
                <a:gd name="connsiteY0" fmla="*/ 10000 h 10000"/>
                <a:gd name="connsiteX1" fmla="*/ 0 w 282240"/>
                <a:gd name="connsiteY1" fmla="*/ 0 h 10000"/>
                <a:gd name="connsiteX0" fmla="*/ 10000 w 366831"/>
                <a:gd name="connsiteY0" fmla="*/ 10000 h 10000"/>
                <a:gd name="connsiteX1" fmla="*/ 0 w 366831"/>
                <a:gd name="connsiteY1" fmla="*/ 0 h 10000"/>
                <a:gd name="connsiteX0" fmla="*/ 10000 w 276130"/>
                <a:gd name="connsiteY0" fmla="*/ 10000 h 10000"/>
                <a:gd name="connsiteX1" fmla="*/ 0 w 276130"/>
                <a:gd name="connsiteY1" fmla="*/ 0 h 10000"/>
                <a:gd name="connsiteX0" fmla="*/ 10000 w 305027"/>
                <a:gd name="connsiteY0" fmla="*/ 10000 h 10000"/>
                <a:gd name="connsiteX1" fmla="*/ 0 w 305027"/>
                <a:gd name="connsiteY1" fmla="*/ 0 h 10000"/>
                <a:gd name="connsiteX0" fmla="*/ 0 w 463312"/>
                <a:gd name="connsiteY0" fmla="*/ 11667 h 11667"/>
                <a:gd name="connsiteX1" fmla="*/ 264007 w 463312"/>
                <a:gd name="connsiteY1" fmla="*/ 0 h 11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63312" h="11667">
                  <a:moveTo>
                    <a:pt x="0" y="11667"/>
                  </a:moveTo>
                  <a:cubicBezTo>
                    <a:pt x="396675" y="11569"/>
                    <a:pt x="667346" y="1667"/>
                    <a:pt x="264007" y="0"/>
                  </a:cubicBezTo>
                </a:path>
              </a:pathLst>
            </a:custGeom>
            <a:ln>
              <a:tailEnd type="triangle" w="med" len="lg"/>
            </a:ln>
            <a:effectLst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chemeClr val="accent4"/>
                  </a:solidFill>
                </a:ln>
              </a:endParaRPr>
            </a:p>
          </p:txBody>
        </p:sp>
      </p:grpSp>
      <p:cxnSp>
        <p:nvCxnSpPr>
          <p:cNvPr id="155" name="Straight Connector 154"/>
          <p:cNvCxnSpPr/>
          <p:nvPr>
            <p:custDataLst>
              <p:tags r:id="rId8"/>
            </p:custDataLst>
          </p:nvPr>
        </p:nvCxnSpPr>
        <p:spPr>
          <a:xfrm flipV="1">
            <a:off x="1828800" y="3301139"/>
            <a:ext cx="1394847" cy="585061"/>
          </a:xfrm>
          <a:prstGeom prst="line">
            <a:avLst/>
          </a:prstGeom>
          <a:ln>
            <a:tailEnd type="triangle" w="med" len="lg"/>
          </a:ln>
          <a:effectLst/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56" name="Straight Connector 155"/>
          <p:cNvCxnSpPr/>
          <p:nvPr>
            <p:custDataLst>
              <p:tags r:id="rId9"/>
            </p:custDataLst>
          </p:nvPr>
        </p:nvCxnSpPr>
        <p:spPr>
          <a:xfrm flipV="1">
            <a:off x="1828800" y="3301139"/>
            <a:ext cx="3471620" cy="585062"/>
          </a:xfrm>
          <a:prstGeom prst="line">
            <a:avLst/>
          </a:prstGeom>
          <a:ln>
            <a:tailEnd type="triangle" w="med" len="lg"/>
          </a:ln>
          <a:effectLst/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/>
          <p:nvPr>
            <p:custDataLst>
              <p:tags r:id="rId10"/>
            </p:custDataLst>
          </p:nvPr>
        </p:nvCxnSpPr>
        <p:spPr>
          <a:xfrm flipV="1">
            <a:off x="3886200" y="3301139"/>
            <a:ext cx="1394847" cy="585061"/>
          </a:xfrm>
          <a:prstGeom prst="line">
            <a:avLst/>
          </a:prstGeom>
          <a:ln>
            <a:tailEnd type="triangle" w="med" len="lg"/>
          </a:ln>
          <a:effectLst/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59" name="Straight Connector 158"/>
          <p:cNvCxnSpPr/>
          <p:nvPr>
            <p:custDataLst>
              <p:tags r:id="rId11"/>
            </p:custDataLst>
          </p:nvPr>
        </p:nvCxnSpPr>
        <p:spPr>
          <a:xfrm flipH="1" flipV="1">
            <a:off x="2438401" y="3352800"/>
            <a:ext cx="1467172" cy="521776"/>
          </a:xfrm>
          <a:prstGeom prst="line">
            <a:avLst/>
          </a:prstGeom>
          <a:ln>
            <a:tailEnd type="triangle" w="med" len="lg"/>
          </a:ln>
          <a:effectLst/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/>
          <p:nvPr>
            <p:custDataLst>
              <p:tags r:id="rId12"/>
            </p:custDataLst>
          </p:nvPr>
        </p:nvCxnSpPr>
        <p:spPr>
          <a:xfrm flipH="1" flipV="1">
            <a:off x="2438400" y="3352801"/>
            <a:ext cx="3505200" cy="514026"/>
          </a:xfrm>
          <a:prstGeom prst="line">
            <a:avLst/>
          </a:prstGeom>
          <a:ln>
            <a:tailEnd type="triangle" w="med" len="lg"/>
          </a:ln>
          <a:effectLst/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63" name="Straight Connector 162"/>
          <p:cNvCxnSpPr/>
          <p:nvPr>
            <p:custDataLst>
              <p:tags r:id="rId13"/>
            </p:custDataLst>
          </p:nvPr>
        </p:nvCxnSpPr>
        <p:spPr>
          <a:xfrm flipH="1" flipV="1">
            <a:off x="4442847" y="3352800"/>
            <a:ext cx="1500753" cy="508862"/>
          </a:xfrm>
          <a:prstGeom prst="line">
            <a:avLst/>
          </a:prstGeom>
          <a:ln>
            <a:tailEnd type="triangle" w="med" len="lg"/>
          </a:ln>
          <a:effectLst/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66" name="TextBox 165"/>
          <p:cNvSpPr txBox="1"/>
          <p:nvPr>
            <p:custDataLst>
              <p:tags r:id="rId14"/>
            </p:custDataLst>
          </p:nvPr>
        </p:nvSpPr>
        <p:spPr>
          <a:xfrm>
            <a:off x="6858000" y="3505200"/>
            <a:ext cx="17107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Must “go back”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after failures</a:t>
            </a:r>
            <a:endParaRPr lang="en-US" dirty="0">
              <a:solidFill>
                <a:schemeClr val="accent2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94092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3835"/>
    </mc:Choice>
    <mc:Fallback xmlns="">
      <p:transition spd="slow" advTm="23835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Approach: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67200"/>
            <a:ext cx="8229600" cy="20574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 dirty="0" smtClean="0"/>
              <a:t>Rule: Condition + Action</a:t>
            </a:r>
          </a:p>
          <a:p>
            <a:pPr marL="0" indent="0">
              <a:buNone/>
            </a:pPr>
            <a:r>
              <a:rPr lang="en-US" dirty="0" smtClean="0"/>
              <a:t>If </a:t>
            </a:r>
            <a:r>
              <a:rPr lang="en-US" b="1" dirty="0" smtClean="0">
                <a:solidFill>
                  <a:schemeClr val="accent2"/>
                </a:solidFill>
              </a:rPr>
              <a:t>unreplicated data </a:t>
            </a:r>
            <a:r>
              <a:rPr lang="en-US" dirty="0" smtClean="0"/>
              <a:t>and </a:t>
            </a:r>
            <a:r>
              <a:rPr lang="en-US" b="1" dirty="0">
                <a:solidFill>
                  <a:schemeClr val="accent2"/>
                </a:solidFill>
              </a:rPr>
              <a:t>no RPC </a:t>
            </a:r>
            <a:r>
              <a:rPr lang="en-US" b="1" dirty="0" smtClean="0">
                <a:solidFill>
                  <a:schemeClr val="accent2"/>
                </a:solidFill>
              </a:rPr>
              <a:t>outstanding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dirty="0" smtClean="0"/>
              <a:t>and </a:t>
            </a:r>
            <a:r>
              <a:rPr lang="en-US" b="1" dirty="0" smtClean="0">
                <a:solidFill>
                  <a:schemeClr val="accent2"/>
                </a:solidFill>
              </a:rPr>
              <a:t>prior segment footer </a:t>
            </a:r>
            <a:r>
              <a:rPr lang="en-US" b="1" dirty="0">
                <a:solidFill>
                  <a:schemeClr val="accent2"/>
                </a:solidFill>
              </a:rPr>
              <a:t>is </a:t>
            </a:r>
            <a:r>
              <a:rPr lang="en-US" b="1" dirty="0" smtClean="0">
                <a:solidFill>
                  <a:schemeClr val="accent2"/>
                </a:solidFill>
              </a:rPr>
              <a:t>replicated</a:t>
            </a:r>
            <a:endParaRPr lang="en-US" b="1" dirty="0">
              <a:solidFill>
                <a:schemeClr val="accent2"/>
              </a:solidFill>
            </a:endParaRPr>
          </a:p>
          <a:p>
            <a:pPr marL="0" indent="0">
              <a:buNone/>
            </a:pPr>
            <a:r>
              <a:rPr lang="en-US" dirty="0" smtClean="0"/>
              <a:t>Then </a:t>
            </a:r>
            <a:r>
              <a:rPr lang="en-US" b="1" dirty="0">
                <a:solidFill>
                  <a:schemeClr val="accent3"/>
                </a:solidFill>
              </a:rPr>
              <a:t>s</a:t>
            </a:r>
            <a:r>
              <a:rPr lang="en-US" b="1" dirty="0" smtClean="0">
                <a:solidFill>
                  <a:schemeClr val="accent3"/>
                </a:solidFill>
              </a:rPr>
              <a:t>tart write RPC</a:t>
            </a:r>
            <a:r>
              <a:rPr lang="en-US" b="1" dirty="0" smtClean="0"/>
              <a:t> </a:t>
            </a:r>
            <a:r>
              <a:rPr lang="en-US" dirty="0" smtClean="0"/>
              <a:t>containing unreplicated data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72995-1A64-4785-9BDD-BDE1A2D505D0}" type="slidenum">
              <a:rPr lang="en-US" smtClean="0"/>
              <a:t>9</a:t>
            </a:fld>
            <a:endParaRPr lang="en-US"/>
          </a:p>
        </p:txBody>
      </p:sp>
      <p:grpSp>
        <p:nvGrpSpPr>
          <p:cNvPr id="23" name="Group 22"/>
          <p:cNvGrpSpPr/>
          <p:nvPr/>
        </p:nvGrpSpPr>
        <p:grpSpPr>
          <a:xfrm>
            <a:off x="762000" y="1143000"/>
            <a:ext cx="7091363" cy="3005137"/>
            <a:chOff x="762000" y="1143000"/>
            <a:chExt cx="7091363" cy="3005137"/>
          </a:xfrm>
        </p:grpSpPr>
        <p:grpSp>
          <p:nvGrpSpPr>
            <p:cNvPr id="24" name="Group 23"/>
            <p:cNvGrpSpPr/>
            <p:nvPr/>
          </p:nvGrpSpPr>
          <p:grpSpPr>
            <a:xfrm>
              <a:off x="762000" y="1143000"/>
              <a:ext cx="7091363" cy="3005137"/>
              <a:chOff x="309562" y="1247775"/>
              <a:chExt cx="7091363" cy="3005137"/>
            </a:xfrm>
          </p:grpSpPr>
          <p:sp>
            <p:nvSpPr>
              <p:cNvPr id="31" name="Cloud 30"/>
              <p:cNvSpPr/>
              <p:nvPr/>
            </p:nvSpPr>
            <p:spPr>
              <a:xfrm>
                <a:off x="309562" y="1295400"/>
                <a:ext cx="3424238" cy="2819400"/>
              </a:xfrm>
              <a:prstGeom prst="cloud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smtClean="0"/>
                  <a:t>State</a:t>
                </a:r>
              </a:p>
              <a:p>
                <a:pPr algn="ctr"/>
                <a:r>
                  <a:rPr lang="en-US" sz="2800" b="1" dirty="0" smtClean="0"/>
                  <a:t>Variables</a:t>
                </a:r>
                <a:endParaRPr lang="en-US" sz="2800" b="1" dirty="0"/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5715000" y="1247775"/>
                <a:ext cx="838200" cy="838200"/>
              </a:xfrm>
              <a:prstGeom prst="rect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/>
                  <a:t>Action</a:t>
                </a:r>
                <a:endParaRPr lang="en-US" b="1" dirty="0"/>
              </a:p>
            </p:txBody>
          </p:sp>
          <p:sp>
            <p:nvSpPr>
              <p:cNvPr id="41" name="Rectangle 40"/>
              <p:cNvSpPr/>
              <p:nvPr/>
            </p:nvSpPr>
            <p:spPr>
              <a:xfrm>
                <a:off x="5715000" y="2331244"/>
                <a:ext cx="838200" cy="838200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/>
                  <a:t>Action</a:t>
                </a:r>
                <a:endParaRPr lang="en-US" b="1" dirty="0"/>
              </a:p>
            </p:txBody>
          </p:sp>
          <p:sp>
            <p:nvSpPr>
              <p:cNvPr id="42" name="Rectangle 41"/>
              <p:cNvSpPr/>
              <p:nvPr/>
            </p:nvSpPr>
            <p:spPr>
              <a:xfrm>
                <a:off x="5715000" y="3414712"/>
                <a:ext cx="838200" cy="8382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/>
                  <a:t>Action</a:t>
                </a:r>
                <a:endParaRPr lang="en-US" b="1" dirty="0"/>
              </a:p>
            </p:txBody>
          </p:sp>
          <p:cxnSp>
            <p:nvCxnSpPr>
              <p:cNvPr id="43" name="Straight Arrow Connector 42"/>
              <p:cNvCxnSpPr>
                <a:endCxn id="34" idx="1"/>
              </p:cNvCxnSpPr>
              <p:nvPr/>
            </p:nvCxnSpPr>
            <p:spPr>
              <a:xfrm flipV="1">
                <a:off x="2895600" y="1666875"/>
                <a:ext cx="2819400" cy="314326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accent4"/>
              </a:lnRef>
              <a:fillRef idx="0">
                <a:schemeClr val="accent4"/>
              </a:fillRef>
              <a:effectRef idx="2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44" name="Straight Arrow Connector 43"/>
              <p:cNvCxnSpPr>
                <a:endCxn id="34" idx="1"/>
              </p:cNvCxnSpPr>
              <p:nvPr/>
            </p:nvCxnSpPr>
            <p:spPr>
              <a:xfrm flipV="1">
                <a:off x="3048000" y="1666875"/>
                <a:ext cx="2667000" cy="466726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accent4"/>
              </a:lnRef>
              <a:fillRef idx="0">
                <a:schemeClr val="accent4"/>
              </a:fillRef>
              <a:effectRef idx="2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45" name="Straight Arrow Connector 44"/>
              <p:cNvCxnSpPr>
                <a:endCxn id="41" idx="1"/>
              </p:cNvCxnSpPr>
              <p:nvPr/>
            </p:nvCxnSpPr>
            <p:spPr>
              <a:xfrm>
                <a:off x="3048000" y="2133601"/>
                <a:ext cx="2667000" cy="616743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46" name="Straight Arrow Connector 45"/>
              <p:cNvCxnSpPr>
                <a:endCxn id="41" idx="1"/>
              </p:cNvCxnSpPr>
              <p:nvPr/>
            </p:nvCxnSpPr>
            <p:spPr>
              <a:xfrm>
                <a:off x="2514600" y="2438400"/>
                <a:ext cx="3200400" cy="311944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47" name="Straight Arrow Connector 46"/>
              <p:cNvCxnSpPr>
                <a:endCxn id="42" idx="1"/>
              </p:cNvCxnSpPr>
              <p:nvPr/>
            </p:nvCxnSpPr>
            <p:spPr>
              <a:xfrm>
                <a:off x="2133600" y="3352800"/>
                <a:ext cx="3581400" cy="481012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accent5"/>
              </a:lnRef>
              <a:fillRef idx="0">
                <a:schemeClr val="accent5"/>
              </a:fillRef>
              <a:effectRef idx="2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48" name="Straight Arrow Connector 47"/>
              <p:cNvCxnSpPr>
                <a:stCxn id="34" idx="3"/>
              </p:cNvCxnSpPr>
              <p:nvPr/>
            </p:nvCxnSpPr>
            <p:spPr>
              <a:xfrm>
                <a:off x="6553200" y="1666875"/>
                <a:ext cx="838200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accent4"/>
              </a:lnRef>
              <a:fillRef idx="0">
                <a:schemeClr val="accent4"/>
              </a:fillRef>
              <a:effectRef idx="2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49" name="Straight Arrow Connector 48"/>
              <p:cNvCxnSpPr/>
              <p:nvPr/>
            </p:nvCxnSpPr>
            <p:spPr>
              <a:xfrm>
                <a:off x="6553200" y="2721769"/>
                <a:ext cx="838200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50" name="Straight Arrow Connector 49"/>
              <p:cNvCxnSpPr/>
              <p:nvPr/>
            </p:nvCxnSpPr>
            <p:spPr>
              <a:xfrm>
                <a:off x="6562725" y="3833812"/>
                <a:ext cx="838200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accent5"/>
              </a:lnRef>
              <a:fillRef idx="0">
                <a:schemeClr val="accent5"/>
              </a:fillRef>
              <a:effectRef idx="2">
                <a:schemeClr val="accent5"/>
              </a:effectRef>
              <a:fontRef idx="minor">
                <a:schemeClr val="tx1"/>
              </a:fontRef>
            </p:style>
          </p:cxnSp>
        </p:grpSp>
        <p:sp>
          <p:nvSpPr>
            <p:cNvPr id="25" name="TextBox 24"/>
            <p:cNvSpPr txBox="1"/>
            <p:nvPr/>
          </p:nvSpPr>
          <p:spPr>
            <a:xfrm>
              <a:off x="4405313" y="1154668"/>
              <a:ext cx="12907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Conditions</a:t>
              </a:r>
              <a:endParaRPr lang="en-US" b="1" dirty="0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3233738" y="1800226"/>
              <a:ext cx="228600" cy="152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3457576" y="1962151"/>
              <a:ext cx="228600" cy="1524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2852738" y="2260997"/>
              <a:ext cx="228600" cy="15240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2397919" y="3157537"/>
              <a:ext cx="228600" cy="1524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559586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9282"/>
    </mc:Choice>
    <mc:Fallback xmlns="">
      <p:transition spd="slow" advTm="59282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BlTdPEjs03HrvrAObRd6p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5v6am6FFBnRtqMPXYPe62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hV1fCyx4LJcZvSBUODCmX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8sBSJ6Xwlmi76kbQ2uriDx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rW54JCty1Z5TzBMVN0330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0Jwe3OOUg6H1tlyUGA4Md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PV9Kawy95IOUVlyvyFK7I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bx8rmTksZekzUA4jEil61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dypdmb2o25IQJBBJ9EPCJ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AlrXqf1rLCXcjA19x8qAb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R3RtHV9GgpfCY4LoKMnAj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6Twh1HZ7Hc9olun5Xy6i5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szUgxvZua2XpeaGgSIJmi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XHBWn8nDcBVLakbFd9zzc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6eDzoiNehheKlzAqKBYjzW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qJdLMTS9wLlQsYnZQApUj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0OLAesxAgC9rcQbx1ko8I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ZI8snC8I91tJIoZbEqBVv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H1LwNiy4wbY1P2sM4Vsxt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8Xt7NxPGYwMtg16GROQ95v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KGzXJRlGtXfz3io0KJoxE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yy1m6d6CnnCFIqeA6ODPj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1s2osN5qGXEy80WnL8AQz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z7maLnGhdad53wf5yaF7c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WozYMaCzUOS3wzjHKiwXH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19idEJ2ufsV9vDOu1VO73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G4un33nhkCainqFzvTwpy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8m3GTggB9zBbsdJhFZ7X8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CaepUN2FEcFD1iikTz0Z8c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ZdfnOspUADghW7jna60It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hV1fCyx4LJcZvSBUODCmX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8sBSJ6Xwlmi76kbQ2uriDx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GcXrPedxhBgPnQqvrObeZ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UbhCXiO1WpPow3qnCaH2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v0xEhIXvnFHh0MUmJCNSO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06JtXEFcxfBIhLadhUIgE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0Zjm54b0wXBfaaSukamKS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NOMFdpTMj50a6KaAzA0wI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61AZkMAyUUYqbvAqQM7KD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f048jKBLJmR9HK4e56cLb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6bFyF09KepY0AMAUbtPW9a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z2OPlCH0xRl8OpzEJr1vX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86YujTDmO1WA5wRbN7xoq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8eDLuBP6v8FEGTHQRiNma3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cej3MyETYysZRkIOhOgjT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b8790M9yGbYKClC66YjIN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VpD9kVOJ1f5Vrwby2yQeH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6eTPw8twyUJpVjTpDdI5ew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UWScDIMIsFAObJkOMkdtl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vwdh9pl78sA1ZTDWQNMcg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luIGioWK02QzqmYmznnlw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7e9KqbPuqH94LbIzt6Wbos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aqsgXuepPVddfyVSc6gzl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uFbgM6hq98EHZkYVR0cik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8yXt1xeK57SbtVN5HH77oM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5zyzBUhegn3nl7dMLy2G40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oLwtbcq3jj0IPpx7HalOZ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vvoaPai4aVmsoUsVksRRu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85zGRUVz5IH4M33cJr4XjT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ZEPSjCIdd8hmqOuXfnv5c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oBQoJA1MUbfDA122CWmvu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nI2uiSZhXMgr6Ta27niKgO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vGDoftOzNOgkgd1UT8cqd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hV1fCyx4LJcZvSBUODCmX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8sBSJ6Xwlmi76kbQ2uriDx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57MesVcKzJGas59LklxYln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ngLO0H2dj4IpzQ9MyCOe4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jfayJCvPz5ZDKlDxBX7CR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9N7R8yMEsSHGpXG6c3wvn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5JFAVbyYlw9mN6XG8ytqEC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HTqc6rpLHzc34rhdneF6m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jCRIq3u34ItTYGuYsxWKr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B2TeRl5cYwt9zOkn1mhEu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AatAIoL89B7w0PPbc9XSJ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qP6GE5vAtMi7sIKgCHqQm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12OvxQ98HCJCKEu2KGCz8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eSm6qWwgrTByN3S8xFql5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oPX6MAWKdMJGOV8rpdBra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JTwdzYg8mYyRsgjCsOxuK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1cRqaB8W9Mgyux9kaWjHF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O7fW06gdJDvxOKelplBgD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qfqAi52F7tacoJadA2GV3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3WJo5OwY5obRH0vpOaa4v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1nCmvbcKyAHTNctRUZe99o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0w1aHbevLY61z71ADkdwO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YTO1xUbWUmDBBQt1uyk4V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HaUKSpAPWRXvy8lFDkkP4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nYva6CQEcKz3cD7N1Ll5q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E6ilFOVZK6QWNVfIjYYhF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IbEbuazoGmEFvg1w3xyqJ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WvVIyQjyuYkBkpSLW2Jc0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cfPcyjsm696r9NpWf4GbC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CcBPPx1WxsctiFSli067R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uSg5l0MFwOQkCDAItUk9B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eFuK3TMF5u0rHIzKc1aRW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DX2fLzwbNHzQDAABWSTRJ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jbVR9IIiZKHQ2wHO8c8UG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SR4ZaB4iY5EgERjTqOsuI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8Nx3U8JGIPG0i4May7eGL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ZRhylXMjbNyKkLcmX4RRB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14STmdZvj4nTPbkzot5zYi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MEscvkxyo1QZFGZHr8hgB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6bXz6suFvpwJnuKurwqfIW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1hMowK9mnc27FtvCpR2SSB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fhcfcZCR1TaaFMIVKw92j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fOgZO7ycP4qWw6kvWnKl1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uiPQHWimIy1z1oYdauiO3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6KJgBBezMhYE1jY9YqCUsl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VX5WxIcg2daoy6z6l3NWg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3U0403b4GUALSOjvEHQz1V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QVp3pkgQFoBS24RwE1bmj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r6mLA9EC4g2GrNfbf3BNy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dNL3AVL0VkbH7Li7XASmh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DFhgAGlWne7s99A0LKp3V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hWgrMbcxQz8giJL9JzvJ1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KzUIVEfrWfEgolZ8UaKPo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TRwwqF21L4FIvrTxSqNCWl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gcAUOqmniizSe9N3vN024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X53VkvZh9WDpVu51NRI0G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TRwwqF21L4FIvrTxSqNCWl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gcAUOqmniizSe9N3vN024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X53VkvZh9WDpVu51NRI0G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TRwwqF21L4FIvrTxSqNCW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LG4HWF3sQLISF5Baozy4r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gcAUOqmniizSe9N3vN024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X53VkvZh9WDpVu51NRI0G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fikfpiFACOcLrbo7eLm49r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yaHqEAZI68J1XnGstoS1G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y8LjWCvye2OvQnID7ybmd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I5ahbGpmzZ5S3hppCIiwYs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DudN5m8Z5VUV14YTZ6Wsu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Ye5cwMcjOdPd2At9zHjQF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XJ4wbuAs7Y3dvYHTPmNM7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6O2npPwf8DKbhl80BHJm5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9O5urFSX3TGfDftN4KVSP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skHlLPL63LCfFdiUoRnaA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u1ISwNCYqd0JlKN5U2cWQ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DoAgvam4vEPBPGDTjXt4k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7rfJq4I5PB9EUMQ44aOoY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eVRy7jWkYD1znjhfisCmH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TKU7r1JetLAeaEoW227bG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AfikB3F1rYHS27D0RVAJa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Z89CRlpzewFHaEO7pGyrj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xiCgj2bcAX1lg9aZbkCSJ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clXYcJvTaJVmBR0A2mo2V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GOoEWqveOrTm5hjkQrGHN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pTyjZAiguHfvF8AxN5oVU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tfLIhIwWleUnpu5CqUWyX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6ACbJiEAjRnVqjygjzJy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oP0MyZB9uCo7ZUvQJAUZr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1AhJ6saFtZmwh8b66YdhLU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30t4M4aAmOpQ5ZlrCQuVPR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p8am9dAwgz6xgf2F5uTCx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7q3bLEmnMQ5bZ3WBI0mLi8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Ys4cAapqWftiH7aoze8tJ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1lgb63nuwQfY94JGsLcnp9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wLetxCNx9ExX6O0u61Wpo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jx3rH7tW6kSpJqRAPRJj5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C6CSrg5ltJxirHq6UF4dy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5G4ADwc4G58ZVXOOFcQKR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wMTslbZrY9lG3qJDvItF6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8SqY99IX3fRLo0WORDy9o2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asLti6ZRmOmXNDBtmt7CP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ewWR0OyhAs5qgwnGqQ3nv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238afacGhqCUdfwr5bj5d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Rmn55G3gysLhuSIQyo5Ub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Oli89ZLS4pJ8cLMa5vD0R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8WKEIeDVZjIcy2NWw4vGn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ymGX4oizhaNEdlovgwe9p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p0dKm8ZyvaLMonXL9fCq2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oTOry0NYseW9WGJk1aAIF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fMNVzdqeuZZYjdT5Eqa2D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TqX0yvmZwZmRBkVUAYLxI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Qfrh1PerPkSK0ouyshBsI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M54pp6ACW8UmzIzguxL4a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2ZRkwq2wuVfOUslcCp7Rdn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ETMCERWLBGw9JMhPMXkZa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hNk3pUn1Xhuu9kYRs7of6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Q4wEKQvVXJf7aPsmptZx5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KWWXwHngEWBeefQKum5ROb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d581Rm0cCypKuhvbJLyk1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0NQb7uTHxmCdTyxG0L3HW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MiR4754bvLjYx6FqBL0KF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bBcjkpcN40dHQBvXnVroXd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1MXoE5b23Sre5laGevjV0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27goXE2KMgk28L4dJQNvuj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ac0mJlBbky8oHtCffEjSdx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kTRReC0PxckVbHx3fxioC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hV1fCyx4LJcZvSBUODCmX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8sBSJ6Xwlmi76kbQ2uriDx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C1kq9BFkYcXbf1R4qCr6I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Wt9iBQVcx0WrgPwOsoadd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7X0svcb7FXvaa4RgRZPpMF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H47vKp43v4T10v3v6l9iu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fNK1xB92WufPw9Q5DJ5R2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h6LFxBpkNrrZKELaDvvUz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Ufl61TbGGNUPwDgS4yDCH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nwpbkt5Am8RBbwkrzv87K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4V87ULrWhWY6SOHQyIA6r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XUsKyCZ7tz3Jst3dzk8pQ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C4EvJJWqxEciXdFadOXat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39ldMl8fX2V3in52Sfa22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wawQyp7krGre1v9wWBhhG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mTVh4aVIZqmECbHWMJ8DA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EkGMqePo2TyqBMXBlF7sg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C3lASmiyKKImNCVgkWoJG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RnSYP0Py92A6hRVtizprG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Vgn41vocfQyCbYIUxhJcB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MHk3lREPjfkgrCAKZj9XN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xFFWLn18ItZftGJXaxxpx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hVx5kMip3ES39Foo6gNbx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gc8T118BpobenKpF3fPiq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nqx4zMrgBmMrElWqLggrf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bI3os2blpV0Yr7WmE2VrhK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RVhDYqdyleqVOImWsma8M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ource Sans">
      <a:majorFont>
        <a:latin typeface="Source Sans Pro"/>
        <a:ea typeface=""/>
        <a:cs typeface=""/>
      </a:majorFont>
      <a:minorFont>
        <a:latin typeface="Source Sans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6245</TotalTime>
  <Words>1053</Words>
  <Application>Microsoft Office PowerPoint</Application>
  <PresentationFormat>On-screen Show (4:3)</PresentationFormat>
  <Paragraphs>248</Paragraphs>
  <Slides>23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Toward Common Patterns for Distributed, Concurrent, Fault-Tolerant Code</vt:lpstr>
      <vt:lpstr>Introduction</vt:lpstr>
      <vt:lpstr>DCFT Code Examples</vt:lpstr>
      <vt:lpstr>Example: Distributed Log Replication</vt:lpstr>
      <vt:lpstr>Example: Distributed Log Replication</vt:lpstr>
      <vt:lpstr>Example: Distributed Log Replication</vt:lpstr>
      <vt:lpstr>Example: Distributed Log Replication</vt:lpstr>
      <vt:lpstr>This Type of Code is Hard</vt:lpstr>
      <vt:lpstr>Our Approach: Rules</vt:lpstr>
      <vt:lpstr>Our Approach: Rules</vt:lpstr>
      <vt:lpstr>Segment Replication Rules</vt:lpstr>
      <vt:lpstr>Structuring rules</vt:lpstr>
      <vt:lpstr>One Approach</vt:lpstr>
      <vt:lpstr>One Approach</vt:lpstr>
      <vt:lpstr>Tasks</vt:lpstr>
      <vt:lpstr>Pools</vt:lpstr>
      <vt:lpstr>Benefits of Rules, Tasks, and Pools</vt:lpstr>
      <vt:lpstr>Conclusion</vt:lpstr>
      <vt:lpstr>PowerPoint Presentation</vt:lpstr>
      <vt:lpstr>Isn’t this just state machines?</vt:lpstr>
      <vt:lpstr>Isn’t this just events?</vt:lpstr>
      <vt:lpstr>Don’t user-level threads solve this?</vt:lpstr>
      <vt:lpstr>Isn’t this hard to debug?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Toward Common Patterns for Distributed, Concurrent, Fault Tolerant Code</dc:title>
  <dc:creator>stutsman</dc:creator>
  <cp:lastModifiedBy>stutsman</cp:lastModifiedBy>
  <cp:revision>189</cp:revision>
  <cp:lastPrinted>2013-06-12T03:47:20Z</cp:lastPrinted>
  <dcterms:created xsi:type="dcterms:W3CDTF">2013-03-21T16:58:24Z</dcterms:created>
  <dcterms:modified xsi:type="dcterms:W3CDTF">2013-06-12T03:48:53Z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Google.Documents.Tracking">
    <vt:lpwstr>true</vt:lpwstr>
  </property>
  <property fmtid="{D5CDD505-2E9C-101B-9397-08002B2CF9AE}" pid="3" name="Google.Documents.DocumentId">
    <vt:lpwstr>1-3gkEiYYZrX6lW7F2VO2wZwtkK9vTNiC8MkjinOxing</vt:lpwstr>
  </property>
  <property fmtid="{D5CDD505-2E9C-101B-9397-08002B2CF9AE}" pid="4" name="Google.Documents.RevisionId">
    <vt:lpwstr>04286841136702327350</vt:lpwstr>
  </property>
  <property fmtid="{D5CDD505-2E9C-101B-9397-08002B2CF9AE}" pid="5" name="Google.Documents.PreviousRevisionId">
    <vt:lpwstr>13546878180733746824</vt:lpwstr>
  </property>
  <property fmtid="{D5CDD505-2E9C-101B-9397-08002B2CF9AE}" pid="6" name="Google.Documents.PluginVersion">
    <vt:lpwstr>2.0.2662.553</vt:lpwstr>
  </property>
  <property fmtid="{D5CDD505-2E9C-101B-9397-08002B2CF9AE}" pid="7" name="Google.Documents.MergeIncapabilityFlags">
    <vt:i4>0</vt:i4>
  </property>
</Properties>
</file>