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386" r:id="rId2"/>
    <p:sldId id="387" r:id="rId3"/>
    <p:sldId id="405" r:id="rId4"/>
    <p:sldId id="407" r:id="rId5"/>
    <p:sldId id="324" r:id="rId6"/>
    <p:sldId id="383" r:id="rId7"/>
    <p:sldId id="396" r:id="rId8"/>
    <p:sldId id="397" r:id="rId9"/>
    <p:sldId id="398" r:id="rId10"/>
    <p:sldId id="399" r:id="rId11"/>
    <p:sldId id="400" r:id="rId12"/>
    <p:sldId id="402" r:id="rId13"/>
    <p:sldId id="406" r:id="rId14"/>
    <p:sldId id="395" r:id="rId15"/>
    <p:sldId id="403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8C4E"/>
    <a:srgbClr val="FFEEB8"/>
    <a:srgbClr val="ED758C"/>
    <a:srgbClr val="FF6381"/>
    <a:srgbClr val="FF91A6"/>
    <a:srgbClr val="003972"/>
    <a:srgbClr val="005FBE"/>
    <a:srgbClr val="32AA32"/>
    <a:srgbClr val="4A5EC4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6052" autoAdjust="0"/>
    <p:restoredTop sz="94660"/>
  </p:normalViewPr>
  <p:slideViewPr>
    <p:cSldViewPr>
      <p:cViewPr>
        <p:scale>
          <a:sx n="100" d="100"/>
          <a:sy n="100" d="100"/>
        </p:scale>
        <p:origin x="-3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3D85FB-B672-284B-83DB-577FEB72C7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D85FB-B672-284B-83DB-577FEB72C7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D85FB-B672-284B-83DB-577FEB72C7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D85FB-B672-284B-83DB-577FEB72C7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D85FB-B672-284B-83DB-577FEB72C7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201" name="Picture 9" descr="stanfor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1D6E55C-BA65-804D-B96B-080FB609F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77C1A9C-5DA6-B044-9BF0-C7983DE91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8EA8EB-46E6-CB49-AD82-B8202E4E2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17971C6-95F0-3048-B901-07C2CCF28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3038056-5F4A-0244-97D7-216BA164A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F30460-5055-4046-AE04-D6F7CC972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1EE2FD0-C11E-8B44-A05F-95E9FBE0B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49913DE-EFB4-E147-BED7-7407C4B8E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10,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8F4ACBF-2168-B348-A113-38A1BC8F3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/>
              <a:t>RAMCloud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happens when you try to build a low latency NIC?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Mario Flajslik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path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 rot="10800000">
            <a:off x="1676400" y="1524000"/>
            <a:ext cx="533400" cy="533400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0800000">
            <a:off x="3429000" y="1523999"/>
            <a:ext cx="533400" cy="533399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0800000">
            <a:off x="5181600" y="1523999"/>
            <a:ext cx="533400" cy="533399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0800000">
            <a:off x="6858000" y="1524000"/>
            <a:ext cx="533400" cy="533399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 rot="10800000">
            <a:off x="3886200" y="4572000"/>
            <a:ext cx="1371600" cy="457200"/>
          </a:xfrm>
          <a:prstGeom prst="trapezoid">
            <a:avLst>
              <a:gd name="adj" fmla="val 70767"/>
            </a:avLst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962400" y="5410200"/>
            <a:ext cx="1219200" cy="6858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PCIe</a:t>
            </a: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Arrow Connector 42"/>
          <p:cNvCxnSpPr>
            <a:stCxn id="31" idx="0"/>
            <a:endCxn id="32" idx="0"/>
          </p:cNvCxnSpPr>
          <p:nvPr/>
        </p:nvCxnSpPr>
        <p:spPr bwMode="auto">
          <a:xfrm rot="5400000">
            <a:off x="4381500" y="52197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5400000">
            <a:off x="4267994" y="6247606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>
            <a:off x="4572794" y="6247606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143000" y="4648200"/>
            <a:ext cx="1143000" cy="1066800"/>
          </a:xfrm>
          <a:prstGeom prst="rect">
            <a:avLst/>
          </a:prstGeom>
          <a:solidFill>
            <a:srgbClr val="FF63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CTRL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Arrow Connector 50"/>
          <p:cNvCxnSpPr>
            <a:stCxn id="49" idx="3"/>
            <a:endCxn id="31" idx="3"/>
          </p:cNvCxnSpPr>
          <p:nvPr/>
        </p:nvCxnSpPr>
        <p:spPr bwMode="auto">
          <a:xfrm flipV="1">
            <a:off x="2286000" y="4800600"/>
            <a:ext cx="1761973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62400" y="6336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TX/RX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3716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8768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5532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3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74" idx="2"/>
            <a:endCxn id="6" idx="2"/>
          </p:cNvCxnSpPr>
          <p:nvPr/>
        </p:nvCxnSpPr>
        <p:spPr bwMode="auto">
          <a:xfrm rot="5400000">
            <a:off x="1822966" y="1403866"/>
            <a:ext cx="240268" cy="1588"/>
          </a:xfrm>
          <a:prstGeom prst="straightConnector1">
            <a:avLst/>
          </a:prstGeom>
          <a:ln>
            <a:headEnd type="arrow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5" idx="2"/>
            <a:endCxn id="7" idx="2"/>
          </p:cNvCxnSpPr>
          <p:nvPr/>
        </p:nvCxnSpPr>
        <p:spPr bwMode="auto">
          <a:xfrm rot="5400000">
            <a:off x="3575567" y="1403865"/>
            <a:ext cx="240267" cy="1588"/>
          </a:xfrm>
          <a:prstGeom prst="straightConnector1">
            <a:avLst/>
          </a:prstGeom>
          <a:ln>
            <a:headEnd type="arrow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2"/>
            <a:endCxn id="8" idx="2"/>
          </p:cNvCxnSpPr>
          <p:nvPr/>
        </p:nvCxnSpPr>
        <p:spPr bwMode="auto">
          <a:xfrm rot="5400000">
            <a:off x="5328167" y="1403865"/>
            <a:ext cx="240267" cy="1588"/>
          </a:xfrm>
          <a:prstGeom prst="straightConnector1">
            <a:avLst/>
          </a:prstGeom>
          <a:ln>
            <a:headEnd type="arrow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7" idx="2"/>
            <a:endCxn id="9" idx="2"/>
          </p:cNvCxnSpPr>
          <p:nvPr/>
        </p:nvCxnSpPr>
        <p:spPr bwMode="auto">
          <a:xfrm rot="5400000">
            <a:off x="7004566" y="1403866"/>
            <a:ext cx="240268" cy="1588"/>
          </a:xfrm>
          <a:prstGeom prst="straightConnector1">
            <a:avLst/>
          </a:prstGeom>
          <a:ln>
            <a:headEnd type="arrow" w="med" len="med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 bwMode="auto">
          <a:xfrm>
            <a:off x="1447800" y="2514600"/>
            <a:ext cx="990600" cy="914400"/>
          </a:xfrm>
          <a:prstGeom prst="rect">
            <a:avLst/>
          </a:prstGeom>
          <a:solidFill>
            <a:srgbClr val="FFEEB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200400" y="2514600"/>
            <a:ext cx="990600" cy="914400"/>
          </a:xfrm>
          <a:prstGeom prst="rect">
            <a:avLst/>
          </a:prstGeom>
          <a:solidFill>
            <a:srgbClr val="FFEEB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953000" y="2514600"/>
            <a:ext cx="990600" cy="914400"/>
          </a:xfrm>
          <a:prstGeom prst="rect">
            <a:avLst/>
          </a:prstGeom>
          <a:solidFill>
            <a:srgbClr val="FFEEB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629400" y="2514600"/>
            <a:ext cx="990600" cy="914400"/>
          </a:xfrm>
          <a:prstGeom prst="rect">
            <a:avLst/>
          </a:prstGeom>
          <a:solidFill>
            <a:srgbClr val="FFEEB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0" name="Straight Arrow Connector 69"/>
          <p:cNvCxnSpPr>
            <a:stCxn id="56" idx="0"/>
            <a:endCxn id="6" idx="0"/>
          </p:cNvCxnSpPr>
          <p:nvPr/>
        </p:nvCxnSpPr>
        <p:spPr bwMode="auto">
          <a:xfrm rot="5400000" flipH="1" flipV="1">
            <a:off x="1714500" y="228600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8" idx="0"/>
            <a:endCxn id="7" idx="0"/>
          </p:cNvCxnSpPr>
          <p:nvPr/>
        </p:nvCxnSpPr>
        <p:spPr bwMode="auto">
          <a:xfrm rot="5400000" flipH="1" flipV="1">
            <a:off x="3467099" y="2285999"/>
            <a:ext cx="45720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9" idx="0"/>
            <a:endCxn id="8" idx="0"/>
          </p:cNvCxnSpPr>
          <p:nvPr/>
        </p:nvCxnSpPr>
        <p:spPr bwMode="auto">
          <a:xfrm rot="5400000" flipH="1" flipV="1">
            <a:off x="5219699" y="2285999"/>
            <a:ext cx="45720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0" idx="0"/>
            <a:endCxn id="9" idx="0"/>
          </p:cNvCxnSpPr>
          <p:nvPr/>
        </p:nvCxnSpPr>
        <p:spPr bwMode="auto">
          <a:xfrm rot="5400000" flipH="1" flipV="1">
            <a:off x="6896100" y="2286000"/>
            <a:ext cx="457201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endCxn id="56" idx="2"/>
          </p:cNvCxnSpPr>
          <p:nvPr/>
        </p:nvCxnSpPr>
        <p:spPr bwMode="auto">
          <a:xfrm rot="16200000" flipV="1">
            <a:off x="2533650" y="2838450"/>
            <a:ext cx="1143000" cy="2324100"/>
          </a:xfrm>
          <a:prstGeom prst="bentConnector3">
            <a:avLst>
              <a:gd name="adj1" fmla="val 38148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58" idx="2"/>
          </p:cNvCxnSpPr>
          <p:nvPr/>
        </p:nvCxnSpPr>
        <p:spPr bwMode="auto">
          <a:xfrm rot="16200000" flipV="1">
            <a:off x="3486150" y="3638550"/>
            <a:ext cx="1143000" cy="7239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endCxn id="59" idx="2"/>
          </p:cNvCxnSpPr>
          <p:nvPr/>
        </p:nvCxnSpPr>
        <p:spPr bwMode="auto">
          <a:xfrm rot="5400000" flipH="1" flipV="1">
            <a:off x="4514850" y="3638550"/>
            <a:ext cx="1143000" cy="7239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60" idx="2"/>
          </p:cNvCxnSpPr>
          <p:nvPr/>
        </p:nvCxnSpPr>
        <p:spPr bwMode="auto">
          <a:xfrm rot="5400000" flipH="1" flipV="1">
            <a:off x="5429250" y="2876550"/>
            <a:ext cx="1143000" cy="2247900"/>
          </a:xfrm>
          <a:prstGeom prst="bentConnector3">
            <a:avLst>
              <a:gd name="adj1" fmla="val 37407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PCIe</a:t>
            </a:r>
            <a:r>
              <a:rPr lang="en-US" dirty="0" smtClean="0"/>
              <a:t> RX latency breakdown</a:t>
            </a:r>
            <a:endParaRPr lang="en-US" dirty="0"/>
          </a:p>
        </p:txBody>
      </p:sp>
      <p:grpSp>
        <p:nvGrpSpPr>
          <p:cNvPr id="186" name="Group 185"/>
          <p:cNvGrpSpPr/>
          <p:nvPr/>
        </p:nvGrpSpPr>
        <p:grpSpPr>
          <a:xfrm>
            <a:off x="0" y="1066800"/>
            <a:ext cx="5029200" cy="2597546"/>
            <a:chOff x="0" y="1066800"/>
            <a:chExt cx="5029200" cy="2597546"/>
          </a:xfrm>
        </p:grpSpPr>
        <p:sp>
          <p:nvSpPr>
            <p:cNvPr id="11" name="TextBox 10"/>
            <p:cNvSpPr txBox="1"/>
            <p:nvPr/>
          </p:nvSpPr>
          <p:spPr>
            <a:xfrm>
              <a:off x="381000" y="1374577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" y="1834755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trn_tx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2293543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pcie_mim_wr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749154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pcie_mim_rd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" y="3206354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wire</a:t>
              </a:r>
              <a:endParaRPr lang="en-US" sz="1600" dirty="0"/>
            </a:p>
          </p:txBody>
        </p:sp>
        <p:cxnSp>
          <p:nvCxnSpPr>
            <p:cNvPr id="18" name="Straight Connector 17"/>
            <p:cNvCxnSpPr>
              <a:endCxn id="13" idx="3"/>
            </p:cNvCxnSpPr>
            <p:nvPr/>
          </p:nvCxnSpPr>
          <p:spPr bwMode="auto">
            <a:xfrm rot="5400000">
              <a:off x="1057271" y="1842101"/>
              <a:ext cx="1239849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1447800" y="1066800"/>
              <a:ext cx="457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0</a:t>
              </a:r>
              <a:endParaRPr lang="en-US" sz="1200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rot="10800000">
              <a:off x="304800" y="1834755"/>
              <a:ext cx="39624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304800" y="2672954"/>
              <a:ext cx="41910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304800" y="2749154"/>
              <a:ext cx="4495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Left-Right Arrow 14"/>
            <p:cNvSpPr/>
            <p:nvPr/>
          </p:nvSpPr>
          <p:spPr bwMode="auto">
            <a:xfrm>
              <a:off x="1676400" y="1374577"/>
              <a:ext cx="2286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gradFill flip="none" rotWithShape="1">
              <a:gsLst>
                <a:gs pos="0">
                  <a:schemeClr val="accent1"/>
                </a:gs>
                <a:gs pos="65000">
                  <a:schemeClr val="bg1"/>
                </a:gs>
              </a:gsLst>
              <a:lin ang="0" scaled="1"/>
              <a:tileRect/>
            </a:gradFill>
            <a:ln w="9525" cap="flat" cmpd="sng" algn="ctr">
              <a:gradFill flip="none" rotWithShape="1">
                <a:gsLst>
                  <a:gs pos="0">
                    <a:schemeClr val="tx1"/>
                  </a:gs>
                  <a:gs pos="82000">
                    <a:srgbClr val="FFFFFF"/>
                  </a:gs>
                </a:gsLst>
                <a:lin ang="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rot="10800000">
              <a:off x="304800" y="3130154"/>
              <a:ext cx="4495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10800000">
              <a:off x="304800" y="3585764"/>
              <a:ext cx="47244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Left-Right Arrow 8"/>
            <p:cNvSpPr/>
            <p:nvPr/>
          </p:nvSpPr>
          <p:spPr bwMode="auto">
            <a:xfrm>
              <a:off x="2895600" y="2749154"/>
              <a:ext cx="4572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Left-Right Arrow 9"/>
            <p:cNvSpPr/>
            <p:nvPr/>
          </p:nvSpPr>
          <p:spPr bwMode="auto">
            <a:xfrm>
              <a:off x="3581400" y="3206354"/>
              <a:ext cx="4572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10800000">
              <a:off x="304800" y="2214166"/>
              <a:ext cx="39624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10800000">
              <a:off x="304800" y="2291954"/>
              <a:ext cx="41910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Left-Right Arrow 7"/>
            <p:cNvSpPr/>
            <p:nvPr/>
          </p:nvSpPr>
          <p:spPr bwMode="auto">
            <a:xfrm>
              <a:off x="2438400" y="2293543"/>
              <a:ext cx="2286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-Right Arrow 6"/>
            <p:cNvSpPr/>
            <p:nvPr/>
          </p:nvSpPr>
          <p:spPr bwMode="auto">
            <a:xfrm>
              <a:off x="1981200" y="1834755"/>
              <a:ext cx="2286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rot="10800000">
              <a:off x="304800" y="1752600"/>
              <a:ext cx="32766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0800000">
              <a:off x="304800" y="1372988"/>
              <a:ext cx="32766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10800000">
              <a:off x="304800" y="3206354"/>
              <a:ext cx="47244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1603176" y="1907978"/>
              <a:ext cx="121324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717475" y="2174677"/>
              <a:ext cx="144185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endCxn id="110" idx="2"/>
            </p:cNvCxnSpPr>
            <p:nvPr/>
          </p:nvCxnSpPr>
          <p:spPr bwMode="auto">
            <a:xfrm rot="5400000">
              <a:off x="1907976" y="2212776"/>
              <a:ext cx="151804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endCxn id="111" idx="2"/>
            </p:cNvCxnSpPr>
            <p:nvPr/>
          </p:nvCxnSpPr>
          <p:spPr bwMode="auto">
            <a:xfrm rot="5400000">
              <a:off x="2134394" y="2666206"/>
              <a:ext cx="1524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endCxn id="112" idx="2"/>
            </p:cNvCxnSpPr>
            <p:nvPr/>
          </p:nvCxnSpPr>
          <p:spPr bwMode="auto">
            <a:xfrm rot="5400000">
              <a:off x="2594571" y="2669182"/>
              <a:ext cx="1518048" cy="15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2817814" y="2901554"/>
              <a:ext cx="152399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TextBox 107"/>
            <p:cNvSpPr txBox="1"/>
            <p:nvPr/>
          </p:nvSpPr>
          <p:spPr>
            <a:xfrm>
              <a:off x="1981200" y="1447800"/>
              <a:ext cx="4572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128</a:t>
              </a:r>
              <a:endParaRPr lang="en-US" sz="1200" dirty="0"/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rot="5400000">
              <a:off x="3276603" y="2901554"/>
              <a:ext cx="1523997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1377356" y="1908373"/>
              <a:ext cx="121245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752600" y="1066800"/>
              <a:ext cx="457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96</a:t>
              </a:r>
              <a:endParaRPr lang="en-US" sz="1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286000" y="1981200"/>
              <a:ext cx="3048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240</a:t>
              </a:r>
              <a:endParaRPr lang="en-US" sz="12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514600" y="2787134"/>
              <a:ext cx="3048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272</a:t>
              </a:r>
              <a:endParaRPr lang="en-US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667000" y="3244334"/>
              <a:ext cx="4572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316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200400" y="3244334"/>
              <a:ext cx="3048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380</a:t>
              </a:r>
              <a:endParaRPr lang="en-US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429000" y="2895600"/>
              <a:ext cx="3048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446</a:t>
              </a:r>
              <a:endParaRPr lang="en-US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886200" y="2895600"/>
              <a:ext cx="3048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510</a:t>
              </a:r>
              <a:endParaRPr lang="en-US" sz="1200" dirty="0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0" y="3886200"/>
            <a:ext cx="8915400" cy="2628426"/>
            <a:chOff x="0" y="3936881"/>
            <a:chExt cx="8915400" cy="2628426"/>
          </a:xfrm>
        </p:grpSpPr>
        <p:sp>
          <p:nvSpPr>
            <p:cNvPr id="78" name="TextBox 77"/>
            <p:cNvSpPr txBox="1"/>
            <p:nvPr/>
          </p:nvSpPr>
          <p:spPr>
            <a:xfrm>
              <a:off x="0" y="5105400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pcie_mim_rd</a:t>
              </a:r>
              <a:endParaRPr lang="en-US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0" y="5562600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pcie_mim_wr</a:t>
              </a:r>
              <a:endParaRPr lang="en-US" sz="1600" dirty="0"/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76200" y="3936881"/>
              <a:ext cx="8839200" cy="2628426"/>
              <a:chOff x="76200" y="4082534"/>
              <a:chExt cx="8839200" cy="262842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381000" y="433963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app</a:t>
                </a:r>
                <a:endParaRPr lang="en-US" sz="16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81000" y="4799808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trn_rx</a:t>
                </a:r>
                <a:endParaRPr lang="en-US" sz="16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6200" y="6171407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wire</a:t>
                </a:r>
                <a:endParaRPr lang="en-US" sz="1600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 bwMode="auto">
              <a:xfrm rot="5400000">
                <a:off x="1063824" y="6093024"/>
                <a:ext cx="1226743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 rot="10800000">
                <a:off x="304800" y="4799808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rot="10800000">
                <a:off x="304800" y="5638007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10800000">
                <a:off x="304800" y="5714207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 bwMode="auto">
              <a:xfrm rot="10800000">
                <a:off x="304800" y="6095207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 rot="10800000">
                <a:off x="304800" y="6171407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 rot="10800000">
                <a:off x="304800" y="6550818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rot="10800000">
                <a:off x="304800" y="5179219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 bwMode="auto">
              <a:xfrm rot="10800000">
                <a:off x="304800" y="5257007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10800000">
                <a:off x="304800" y="4720630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 rot="10800000">
                <a:off x="304800" y="4338041"/>
                <a:ext cx="8382000" cy="1588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 rot="5400000">
                <a:off x="1598215" y="5716191"/>
                <a:ext cx="1373982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 rot="5400000">
                <a:off x="3537841" y="6060183"/>
                <a:ext cx="1299966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>
                <a:stCxn id="169" idx="2"/>
              </p:cNvCxnSpPr>
              <p:nvPr/>
            </p:nvCxnSpPr>
            <p:spPr bwMode="auto">
              <a:xfrm rot="5400000">
                <a:off x="4151709" y="5752703"/>
                <a:ext cx="129619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6" name="Straight Connector 145"/>
              <p:cNvCxnSpPr/>
              <p:nvPr/>
            </p:nvCxnSpPr>
            <p:spPr bwMode="auto">
              <a:xfrm rot="5400000">
                <a:off x="4683918" y="5449094"/>
                <a:ext cx="99218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 rot="5400000">
                <a:off x="5981700" y="5448300"/>
                <a:ext cx="990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8" name="Straight Connector 147"/>
              <p:cNvCxnSpPr>
                <a:endCxn id="173" idx="2"/>
              </p:cNvCxnSpPr>
              <p:nvPr/>
            </p:nvCxnSpPr>
            <p:spPr bwMode="auto">
              <a:xfrm rot="16200000" flipH="1">
                <a:off x="6651763" y="5007629"/>
                <a:ext cx="1022072" cy="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7049690" y="4610497"/>
                <a:ext cx="837406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0" name="Straight Connector 149"/>
              <p:cNvCxnSpPr>
                <a:endCxn id="174" idx="2"/>
              </p:cNvCxnSpPr>
              <p:nvPr/>
            </p:nvCxnSpPr>
            <p:spPr bwMode="auto">
              <a:xfrm rot="16200000" flipH="1">
                <a:off x="7947163" y="5007629"/>
                <a:ext cx="1022072" cy="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 rot="5400000">
                <a:off x="8270479" y="4610497"/>
                <a:ext cx="837406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1" name="Left-Right Arrow 90"/>
              <p:cNvSpPr/>
              <p:nvPr/>
            </p:nvSpPr>
            <p:spPr bwMode="auto">
              <a:xfrm>
                <a:off x="1676400" y="6172200"/>
                <a:ext cx="2514600" cy="381000"/>
              </a:xfrm>
              <a:prstGeom prst="leftRightArrow">
                <a:avLst>
                  <a:gd name="adj1" fmla="val 100000"/>
                  <a:gd name="adj2" fmla="val 2555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" name="Left-Right Arrow 89"/>
              <p:cNvSpPr/>
              <p:nvPr/>
            </p:nvSpPr>
            <p:spPr bwMode="auto">
              <a:xfrm>
                <a:off x="2286000" y="5715000"/>
                <a:ext cx="2514600" cy="381000"/>
              </a:xfrm>
              <a:prstGeom prst="leftRightArrow">
                <a:avLst>
                  <a:gd name="adj1" fmla="val 100000"/>
                  <a:gd name="adj2" fmla="val 2555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Left-Right Arrow 94"/>
              <p:cNvSpPr/>
              <p:nvPr/>
            </p:nvSpPr>
            <p:spPr bwMode="auto">
              <a:xfrm>
                <a:off x="5181600" y="5257800"/>
                <a:ext cx="1295400" cy="381000"/>
              </a:xfrm>
              <a:prstGeom prst="leftRightArrow">
                <a:avLst>
                  <a:gd name="adj1" fmla="val 100000"/>
                  <a:gd name="adj2" fmla="val 2555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6" name="Left-Right Arrow 95"/>
              <p:cNvSpPr/>
              <p:nvPr/>
            </p:nvSpPr>
            <p:spPr bwMode="auto">
              <a:xfrm>
                <a:off x="7162800" y="4800600"/>
                <a:ext cx="1295400" cy="381000"/>
              </a:xfrm>
              <a:prstGeom prst="leftRightArrow">
                <a:avLst>
                  <a:gd name="adj1" fmla="val 100000"/>
                  <a:gd name="adj2" fmla="val 2555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1" name="Left-Right Arrow 130"/>
              <p:cNvSpPr/>
              <p:nvPr/>
            </p:nvSpPr>
            <p:spPr bwMode="auto">
              <a:xfrm>
                <a:off x="7467600" y="4343400"/>
                <a:ext cx="1219200" cy="381000"/>
              </a:xfrm>
              <a:prstGeom prst="leftRightArrow">
                <a:avLst>
                  <a:gd name="adj1" fmla="val 100000"/>
                  <a:gd name="adj2" fmla="val 2555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2057400" y="4920734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176</a:t>
                </a:r>
                <a:endParaRPr lang="en-US" sz="1200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3962400" y="5334000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576</a:t>
                </a:r>
                <a:endParaRPr lang="en-US" sz="12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4572000" y="4920734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752</a:t>
                </a:r>
                <a:endParaRPr lang="en-US" sz="12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4953000" y="5791200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832</a:t>
                </a:r>
                <a:endParaRPr lang="en-US" sz="12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6248400" y="5791200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1120</a:t>
                </a:r>
                <a:endParaRPr lang="en-US" sz="1200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6934200" y="5334000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1376</a:t>
                </a:r>
                <a:endParaRPr lang="en-US" sz="1200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8229600" y="5334000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1664</a:t>
                </a:r>
                <a:endParaRPr lang="en-US" sz="1200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239000" y="4082534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1424</a:t>
                </a:r>
                <a:endParaRPr lang="en-US" sz="1200" dirty="0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8458200" y="4082534"/>
                <a:ext cx="457200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 smtClean="0"/>
                  <a:t>1680</a:t>
                </a:r>
                <a:endParaRPr lang="en-US" sz="1200" dirty="0"/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1447800" y="5181600"/>
              <a:ext cx="4572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dirty="0" smtClean="0"/>
                <a:t>0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RTT of DMA read from the NIC</a:t>
            </a:r>
          </a:p>
          <a:p>
            <a:r>
              <a:rPr lang="en-US" dirty="0" smtClean="0"/>
              <a:t>Xilinx </a:t>
            </a:r>
            <a:r>
              <a:rPr lang="en-US" dirty="0" err="1" smtClean="0"/>
              <a:t>PCIe</a:t>
            </a:r>
            <a:r>
              <a:rPr lang="en-US" dirty="0" smtClean="0"/>
              <a:t> core latency (128B) = 2126 ns</a:t>
            </a:r>
          </a:p>
          <a:p>
            <a:r>
              <a:rPr lang="en-US" dirty="0" smtClean="0"/>
              <a:t>Latency = 2000 ns + size * 6 ns</a:t>
            </a:r>
          </a:p>
          <a:p>
            <a:r>
              <a:rPr lang="en-US" dirty="0" smtClean="0"/>
              <a:t>Smaller latency for x8 </a:t>
            </a:r>
            <a:r>
              <a:rPr lang="en-US" dirty="0" err="1" smtClean="0"/>
              <a:t>PCIe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3733800"/>
          <a:ext cx="3429000" cy="2209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714500"/>
                <a:gridCol w="17145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2424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2808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3464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4984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 of PCI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685800"/>
          </a:xfrm>
        </p:spPr>
        <p:txBody>
          <a:bodyPr/>
          <a:lstStyle/>
          <a:p>
            <a:r>
              <a:rPr lang="en-US" sz="2000" dirty="0" smtClean="0"/>
              <a:t>Experiment done with register DMA reads (4 byte DMA reads)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8229600" cy="549275"/>
          </a:xfrm>
        </p:spPr>
        <p:txBody>
          <a:bodyPr/>
          <a:lstStyle/>
          <a:p>
            <a:r>
              <a:rPr lang="en-US" dirty="0" smtClean="0"/>
              <a:t>Data from: Motivating Future Interconnects: A Differential Measurement Analysis of PCI Latency. David Miller (University of Cambridge, United Kingdom); Philip M Watts (University of Cambridge, United Kingdom); Andrew W. Moore (University of Cambridge, United Kingdom)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447800"/>
          <a:ext cx="8229600" cy="27432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PCI version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DMA read latency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 MHz</a:t>
                      </a:r>
                      <a:r>
                        <a:rPr lang="en-US" baseline="0" dirty="0" smtClean="0"/>
                        <a:t> PCI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324 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 MHz PCI-X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 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 MHz PCI-X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 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PCIe</a:t>
                      </a:r>
                      <a:r>
                        <a:rPr lang="en-US" baseline="0" dirty="0" smtClean="0"/>
                        <a:t> x1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2106 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PCIe</a:t>
                      </a:r>
                      <a:r>
                        <a:rPr lang="en-US" baseline="0" dirty="0" smtClean="0"/>
                        <a:t> x8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 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&amp; MAC</a:t>
            </a:r>
            <a:endParaRPr lang="en-US" dirty="0"/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228600" y="4800600"/>
            <a:ext cx="8686800" cy="1554163"/>
          </a:xfrm>
        </p:spPr>
        <p:txBody>
          <a:bodyPr/>
          <a:lstStyle/>
          <a:p>
            <a:r>
              <a:rPr lang="en-US" sz="2000" dirty="0" smtClean="0"/>
              <a:t>XAUI is interconnect protocol between virtex-5 and the PHY chip</a:t>
            </a:r>
          </a:p>
          <a:p>
            <a:r>
              <a:rPr lang="en-US" sz="2000" dirty="0" smtClean="0"/>
              <a:t>Given times are for a copper cable</a:t>
            </a:r>
          </a:p>
          <a:p>
            <a:r>
              <a:rPr lang="en-US" sz="2000" dirty="0" smtClean="0"/>
              <a:t>Optical cable times are a little better (~10ns better)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828800"/>
            <a:ext cx="36576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19200" y="2209800"/>
            <a:ext cx="838200" cy="533400"/>
          </a:xfrm>
          <a:prstGeom prst="rect">
            <a:avLst/>
          </a:prstGeom>
          <a:solidFill>
            <a:srgbClr val="FFEEB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2209800"/>
            <a:ext cx="838200" cy="5334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37338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2209800"/>
            <a:ext cx="838200" cy="5334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086600" y="2209800"/>
            <a:ext cx="838200" cy="533400"/>
          </a:xfrm>
          <a:prstGeom prst="rect">
            <a:avLst/>
          </a:prstGeom>
          <a:solidFill>
            <a:srgbClr val="FFEEB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1383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10G </a:t>
            </a:r>
            <a:r>
              <a:rPr lang="en-US" dirty="0" err="1" smtClean="0"/>
              <a:t>NetFPGA</a:t>
            </a:r>
            <a:r>
              <a:rPr lang="en-US" dirty="0" smtClean="0"/>
              <a:t> NIC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383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10G </a:t>
            </a:r>
            <a:r>
              <a:rPr lang="en-US" dirty="0" err="1" smtClean="0"/>
              <a:t>NetFPGA</a:t>
            </a:r>
            <a:r>
              <a:rPr lang="en-US" dirty="0" smtClean="0"/>
              <a:t> NIC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38200" y="2476500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 flipV="1">
            <a:off x="2667000" y="2476500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8" idx="1"/>
          </p:cNvCxnSpPr>
          <p:nvPr/>
        </p:nvCxnSpPr>
        <p:spPr bwMode="auto">
          <a:xfrm>
            <a:off x="3886200" y="2476500"/>
            <a:ext cx="1295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41" idx="1"/>
          </p:cNvCxnSpPr>
          <p:nvPr/>
        </p:nvCxnSpPr>
        <p:spPr bwMode="auto">
          <a:xfrm>
            <a:off x="6019800" y="247650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</p:cNvCxnSpPr>
          <p:nvPr/>
        </p:nvCxnSpPr>
        <p:spPr bwMode="auto">
          <a:xfrm>
            <a:off x="7924800" y="247650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rot="5400000">
            <a:off x="231380" y="2820591"/>
            <a:ext cx="15216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2058988" y="2819401"/>
            <a:ext cx="15240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3811191" y="2819797"/>
            <a:ext cx="152320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5486399" y="2819401"/>
            <a:ext cx="15240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391399" y="2819401"/>
            <a:ext cx="15240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62000" y="3581400"/>
            <a:ext cx="45720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0 ns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590800" y="3594556"/>
            <a:ext cx="53340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192 ns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343400" y="3594556"/>
            <a:ext cx="53340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403 ns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3594556"/>
            <a:ext cx="53340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607 ns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924800" y="3594556"/>
            <a:ext cx="53340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819 ns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057400" y="2209800"/>
            <a:ext cx="609600" cy="533400"/>
          </a:xfrm>
          <a:prstGeom prst="rect">
            <a:avLst/>
          </a:prstGeom>
          <a:solidFill>
            <a:srgbClr val="FF8C4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XAUI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477000" y="2209800"/>
            <a:ext cx="609600" cy="533400"/>
          </a:xfrm>
          <a:prstGeom prst="rect">
            <a:avLst/>
          </a:prstGeom>
          <a:solidFill>
            <a:srgbClr val="FF8C4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XAUI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71600" y="2756356"/>
            <a:ext cx="533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109 ns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057400" y="2756356"/>
            <a:ext cx="533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83 ns 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200400" y="2756356"/>
            <a:ext cx="533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211 ns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0" y="2756356"/>
            <a:ext cx="533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211 ns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6553200" y="2756356"/>
            <a:ext cx="533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83 ns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239000" y="2756356"/>
            <a:ext cx="533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90 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Intel 10G </a:t>
            </a:r>
            <a:r>
              <a:rPr lang="en-US" dirty="0" err="1" smtClean="0"/>
              <a:t>NICs</a:t>
            </a:r>
            <a:r>
              <a:rPr lang="en-US" dirty="0" smtClean="0"/>
              <a:t> (RX+TX): ~5μs</a:t>
            </a:r>
          </a:p>
          <a:p>
            <a:r>
              <a:rPr lang="en-US" dirty="0" smtClean="0"/>
              <a:t>Current Intel   1G </a:t>
            </a:r>
            <a:r>
              <a:rPr lang="en-US" dirty="0" err="1" smtClean="0"/>
              <a:t>NICs</a:t>
            </a:r>
            <a:r>
              <a:rPr lang="en-US" dirty="0" smtClean="0"/>
              <a:t> (RX+TX): ~9μs</a:t>
            </a:r>
          </a:p>
          <a:p>
            <a:r>
              <a:rPr lang="en-US" dirty="0" err="1" smtClean="0"/>
              <a:t>Infiniband</a:t>
            </a:r>
            <a:r>
              <a:rPr lang="en-US" dirty="0" smtClean="0"/>
              <a:t> (RX+TX): ~2.2μ</a:t>
            </a:r>
          </a:p>
          <a:p>
            <a:r>
              <a:rPr lang="en-US" dirty="0" smtClean="0"/>
              <a:t>There is room for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Setup</a:t>
            </a:r>
          </a:p>
          <a:p>
            <a:r>
              <a:rPr lang="en-US" dirty="0" smtClean="0"/>
              <a:t>Receive path NIC latency</a:t>
            </a:r>
          </a:p>
          <a:p>
            <a:r>
              <a:rPr lang="en-US" dirty="0" smtClean="0"/>
              <a:t>Transmit path NIC latency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by John </a:t>
            </a:r>
            <a:r>
              <a:rPr lang="en-US" dirty="0" err="1" smtClean="0"/>
              <a:t>Ousterhout</a:t>
            </a:r>
            <a:endParaRPr 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RAMCloud Overview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648200" cy="4906963"/>
          </a:xfrm>
        </p:spPr>
        <p:txBody>
          <a:bodyPr/>
          <a:lstStyle/>
          <a:p>
            <a:r>
              <a:rPr lang="en-US" dirty="0"/>
              <a:t>Storage for datacenters</a:t>
            </a:r>
          </a:p>
          <a:p>
            <a:r>
              <a:rPr lang="en-US" dirty="0"/>
              <a:t>1000-10000 commodity servers</a:t>
            </a:r>
          </a:p>
          <a:p>
            <a:r>
              <a:rPr lang="en-US" dirty="0"/>
              <a:t>64 GB DRAM/server</a:t>
            </a:r>
          </a:p>
          <a:p>
            <a:r>
              <a:rPr lang="en-US" dirty="0"/>
              <a:t>All data always in RAM</a:t>
            </a:r>
          </a:p>
          <a:p>
            <a:r>
              <a:rPr lang="en-US" dirty="0">
                <a:ea typeface="Arial" charset="0"/>
                <a:cs typeface="Arial" charset="0"/>
              </a:rPr>
              <a:t>Durable and available</a:t>
            </a:r>
            <a:endParaRPr lang="en-US" dirty="0"/>
          </a:p>
          <a:p>
            <a:r>
              <a:rPr lang="en-US" dirty="0">
                <a:ea typeface="Arial" charset="0"/>
                <a:cs typeface="Arial" charset="0"/>
              </a:rPr>
              <a:t>Performance goals:</a:t>
            </a:r>
          </a:p>
          <a:p>
            <a:pPr lvl="1"/>
            <a:r>
              <a:rPr lang="en-US" dirty="0">
                <a:ea typeface="Arial" charset="0"/>
                <a:cs typeface="Arial" charset="0"/>
              </a:rPr>
              <a:t>High throughput:</a:t>
            </a:r>
            <a:br>
              <a:rPr lang="en-US" dirty="0">
                <a:ea typeface="Arial" charset="0"/>
                <a:cs typeface="Arial" charset="0"/>
              </a:rPr>
            </a:br>
            <a:r>
              <a:rPr lang="en-US" dirty="0">
                <a:ea typeface="Arial" charset="0"/>
                <a:cs typeface="Arial" charset="0"/>
              </a:rPr>
              <a:t>1M ops/sec/server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Low-latency access: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5-10</a:t>
            </a:r>
            <a:r>
              <a:rPr lang="en-US" dirty="0">
                <a:solidFill>
                  <a:srgbClr val="FF0000"/>
                </a:solidFill>
                <a:ea typeface="Arial" charset="0"/>
                <a:cs typeface="Arial" charset="0"/>
              </a:rPr>
              <a:t>µs RPC</a:t>
            </a: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5410200" y="1371600"/>
            <a:ext cx="3124200" cy="4572000"/>
          </a:xfrm>
          <a:prstGeom prst="roundRect">
            <a:avLst>
              <a:gd name="adj" fmla="val 7500"/>
            </a:avLst>
          </a:prstGeom>
          <a:solidFill>
            <a:srgbClr val="EAEAEA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791200" y="15240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accent2"/>
                </a:solidFill>
              </a:rPr>
              <a:t>Application Servers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988050" y="54102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accent2"/>
                </a:solidFill>
              </a:rPr>
              <a:t>Storage Servers</a:t>
            </a: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6553200" y="3124200"/>
            <a:ext cx="8382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7391400" y="3124200"/>
            <a:ext cx="2286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 flipH="1">
            <a:off x="6553200" y="3124200"/>
            <a:ext cx="30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6248400" y="3124200"/>
            <a:ext cx="2286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H="1">
            <a:off x="7315200" y="3124200"/>
            <a:ext cx="3810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>
            <a:off x="6248400" y="3124200"/>
            <a:ext cx="9144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 flipH="1">
            <a:off x="6324600" y="3124200"/>
            <a:ext cx="1524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 flipH="1">
            <a:off x="6172200" y="3124200"/>
            <a:ext cx="9906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7162800" y="3124200"/>
            <a:ext cx="5334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8" name="Line 16"/>
          <p:cNvSpPr>
            <a:spLocks noChangeShapeType="1"/>
          </p:cNvSpPr>
          <p:nvPr/>
        </p:nvSpPr>
        <p:spPr bwMode="auto">
          <a:xfrm flipH="1">
            <a:off x="6705600" y="3124200"/>
            <a:ext cx="6096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>
            <a:off x="7010400" y="3124200"/>
            <a:ext cx="30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0" name="Line 18"/>
          <p:cNvSpPr>
            <a:spLocks noChangeShapeType="1"/>
          </p:cNvSpPr>
          <p:nvPr/>
        </p:nvSpPr>
        <p:spPr bwMode="auto">
          <a:xfrm flipH="1">
            <a:off x="6858000" y="3124200"/>
            <a:ext cx="685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1" name="Line 19"/>
          <p:cNvSpPr>
            <a:spLocks noChangeShapeType="1"/>
          </p:cNvSpPr>
          <p:nvPr/>
        </p:nvSpPr>
        <p:spPr bwMode="auto">
          <a:xfrm>
            <a:off x="7543800" y="31242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2" name="Line 20"/>
          <p:cNvSpPr>
            <a:spLocks noChangeShapeType="1"/>
          </p:cNvSpPr>
          <p:nvPr/>
        </p:nvSpPr>
        <p:spPr bwMode="auto">
          <a:xfrm>
            <a:off x="6781800" y="31242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3" name="Line 21"/>
          <p:cNvSpPr>
            <a:spLocks noChangeShapeType="1"/>
          </p:cNvSpPr>
          <p:nvPr/>
        </p:nvSpPr>
        <p:spPr bwMode="auto">
          <a:xfrm>
            <a:off x="7010400" y="3124200"/>
            <a:ext cx="4572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sm" len="lg"/>
            <a:tailEnd type="arrow" w="sm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410200" y="5943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Datacenter</a:t>
            </a:r>
          </a:p>
        </p:txBody>
      </p:sp>
      <p:pic>
        <p:nvPicPr>
          <p:cNvPr id="120855" name="Picture 23" descr="rack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970088"/>
            <a:ext cx="1833563" cy="1077912"/>
          </a:xfrm>
          <a:prstGeom prst="rect">
            <a:avLst/>
          </a:prstGeom>
          <a:noFill/>
        </p:spPr>
      </p:pic>
      <p:pic>
        <p:nvPicPr>
          <p:cNvPr id="120856" name="Picture 24" descr="rack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259263"/>
            <a:ext cx="1833563" cy="1077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Datacenter network topology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066800"/>
          </a:xfrm>
        </p:spPr>
        <p:txBody>
          <a:bodyPr/>
          <a:lstStyle/>
          <a:p>
            <a:r>
              <a:rPr lang="en-US" sz="2000" dirty="0" smtClean="0"/>
              <a:t>Current low latency switches ~600ns</a:t>
            </a:r>
          </a:p>
          <a:p>
            <a:r>
              <a:rPr lang="en-US" sz="2000" dirty="0" smtClean="0"/>
              <a:t>Next generation switches promise ~300ns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219200"/>
            <a:ext cx="1143000" cy="475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828800"/>
            <a:ext cx="1143000" cy="4754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828800"/>
            <a:ext cx="1143000" cy="475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1143000" cy="4754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724912"/>
            <a:ext cx="1143000" cy="4754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657600"/>
            <a:ext cx="914400" cy="11519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657600"/>
            <a:ext cx="914400" cy="1151999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12" idx="0"/>
            <a:endCxn id="10" idx="2"/>
          </p:cNvCxnSpPr>
          <p:nvPr/>
        </p:nvCxnSpPr>
        <p:spPr bwMode="auto">
          <a:xfrm rot="5400000" flipH="1" flipV="1">
            <a:off x="1514094" y="3228594"/>
            <a:ext cx="515112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2286000" y="2209800"/>
            <a:ext cx="457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3467100" y="1524000"/>
            <a:ext cx="495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181600" y="1524000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324600" y="2209801"/>
            <a:ext cx="533400" cy="5333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6200000" flipH="1">
            <a:off x="7162800" y="3276601"/>
            <a:ext cx="533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86200" y="2133600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. . . 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3124200" y="4419600"/>
            <a:ext cx="1219200" cy="9906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upv5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FPGA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352800" y="31242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ICH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52800" y="1828800"/>
            <a:ext cx="762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MCH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7800" y="1524000"/>
            <a:ext cx="1219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66800" y="1524000"/>
            <a:ext cx="1219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>
            <a:stCxn id="33" idx="3"/>
            <a:endCxn id="31" idx="1"/>
          </p:cNvCxnSpPr>
          <p:nvPr/>
        </p:nvCxnSpPr>
        <p:spPr bwMode="auto">
          <a:xfrm>
            <a:off x="2286000" y="20193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3"/>
            <a:endCxn id="32" idx="1"/>
          </p:cNvCxnSpPr>
          <p:nvPr/>
        </p:nvCxnSpPr>
        <p:spPr bwMode="auto">
          <a:xfrm>
            <a:off x="4114800" y="2019300"/>
            <a:ext cx="1143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1" idx="2"/>
            <a:endCxn id="30" idx="0"/>
          </p:cNvCxnSpPr>
          <p:nvPr/>
        </p:nvCxnSpPr>
        <p:spPr bwMode="auto">
          <a:xfrm rot="5400000">
            <a:off x="3276600" y="26670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0" idx="2"/>
            <a:endCxn id="29" idx="0"/>
          </p:cNvCxnSpPr>
          <p:nvPr/>
        </p:nvCxnSpPr>
        <p:spPr bwMode="auto">
          <a:xfrm rot="5400000">
            <a:off x="3276600" y="39624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9" idx="2"/>
          </p:cNvCxnSpPr>
          <p:nvPr/>
        </p:nvCxnSpPr>
        <p:spPr bwMode="auto">
          <a:xfrm rot="5400000" flipH="1" flipV="1">
            <a:off x="3505200" y="563880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24200" y="5955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ethernet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733800" y="3657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PCIe</a:t>
            </a:r>
            <a:r>
              <a:rPr lang="en-US" dirty="0" smtClean="0"/>
              <a:t> 1.1 x1</a:t>
            </a:r>
            <a:endParaRPr lang="en-US" dirty="0"/>
          </a:p>
        </p:txBody>
      </p:sp>
      <p:sp>
        <p:nvSpPr>
          <p:cNvPr id="73" name="Arc 72"/>
          <p:cNvSpPr/>
          <p:nvPr/>
        </p:nvSpPr>
        <p:spPr bwMode="auto">
          <a:xfrm>
            <a:off x="1371600" y="2667000"/>
            <a:ext cx="1676400" cy="3505200"/>
          </a:xfrm>
          <a:prstGeom prst="arc">
            <a:avLst>
              <a:gd name="adj1" fmla="val 16678504"/>
              <a:gd name="adj2" fmla="val 20685638"/>
            </a:avLst>
          </a:prstGeom>
          <a:noFill/>
          <a:ln w="28575" cmpd="sng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28800" y="31636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DMA</a:t>
            </a:r>
          </a:p>
          <a:p>
            <a:r>
              <a:rPr lang="en-US" dirty="0" smtClean="0"/>
              <a:t>rd/</a:t>
            </a:r>
            <a:r>
              <a:rPr lang="en-US" dirty="0" err="1" smtClean="0"/>
              <a:t>wr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943600" y="4267200"/>
          <a:ext cx="2286000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3000"/>
                <a:gridCol w="1143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2424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2808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3464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4984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943600" y="3821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DMA read latencies: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packets</a:t>
            </a:r>
            <a:endParaRPr lang="en-US" dirty="0"/>
          </a:p>
        </p:txBody>
      </p:sp>
      <p:sp>
        <p:nvSpPr>
          <p:cNvPr id="85" name="Content Placeholder 84"/>
          <p:cNvSpPr>
            <a:spLocks noGrp="1"/>
          </p:cNvSpPr>
          <p:nvPr>
            <p:ph idx="1"/>
          </p:nvPr>
        </p:nvSpPr>
        <p:spPr>
          <a:xfrm>
            <a:off x="457200" y="1752599"/>
            <a:ext cx="2819400" cy="4343401"/>
          </a:xfrm>
        </p:spPr>
        <p:txBody>
          <a:bodyPr/>
          <a:lstStyle/>
          <a:p>
            <a:r>
              <a:rPr lang="en-US" sz="2000" dirty="0" smtClean="0"/>
              <a:t>Pre-allocate buffers (</a:t>
            </a:r>
            <a:r>
              <a:rPr lang="en-US" sz="2000" dirty="0" err="1" smtClean="0"/>
              <a:t>sk_buff</a:t>
            </a:r>
            <a:r>
              <a:rPr lang="en-US" sz="2000" dirty="0" smtClean="0"/>
              <a:t>) and give them to the NIC</a:t>
            </a:r>
          </a:p>
          <a:p>
            <a:endParaRPr lang="en-US" sz="2000" dirty="0" smtClean="0"/>
          </a:p>
          <a:p>
            <a:r>
              <a:rPr lang="en-US" sz="2000" dirty="0" smtClean="0"/>
              <a:t>On packet receive DMA data to the buffer, and notify the CPU</a:t>
            </a:r>
            <a:endParaRPr lang="en-US" sz="2000" dirty="0"/>
          </a:p>
        </p:txBody>
      </p:sp>
      <p:sp>
        <p:nvSpPr>
          <p:cNvPr id="94" name="Rectangle 93"/>
          <p:cNvSpPr/>
          <p:nvPr/>
        </p:nvSpPr>
        <p:spPr bwMode="auto">
          <a:xfrm>
            <a:off x="7162800" y="5410200"/>
            <a:ext cx="1143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6858000" y="1219200"/>
            <a:ext cx="1752600" cy="3505200"/>
            <a:chOff x="6400800" y="2667000"/>
            <a:chExt cx="1752600" cy="3810000"/>
          </a:xfrm>
        </p:grpSpPr>
        <p:grpSp>
          <p:nvGrpSpPr>
            <p:cNvPr id="93" name="Group 92"/>
            <p:cNvGrpSpPr/>
            <p:nvPr/>
          </p:nvGrpSpPr>
          <p:grpSpPr>
            <a:xfrm>
              <a:off x="6400800" y="3124200"/>
              <a:ext cx="1752600" cy="3352800"/>
              <a:chOff x="5867400" y="4495800"/>
              <a:chExt cx="1752600" cy="3352800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5867400" y="7086600"/>
                <a:ext cx="1752600" cy="76200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meta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data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5867400" y="6324600"/>
                <a:ext cx="1752600" cy="762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5867400" y="44958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s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k_buff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5867400" y="49530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s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k_buff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5867400" y="54102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s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k_buff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5867400" y="58674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…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6553200" y="2667000"/>
              <a:ext cx="14478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RAM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962400" y="2590800"/>
            <a:ext cx="2057400" cy="3048000"/>
            <a:chOff x="3886200" y="2590800"/>
            <a:chExt cx="2057400" cy="3048000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3886200" y="2590800"/>
              <a:ext cx="2057400" cy="304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4038600" y="2667000"/>
              <a:ext cx="1752600" cy="2743200"/>
              <a:chOff x="1143000" y="3352800"/>
              <a:chExt cx="1752600" cy="3276600"/>
            </a:xfrm>
          </p:grpSpPr>
          <p:sp>
            <p:nvSpPr>
              <p:cNvPr id="96" name="Rectangle 95"/>
              <p:cNvSpPr/>
              <p:nvPr/>
            </p:nvSpPr>
            <p:spPr bwMode="auto">
              <a:xfrm>
                <a:off x="1143000" y="3886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packet in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1143000" y="4648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DMA write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1143000" y="5410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write length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1143000" y="6172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interrupt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295400" y="3352800"/>
                <a:ext cx="1447800" cy="441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NIC</a:t>
                </a:r>
                <a:endParaRPr lang="en-US" dirty="0"/>
              </a:p>
            </p:txBody>
          </p:sp>
          <p:cxnSp>
            <p:nvCxnSpPr>
              <p:cNvPr id="102" name="Straight Arrow Connector 101"/>
              <p:cNvCxnSpPr>
                <a:stCxn id="96" idx="2"/>
                <a:endCxn id="97" idx="0"/>
              </p:cNvCxnSpPr>
              <p:nvPr/>
            </p:nvCxnSpPr>
            <p:spPr bwMode="auto">
              <a:xfrm rot="5400000">
                <a:off x="1866900" y="4495800"/>
                <a:ext cx="304800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97" idx="2"/>
                <a:endCxn id="98" idx="0"/>
              </p:cNvCxnSpPr>
              <p:nvPr/>
            </p:nvCxnSpPr>
            <p:spPr bwMode="auto">
              <a:xfrm rot="5400000">
                <a:off x="1866900" y="5257800"/>
                <a:ext cx="304800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98" idx="2"/>
                <a:endCxn id="99" idx="0"/>
              </p:cNvCxnSpPr>
              <p:nvPr/>
            </p:nvCxnSpPr>
            <p:spPr bwMode="auto">
              <a:xfrm rot="5400000">
                <a:off x="1866900" y="6019800"/>
                <a:ext cx="304800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7" name="Straight Arrow Connector 116"/>
          <p:cNvCxnSpPr>
            <a:stCxn id="97" idx="3"/>
            <a:endCxn id="90" idx="1"/>
          </p:cNvCxnSpPr>
          <p:nvPr/>
        </p:nvCxnSpPr>
        <p:spPr bwMode="auto">
          <a:xfrm flipV="1">
            <a:off x="5867400" y="2270760"/>
            <a:ext cx="990600" cy="16721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8" idx="3"/>
            <a:endCxn id="86" idx="1"/>
          </p:cNvCxnSpPr>
          <p:nvPr/>
        </p:nvCxnSpPr>
        <p:spPr bwMode="auto">
          <a:xfrm flipV="1">
            <a:off x="5867400" y="4373880"/>
            <a:ext cx="990600" cy="2069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99" idx="3"/>
            <a:endCxn id="94" idx="1"/>
          </p:cNvCxnSpPr>
          <p:nvPr/>
        </p:nvCxnSpPr>
        <p:spPr bwMode="auto">
          <a:xfrm>
            <a:off x="5867400" y="5218814"/>
            <a:ext cx="1295400" cy="68668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path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 bwMode="auto">
          <a:xfrm rot="10800000">
            <a:off x="3886200" y="2590800"/>
            <a:ext cx="1371600" cy="457200"/>
          </a:xfrm>
          <a:prstGeom prst="trapezoid">
            <a:avLst>
              <a:gd name="adj" fmla="val 70767"/>
            </a:avLst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1524000"/>
            <a:ext cx="533400" cy="533400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1523999"/>
            <a:ext cx="533400" cy="533399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1523999"/>
            <a:ext cx="533400" cy="533399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19900" y="1523999"/>
            <a:ext cx="533400" cy="533399"/>
          </a:xfrm>
          <a:prstGeom prst="rect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2762250" y="1238250"/>
            <a:ext cx="533400" cy="2171700"/>
          </a:xfrm>
          <a:prstGeom prst="bentConnector3">
            <a:avLst>
              <a:gd name="adj1" fmla="val 7063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/>
          <p:nvPr/>
        </p:nvCxnSpPr>
        <p:spPr bwMode="auto">
          <a:xfrm rot="16200000" flipH="1">
            <a:off x="3790950" y="1962149"/>
            <a:ext cx="533400" cy="7239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/>
          <p:nvPr/>
        </p:nvCxnSpPr>
        <p:spPr bwMode="auto">
          <a:xfrm rot="5400000">
            <a:off x="4762500" y="1943099"/>
            <a:ext cx="533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/>
          <p:nvPr/>
        </p:nvCxnSpPr>
        <p:spPr bwMode="auto">
          <a:xfrm rot="5400000">
            <a:off x="5753100" y="1257299"/>
            <a:ext cx="533400" cy="2133600"/>
          </a:xfrm>
          <a:prstGeom prst="bentConnector3">
            <a:avLst>
              <a:gd name="adj1" fmla="val 674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4267200" y="3429000"/>
            <a:ext cx="6096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gradFill flip="none" rotWithShape="1">
              <a:gsLst>
                <a:gs pos="84000">
                  <a:schemeClr val="tx1"/>
                </a:gs>
                <a:gs pos="100000">
                  <a:srgbClr val="FFFFFF"/>
                </a:gs>
              </a:gsLst>
              <a:lin ang="1620000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 rot="10800000">
            <a:off x="3886200" y="4572000"/>
            <a:ext cx="1371600" cy="457200"/>
          </a:xfrm>
          <a:prstGeom prst="trapezoid">
            <a:avLst>
              <a:gd name="adj" fmla="val 70767"/>
            </a:avLst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962400" y="5410200"/>
            <a:ext cx="1219200" cy="6858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PCIe</a:t>
            </a: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>
            <a:stCxn id="5" idx="0"/>
            <a:endCxn id="30" idx="0"/>
          </p:cNvCxnSpPr>
          <p:nvPr/>
        </p:nvCxnSpPr>
        <p:spPr bwMode="auto">
          <a:xfrm rot="5400000">
            <a:off x="4381500" y="32385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0" idx="2"/>
            <a:endCxn id="31" idx="2"/>
          </p:cNvCxnSpPr>
          <p:nvPr/>
        </p:nvCxnSpPr>
        <p:spPr bwMode="auto">
          <a:xfrm rot="5400000">
            <a:off x="4381500" y="43815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31" idx="0"/>
            <a:endCxn id="32" idx="0"/>
          </p:cNvCxnSpPr>
          <p:nvPr/>
        </p:nvCxnSpPr>
        <p:spPr bwMode="auto">
          <a:xfrm rot="5400000">
            <a:off x="4381500" y="52197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5400000">
            <a:off x="4267994" y="6247606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>
            <a:off x="4572794" y="6247606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676400" y="4267200"/>
            <a:ext cx="1143000" cy="1066800"/>
          </a:xfrm>
          <a:prstGeom prst="rect">
            <a:avLst/>
          </a:prstGeom>
          <a:solidFill>
            <a:srgbClr val="FF638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CTRL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Arrow Connector 50"/>
          <p:cNvCxnSpPr>
            <a:stCxn id="49" idx="3"/>
            <a:endCxn id="31" idx="3"/>
          </p:cNvCxnSpPr>
          <p:nvPr/>
        </p:nvCxnSpPr>
        <p:spPr bwMode="auto">
          <a:xfrm>
            <a:off x="2819400" y="4800600"/>
            <a:ext cx="122857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Elbow Connector 53"/>
          <p:cNvCxnSpPr>
            <a:stCxn id="49" idx="0"/>
          </p:cNvCxnSpPr>
          <p:nvPr/>
        </p:nvCxnSpPr>
        <p:spPr bwMode="auto">
          <a:xfrm rot="16200000" flipH="1">
            <a:off x="2990850" y="3524250"/>
            <a:ext cx="304800" cy="1790700"/>
          </a:xfrm>
          <a:prstGeom prst="bentConnector3">
            <a:avLst>
              <a:gd name="adj1" fmla="val -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Arc 62"/>
          <p:cNvSpPr/>
          <p:nvPr/>
        </p:nvSpPr>
        <p:spPr bwMode="auto">
          <a:xfrm>
            <a:off x="4876800" y="3581400"/>
            <a:ext cx="533400" cy="457200"/>
          </a:xfrm>
          <a:prstGeom prst="arc">
            <a:avLst>
              <a:gd name="adj1" fmla="val 12786679"/>
              <a:gd name="adj2" fmla="val 8923039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81600" y="3352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 (256ns delay)</a:t>
            </a:r>
            <a:endParaRPr lang="en-US" dirty="0"/>
          </a:p>
        </p:txBody>
      </p:sp>
      <p:cxnSp>
        <p:nvCxnSpPr>
          <p:cNvPr id="66" name="Shape 65"/>
          <p:cNvCxnSpPr/>
          <p:nvPr/>
        </p:nvCxnSpPr>
        <p:spPr bwMode="auto">
          <a:xfrm rot="10800000" flipV="1">
            <a:off x="5105400" y="4343400"/>
            <a:ext cx="1066800" cy="2286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62400" y="6336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TX/RX</a:t>
            </a:r>
            <a:endParaRPr lang="en-US" dirty="0"/>
          </a:p>
        </p:txBody>
      </p:sp>
      <p:cxnSp>
        <p:nvCxnSpPr>
          <p:cNvPr id="69" name="Shape 68"/>
          <p:cNvCxnSpPr>
            <a:endCxn id="5" idx="3"/>
          </p:cNvCxnSpPr>
          <p:nvPr/>
        </p:nvCxnSpPr>
        <p:spPr bwMode="auto">
          <a:xfrm flipV="1">
            <a:off x="1905002" y="2819400"/>
            <a:ext cx="2142971" cy="1447800"/>
          </a:xfrm>
          <a:prstGeom prst="bentConnector3">
            <a:avLst>
              <a:gd name="adj1" fmla="val 21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13716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876800" y="91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553200" y="91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3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74" idx="2"/>
            <a:endCxn id="6" idx="0"/>
          </p:cNvCxnSpPr>
          <p:nvPr/>
        </p:nvCxnSpPr>
        <p:spPr bwMode="auto">
          <a:xfrm rot="5400000">
            <a:off x="1822966" y="1403866"/>
            <a:ext cx="24026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5" idx="2"/>
            <a:endCxn id="7" idx="0"/>
          </p:cNvCxnSpPr>
          <p:nvPr/>
        </p:nvCxnSpPr>
        <p:spPr bwMode="auto">
          <a:xfrm rot="5400000">
            <a:off x="3575567" y="1403865"/>
            <a:ext cx="24026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2"/>
            <a:endCxn id="8" idx="0"/>
          </p:cNvCxnSpPr>
          <p:nvPr/>
        </p:nvCxnSpPr>
        <p:spPr bwMode="auto">
          <a:xfrm rot="5400000">
            <a:off x="5328167" y="1403865"/>
            <a:ext cx="24026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7" idx="2"/>
            <a:endCxn id="9" idx="0"/>
          </p:cNvCxnSpPr>
          <p:nvPr/>
        </p:nvCxnSpPr>
        <p:spPr bwMode="auto">
          <a:xfrm rot="5400000">
            <a:off x="6966467" y="1403865"/>
            <a:ext cx="24026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019800" y="4114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PCIe</a:t>
            </a:r>
            <a:r>
              <a:rPr lang="en-US" dirty="0" smtClean="0"/>
              <a:t> RX latency breakdown</a:t>
            </a:r>
            <a:endParaRPr lang="en-US" dirty="0"/>
          </a:p>
        </p:txBody>
      </p:sp>
      <p:sp>
        <p:nvSpPr>
          <p:cNvPr id="93" name="Vertical Text Placeholder 9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8229600" cy="5059363"/>
          </a:xfrm>
        </p:spPr>
        <p:txBody>
          <a:bodyPr vert="horz"/>
          <a:lstStyle/>
          <a:p>
            <a:r>
              <a:rPr lang="en-US" dirty="0" smtClean="0"/>
              <a:t>128B receive (+16B </a:t>
            </a:r>
            <a:r>
              <a:rPr lang="en-US" dirty="0" err="1" smtClean="0"/>
              <a:t>PCIe</a:t>
            </a:r>
            <a:r>
              <a:rPr lang="en-US" dirty="0" smtClean="0"/>
              <a:t> header)</a:t>
            </a:r>
          </a:p>
          <a:p>
            <a:r>
              <a:rPr lang="en-US" dirty="0" err="1" smtClean="0"/>
              <a:t>PCIe</a:t>
            </a:r>
            <a:r>
              <a:rPr lang="en-US" dirty="0" smtClean="0"/>
              <a:t> 1.1: 250 MB/</a:t>
            </a:r>
            <a:r>
              <a:rPr lang="en-US" dirty="0" err="1" smtClean="0"/>
              <a:t>s</a:t>
            </a:r>
            <a:r>
              <a:rPr lang="en-US" dirty="0" smtClean="0"/>
              <a:t> -&gt; 576 ns wire time for 144B</a:t>
            </a:r>
          </a:p>
          <a:p>
            <a:r>
              <a:rPr lang="en-US" dirty="0" smtClean="0"/>
              <a:t>All times in nanoseconds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457200" y="2819400"/>
            <a:ext cx="7848600" cy="3739754"/>
            <a:chOff x="304800" y="1444823"/>
            <a:chExt cx="7848600" cy="3739754"/>
          </a:xfrm>
        </p:grpSpPr>
        <p:sp>
          <p:nvSpPr>
            <p:cNvPr id="11" name="TextBox 10"/>
            <p:cNvSpPr txBox="1"/>
            <p:nvPr/>
          </p:nvSpPr>
          <p:spPr>
            <a:xfrm>
              <a:off x="685800" y="1752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2438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trn_tx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" y="31242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pcie_mim_wr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800" y="38100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pcie_mim_rd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4495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wire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rot="5400000">
              <a:off x="1638301" y="2476501"/>
              <a:ext cx="1752601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2134393" y="2972594"/>
              <a:ext cx="2741612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4380309" y="3848497"/>
              <a:ext cx="23614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2477293" y="3163094"/>
              <a:ext cx="3122612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5677297" y="4000897"/>
              <a:ext cx="20566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6704409" y="4191397"/>
              <a:ext cx="16756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2286000" y="1444823"/>
              <a:ext cx="4572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3505200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272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33800" y="2130623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416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57800" y="4876800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746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00800" y="3502223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1156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39000" y="4876800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1322</a:t>
              </a:r>
              <a:endParaRPr lang="en-US" sz="1400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rot="10800000">
              <a:off x="609600" y="2438400"/>
              <a:ext cx="5257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609600" y="3503611"/>
              <a:ext cx="64770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609600" y="3808411"/>
              <a:ext cx="7543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4036615" y="4343797"/>
              <a:ext cx="13708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419600" y="4191000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580</a:t>
              </a:r>
              <a:endParaRPr lang="en-US" sz="1400" dirty="0"/>
            </a:p>
          </p:txBody>
        </p:sp>
        <p:sp>
          <p:nvSpPr>
            <p:cNvPr id="15" name="Left-Right Arrow 14"/>
            <p:cNvSpPr/>
            <p:nvPr/>
          </p:nvSpPr>
          <p:spPr bwMode="auto">
            <a:xfrm>
              <a:off x="2514600" y="1752600"/>
              <a:ext cx="6096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gradFill flip="none" rotWithShape="1">
              <a:gsLst>
                <a:gs pos="0">
                  <a:schemeClr val="accent1"/>
                </a:gs>
                <a:gs pos="65000">
                  <a:schemeClr val="bg1"/>
                </a:gs>
              </a:gsLst>
              <a:lin ang="0" scaled="1"/>
              <a:tileRect/>
            </a:gradFill>
            <a:ln w="9525" cap="flat" cmpd="sng" algn="ctr">
              <a:gradFill flip="none" rotWithShape="1">
                <a:gsLst>
                  <a:gs pos="0">
                    <a:schemeClr val="tx1"/>
                  </a:gs>
                  <a:gs pos="82000">
                    <a:srgbClr val="FFFFFF"/>
                  </a:gs>
                </a:gsLst>
                <a:lin ang="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rot="5400000">
              <a:off x="1753791" y="2819797"/>
              <a:ext cx="24376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2667000" y="2819400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128</a:t>
              </a:r>
              <a:endParaRPr lang="en-US" sz="1400" dirty="0"/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rot="10800000">
              <a:off x="609600" y="4189411"/>
              <a:ext cx="7543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10800000">
              <a:off x="609600" y="4495800"/>
              <a:ext cx="7543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10800000">
              <a:off x="609600" y="4875211"/>
              <a:ext cx="7543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Left-Right Arrow 8"/>
            <p:cNvSpPr/>
            <p:nvPr/>
          </p:nvSpPr>
          <p:spPr bwMode="auto">
            <a:xfrm>
              <a:off x="4724400" y="3810000"/>
              <a:ext cx="19812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Left-Right Arrow 9"/>
            <p:cNvSpPr/>
            <p:nvPr/>
          </p:nvSpPr>
          <p:spPr bwMode="auto">
            <a:xfrm>
              <a:off x="5562600" y="4495800"/>
              <a:ext cx="19812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rot="5400000">
              <a:off x="3010297" y="3467497"/>
              <a:ext cx="31234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4267200" y="2816423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560</a:t>
              </a:r>
              <a:endParaRPr lang="en-US" sz="1400" dirty="0"/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10800000">
              <a:off x="609600" y="2817811"/>
              <a:ext cx="52578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10800000">
              <a:off x="609600" y="3122611"/>
              <a:ext cx="64770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Left-Right Arrow 7"/>
            <p:cNvSpPr/>
            <p:nvPr/>
          </p:nvSpPr>
          <p:spPr bwMode="auto">
            <a:xfrm>
              <a:off x="3505200" y="3124200"/>
              <a:ext cx="10668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-Right Arrow 6"/>
            <p:cNvSpPr/>
            <p:nvPr/>
          </p:nvSpPr>
          <p:spPr bwMode="auto">
            <a:xfrm>
              <a:off x="2971800" y="2438400"/>
              <a:ext cx="1066800" cy="381000"/>
            </a:xfrm>
            <a:prstGeom prst="leftRightArrow">
              <a:avLst>
                <a:gd name="adj1" fmla="val 100000"/>
                <a:gd name="adj2" fmla="val 2555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rot="5400000">
              <a:off x="4191000" y="3124200"/>
              <a:ext cx="1066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10800000">
              <a:off x="609600" y="2133600"/>
              <a:ext cx="44196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0800000">
              <a:off x="609600" y="1751011"/>
              <a:ext cx="4419600" cy="158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Transmitting packets</a:t>
            </a:r>
            <a:endParaRPr lang="en-US" dirty="0"/>
          </a:p>
        </p:txBody>
      </p:sp>
      <p:sp>
        <p:nvSpPr>
          <p:cNvPr id="49" name="Vertical Text Placeholder 48"/>
          <p:cNvSpPr>
            <a:spLocks noGrp="1"/>
          </p:cNvSpPr>
          <p:nvPr>
            <p:ph type="body" orient="vert" idx="1"/>
          </p:nvPr>
        </p:nvSpPr>
        <p:spPr>
          <a:xfrm>
            <a:off x="457200" y="5791200"/>
            <a:ext cx="8229600" cy="838200"/>
          </a:xfrm>
        </p:spPr>
        <p:txBody>
          <a:bodyPr vert="horz"/>
          <a:lstStyle/>
          <a:p>
            <a:r>
              <a:rPr lang="en-US" sz="1800" dirty="0" smtClean="0"/>
              <a:t>NIC writes back a flag that the packet has been sent and </a:t>
            </a:r>
            <a:r>
              <a:rPr lang="en-US" sz="1800" dirty="0" err="1" smtClean="0"/>
              <a:t>sk_buff</a:t>
            </a:r>
            <a:r>
              <a:rPr lang="en-US" sz="1800" dirty="0" smtClean="0"/>
              <a:t> can be </a:t>
            </a:r>
            <a:r>
              <a:rPr lang="en-US" sz="1800" dirty="0" err="1" smtClean="0"/>
              <a:t>deallocated</a:t>
            </a:r>
            <a:r>
              <a:rPr lang="en-US" sz="1800" dirty="0" smtClean="0"/>
              <a:t>. Data written back is the DMA read latency.</a:t>
            </a:r>
            <a:endParaRPr lang="en-US" sz="1800" dirty="0"/>
          </a:p>
        </p:txBody>
      </p:sp>
      <p:sp>
        <p:nvSpPr>
          <p:cNvPr id="94" name="Rectangle 93"/>
          <p:cNvSpPr/>
          <p:nvPr/>
        </p:nvSpPr>
        <p:spPr bwMode="auto">
          <a:xfrm>
            <a:off x="762000" y="1676400"/>
            <a:ext cx="1143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110"/>
          <p:cNvGrpSpPr/>
          <p:nvPr/>
        </p:nvGrpSpPr>
        <p:grpSpPr>
          <a:xfrm>
            <a:off x="6172200" y="990600"/>
            <a:ext cx="1752600" cy="3505200"/>
            <a:chOff x="6400800" y="2667000"/>
            <a:chExt cx="1752600" cy="3810000"/>
          </a:xfrm>
        </p:grpSpPr>
        <p:grpSp>
          <p:nvGrpSpPr>
            <p:cNvPr id="3" name="Group 92"/>
            <p:cNvGrpSpPr/>
            <p:nvPr/>
          </p:nvGrpSpPr>
          <p:grpSpPr>
            <a:xfrm>
              <a:off x="6400800" y="3124200"/>
              <a:ext cx="1752600" cy="3352800"/>
              <a:chOff x="5867400" y="4495800"/>
              <a:chExt cx="1752600" cy="3352800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5867400" y="7086600"/>
                <a:ext cx="1752600" cy="76200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meta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data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5867400" y="6324600"/>
                <a:ext cx="1752600" cy="762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5867400" y="44958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s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k_buff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5867400" y="49530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s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k_buff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5867400" y="54102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s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k_buff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5867400" y="5867400"/>
                <a:ext cx="17526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…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6553200" y="2667000"/>
              <a:ext cx="14478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RAM</a:t>
              </a:r>
              <a:endParaRPr lang="en-US" dirty="0"/>
            </a:p>
          </p:txBody>
        </p:sp>
      </p:grpSp>
      <p:grpSp>
        <p:nvGrpSpPr>
          <p:cNvPr id="4" name="Group 114"/>
          <p:cNvGrpSpPr/>
          <p:nvPr/>
        </p:nvGrpSpPr>
        <p:grpSpPr>
          <a:xfrm>
            <a:off x="3124200" y="1447800"/>
            <a:ext cx="2057400" cy="3048000"/>
            <a:chOff x="3886200" y="2590800"/>
            <a:chExt cx="2057400" cy="3048000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3886200" y="2590800"/>
              <a:ext cx="2057400" cy="304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" name="Group 109"/>
            <p:cNvGrpSpPr/>
            <p:nvPr/>
          </p:nvGrpSpPr>
          <p:grpSpPr>
            <a:xfrm>
              <a:off x="4038600" y="2667000"/>
              <a:ext cx="1752600" cy="2743200"/>
              <a:chOff x="1143000" y="3352800"/>
              <a:chExt cx="1752600" cy="3276600"/>
            </a:xfrm>
          </p:grpSpPr>
          <p:sp>
            <p:nvSpPr>
              <p:cNvPr id="96" name="Rectangle 95"/>
              <p:cNvSpPr/>
              <p:nvPr/>
            </p:nvSpPr>
            <p:spPr bwMode="auto">
              <a:xfrm>
                <a:off x="1143000" y="3886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err="1" smtClean="0"/>
                  <a:t>reg</a:t>
                </a:r>
                <a:r>
                  <a:rPr lang="en-US" dirty="0" smtClean="0"/>
                  <a:t> write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1143000" y="4648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DMA read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1143000" y="5410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write back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1143000" y="6172200"/>
                <a:ext cx="1752600" cy="457200"/>
              </a:xfrm>
              <a:prstGeom prst="rect">
                <a:avLst/>
              </a:prstGeom>
              <a:solidFill>
                <a:srgbClr val="FFEE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packet out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295400" y="3352800"/>
                <a:ext cx="1447800" cy="441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NIC</a:t>
                </a:r>
                <a:endParaRPr lang="en-US" dirty="0"/>
              </a:p>
            </p:txBody>
          </p:sp>
          <p:cxnSp>
            <p:nvCxnSpPr>
              <p:cNvPr id="102" name="Straight Arrow Connector 101"/>
              <p:cNvCxnSpPr>
                <a:stCxn id="96" idx="2"/>
                <a:endCxn id="97" idx="0"/>
              </p:cNvCxnSpPr>
              <p:nvPr/>
            </p:nvCxnSpPr>
            <p:spPr bwMode="auto">
              <a:xfrm rot="5400000">
                <a:off x="1866900" y="4495800"/>
                <a:ext cx="304800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97" idx="2"/>
                <a:endCxn id="98" idx="0"/>
              </p:cNvCxnSpPr>
              <p:nvPr/>
            </p:nvCxnSpPr>
            <p:spPr bwMode="auto">
              <a:xfrm rot="5400000">
                <a:off x="1866900" y="5257800"/>
                <a:ext cx="304800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98" idx="2"/>
                <a:endCxn id="99" idx="0"/>
              </p:cNvCxnSpPr>
              <p:nvPr/>
            </p:nvCxnSpPr>
            <p:spPr bwMode="auto">
              <a:xfrm rot="5400000">
                <a:off x="1866900" y="6019800"/>
                <a:ext cx="304800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7" name="Straight Arrow Connector 116"/>
          <p:cNvCxnSpPr/>
          <p:nvPr/>
        </p:nvCxnSpPr>
        <p:spPr bwMode="auto">
          <a:xfrm flipV="1">
            <a:off x="5029200" y="2042160"/>
            <a:ext cx="1143000" cy="757747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 bwMode="auto">
          <a:xfrm>
            <a:off x="5029200" y="3437860"/>
            <a:ext cx="1143000" cy="70742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94" idx="3"/>
            <a:endCxn id="96" idx="1"/>
          </p:cNvCxnSpPr>
          <p:nvPr/>
        </p:nvCxnSpPr>
        <p:spPr bwMode="auto">
          <a:xfrm flipV="1">
            <a:off x="1905000" y="2161953"/>
            <a:ext cx="1371600" cy="97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 bwMode="auto">
          <a:xfrm>
            <a:off x="1981200" y="4953000"/>
            <a:ext cx="838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svd(2)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819400" y="4953000"/>
            <a:ext cx="838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end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(1)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657600" y="4953000"/>
            <a:ext cx="990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(5)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648200" y="4953000"/>
            <a:ext cx="1600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size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en-US" sz="1600" dirty="0" smtClean="0"/>
              <a:t>16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248400" y="4953000"/>
            <a:ext cx="22098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addr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(40)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4964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reg</a:t>
            </a:r>
            <a:r>
              <a:rPr lang="en-US" dirty="0" smtClean="0"/>
              <a:t> write: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F0FF"/>
      </a:accent1>
      <a:accent2>
        <a:srgbClr val="0050A0"/>
      </a:accent2>
      <a:accent3>
        <a:srgbClr val="FFFFFF"/>
      </a:accent3>
      <a:accent4>
        <a:srgbClr val="000000"/>
      </a:accent4>
      <a:accent5>
        <a:srgbClr val="EEF6FF"/>
      </a:accent5>
      <a:accent6>
        <a:srgbClr val="004891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6819</TotalTime>
  <Words>623</Words>
  <Application>Microsoft Macintosh PowerPoint</Application>
  <PresentationFormat>On-screen Show (4:3)</PresentationFormat>
  <Paragraphs>231</Paragraphs>
  <Slides>15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What happens when you try to build a low latency NIC?</vt:lpstr>
      <vt:lpstr>Overview</vt:lpstr>
      <vt:lpstr>RAMCloud Overview</vt:lpstr>
      <vt:lpstr>Datacenter network topology</vt:lpstr>
      <vt:lpstr>Test setup</vt:lpstr>
      <vt:lpstr>Receiving packets</vt:lpstr>
      <vt:lpstr>RX path</vt:lpstr>
      <vt:lpstr>PCIe RX latency breakdown</vt:lpstr>
      <vt:lpstr>Transmitting packets</vt:lpstr>
      <vt:lpstr>TX path</vt:lpstr>
      <vt:lpstr>PCIe RX latency breakdown</vt:lpstr>
      <vt:lpstr>Results</vt:lpstr>
      <vt:lpstr>Evolution of PCI</vt:lpstr>
      <vt:lpstr>PHY &amp; MAC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Mario Flajslik</cp:lastModifiedBy>
  <cp:revision>373</cp:revision>
  <dcterms:created xsi:type="dcterms:W3CDTF">2010-10-29T00:59:10Z</dcterms:created>
  <dcterms:modified xsi:type="dcterms:W3CDTF">2010-10-29T00:59:36Z</dcterms:modified>
</cp:coreProperties>
</file>